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handoutMasterIdLst>
    <p:handoutMasterId r:id="rId9"/>
  </p:handoutMasterIdLst>
  <p:sldIdLst>
    <p:sldId id="256" r:id="rId2"/>
    <p:sldId id="257" r:id="rId3"/>
    <p:sldId id="304" r:id="rId4"/>
    <p:sldId id="299" r:id="rId5"/>
    <p:sldId id="302" r:id="rId6"/>
    <p:sldId id="303"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720" autoAdjust="0"/>
  </p:normalViewPr>
  <p:slideViewPr>
    <p:cSldViewPr>
      <p:cViewPr varScale="1">
        <p:scale>
          <a:sx n="51" d="100"/>
          <a:sy n="51" d="100"/>
        </p:scale>
        <p:origin x="1926" y="42"/>
      </p:cViewPr>
      <p:guideLst>
        <p:guide orient="horz" pos="2160"/>
        <p:guide pos="2880"/>
      </p:guideLst>
    </p:cSldViewPr>
  </p:slideViewPr>
  <p:notesTextViewPr>
    <p:cViewPr>
      <p:scale>
        <a:sx n="1" d="1"/>
        <a:sy n="1" d="1"/>
      </p:scale>
      <p:origin x="0" y="0"/>
    </p:cViewPr>
  </p:notesTextViewPr>
  <p:sorterViewPr>
    <p:cViewPr>
      <p:scale>
        <a:sx n="100" d="100"/>
        <a:sy n="100" d="100"/>
      </p:scale>
      <p:origin x="0" y="-2796"/>
    </p:cViewPr>
  </p:sorterViewPr>
  <p:notesViewPr>
    <p:cSldViewPr>
      <p:cViewPr varScale="1">
        <p:scale>
          <a:sx n="56" d="100"/>
          <a:sy n="56" d="100"/>
        </p:scale>
        <p:origin x="2772" y="4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19413" cy="495300"/>
          </a:xfrm>
          <a:prstGeom prst="rect">
            <a:avLst/>
          </a:prstGeom>
        </p:spPr>
        <p:txBody>
          <a:bodyPr vert="horz" lIns="91369" tIns="45685" rIns="91369" bIns="4568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2"/>
            <a:ext cx="2919412" cy="495300"/>
          </a:xfrm>
          <a:prstGeom prst="rect">
            <a:avLst/>
          </a:prstGeom>
        </p:spPr>
        <p:txBody>
          <a:bodyPr vert="horz" lIns="91369" tIns="45685" rIns="91369" bIns="45685" rtlCol="0"/>
          <a:lstStyle>
            <a:lvl1pPr algn="r">
              <a:defRPr sz="1200"/>
            </a:lvl1pPr>
          </a:lstStyle>
          <a:p>
            <a:fld id="{11BFF6C8-CA39-41DF-AC88-A3B0E6FC2D60}" type="datetimeFigureOut">
              <a:rPr kumimoji="1" lang="ja-JP" altLang="en-US" smtClean="0"/>
              <a:t>2021/4/9</a:t>
            </a:fld>
            <a:endParaRPr kumimoji="1" lang="ja-JP" altLang="en-US"/>
          </a:p>
        </p:txBody>
      </p:sp>
      <p:sp>
        <p:nvSpPr>
          <p:cNvPr id="4" name="フッター プレースホルダー 3"/>
          <p:cNvSpPr>
            <a:spLocks noGrp="1"/>
          </p:cNvSpPr>
          <p:nvPr>
            <p:ph type="ftr" sz="quarter" idx="2"/>
          </p:nvPr>
        </p:nvSpPr>
        <p:spPr>
          <a:xfrm>
            <a:off x="6" y="9371017"/>
            <a:ext cx="2919413" cy="495300"/>
          </a:xfrm>
          <a:prstGeom prst="rect">
            <a:avLst/>
          </a:prstGeom>
        </p:spPr>
        <p:txBody>
          <a:bodyPr vert="horz" lIns="91369" tIns="45685" rIns="91369" bIns="4568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7"/>
            <a:ext cx="2919412" cy="495300"/>
          </a:xfrm>
          <a:prstGeom prst="rect">
            <a:avLst/>
          </a:prstGeom>
        </p:spPr>
        <p:txBody>
          <a:bodyPr vert="horz" lIns="91369" tIns="45685" rIns="91369" bIns="45685" rtlCol="0" anchor="b"/>
          <a:lstStyle>
            <a:lvl1pPr algn="r">
              <a:defRPr sz="1200"/>
            </a:lvl1pPr>
          </a:lstStyle>
          <a:p>
            <a:fld id="{19887B5E-C7AC-4374-9B41-7B975AC2B045}" type="slidenum">
              <a:rPr kumimoji="1" lang="ja-JP" altLang="en-US" smtClean="0"/>
              <a:t>‹#›</a:t>
            </a:fld>
            <a:endParaRPr kumimoji="1" lang="ja-JP" altLang="en-US"/>
          </a:p>
        </p:txBody>
      </p:sp>
    </p:spTree>
    <p:extLst>
      <p:ext uri="{BB962C8B-B14F-4D97-AF65-F5344CB8AC3E}">
        <p14:creationId xmlns:p14="http://schemas.microsoft.com/office/powerpoint/2010/main" val="32572819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5"/>
          </a:xfrm>
          <a:prstGeom prst="rect">
            <a:avLst/>
          </a:prstGeom>
        </p:spPr>
        <p:txBody>
          <a:bodyPr vert="horz" lIns="91369" tIns="45685" rIns="91369" bIns="4568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1" cy="493315"/>
          </a:xfrm>
          <a:prstGeom prst="rect">
            <a:avLst/>
          </a:prstGeom>
        </p:spPr>
        <p:txBody>
          <a:bodyPr vert="horz" lIns="91369" tIns="45685" rIns="91369" bIns="45685" rtlCol="0"/>
          <a:lstStyle>
            <a:lvl1pPr algn="r">
              <a:defRPr sz="1200"/>
            </a:lvl1pPr>
          </a:lstStyle>
          <a:p>
            <a:fld id="{1DFC648A-DCC9-4B95-A528-BF0738CD8DA7}" type="datetimeFigureOut">
              <a:rPr kumimoji="1" lang="ja-JP" altLang="en-US" smtClean="0"/>
              <a:t>2021/4/9</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369" tIns="45685" rIns="91369" bIns="45685" rtlCol="0" anchor="ctr"/>
          <a:lstStyle/>
          <a:p>
            <a:endParaRPr lang="ja-JP" altLang="en-US"/>
          </a:p>
        </p:txBody>
      </p:sp>
      <p:sp>
        <p:nvSpPr>
          <p:cNvPr id="5" name="ノート プレースホルダー 4"/>
          <p:cNvSpPr>
            <a:spLocks noGrp="1"/>
          </p:cNvSpPr>
          <p:nvPr>
            <p:ph type="body" sz="quarter" idx="3"/>
          </p:nvPr>
        </p:nvSpPr>
        <p:spPr>
          <a:xfrm>
            <a:off x="673577" y="4686505"/>
            <a:ext cx="5388610" cy="4439840"/>
          </a:xfrm>
          <a:prstGeom prst="rect">
            <a:avLst/>
          </a:prstGeom>
        </p:spPr>
        <p:txBody>
          <a:bodyPr vert="horz" lIns="91369" tIns="45685" rIns="91369" bIns="4568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5"/>
            <a:ext cx="2918831" cy="493315"/>
          </a:xfrm>
          <a:prstGeom prst="rect">
            <a:avLst/>
          </a:prstGeom>
        </p:spPr>
        <p:txBody>
          <a:bodyPr vert="horz" lIns="91369" tIns="45685" rIns="91369" bIns="456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5"/>
            <a:ext cx="2918831" cy="493315"/>
          </a:xfrm>
          <a:prstGeom prst="rect">
            <a:avLst/>
          </a:prstGeom>
        </p:spPr>
        <p:txBody>
          <a:bodyPr vert="horz" lIns="91369" tIns="45685" rIns="91369" bIns="45685" rtlCol="0" anchor="b"/>
          <a:lstStyle>
            <a:lvl1pPr algn="r">
              <a:defRPr sz="1200"/>
            </a:lvl1pPr>
          </a:lstStyle>
          <a:p>
            <a:fld id="{0C681D7A-6F1E-4A6D-A7F0-C54BD007AEAB}" type="slidenum">
              <a:rPr kumimoji="1" lang="ja-JP" altLang="en-US" smtClean="0"/>
              <a:t>‹#›</a:t>
            </a:fld>
            <a:endParaRPr kumimoji="1" lang="ja-JP" altLang="en-US"/>
          </a:p>
        </p:txBody>
      </p:sp>
    </p:spTree>
    <p:extLst>
      <p:ext uri="{BB962C8B-B14F-4D97-AF65-F5344CB8AC3E}">
        <p14:creationId xmlns:p14="http://schemas.microsoft.com/office/powerpoint/2010/main" val="51190263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2050"/>
          </a:xfrm>
        </p:spPr>
      </p:sp>
      <p:sp>
        <p:nvSpPr>
          <p:cNvPr id="3" name="ノート プレースホルダー 2"/>
          <p:cNvSpPr>
            <a:spLocks noGrp="1"/>
          </p:cNvSpPr>
          <p:nvPr>
            <p:ph type="body" idx="1"/>
          </p:nvPr>
        </p:nvSpPr>
        <p:spPr/>
        <p:txBody>
          <a:bodyPr/>
          <a:lstStyle/>
          <a:p>
            <a:pPr>
              <a:spcBef>
                <a:spcPts val="1433"/>
              </a:spcBef>
            </a:pPr>
            <a:r>
              <a:rPr lang="ja-JP" altLang="en-US" dirty="0">
                <a:latin typeface="+mj-ea"/>
                <a:ea typeface="+mj-ea"/>
              </a:rPr>
              <a:t>＜ねらい＞</a:t>
            </a:r>
            <a:endParaRPr lang="en-US" altLang="ja-JP" dirty="0">
              <a:latin typeface="+mj-ea"/>
              <a:ea typeface="+mj-ea"/>
            </a:endParaRPr>
          </a:p>
          <a:p>
            <a:pPr>
              <a:spcBef>
                <a:spcPts val="1433"/>
              </a:spcBef>
            </a:pPr>
            <a:r>
              <a:rPr lang="ja-JP" altLang="en-US" dirty="0">
                <a:latin typeface="+mj-ea"/>
                <a:ea typeface="+mj-ea"/>
              </a:rPr>
              <a:t>　消費者の役割について理解できる</a:t>
            </a:r>
            <a:r>
              <a:rPr lang="ja-JP" altLang="en-US" dirty="0" smtClean="0">
                <a:latin typeface="+mj-ea"/>
                <a:ea typeface="+mj-ea"/>
              </a:rPr>
              <a:t>。</a:t>
            </a:r>
            <a:endParaRPr lang="en-US" altLang="ja-JP" dirty="0" smtClean="0">
              <a:latin typeface="+mj-ea"/>
              <a:ea typeface="+mj-ea"/>
            </a:endParaRPr>
          </a:p>
          <a:p>
            <a:pPr>
              <a:spcBef>
                <a:spcPts val="1433"/>
              </a:spcBef>
            </a:pPr>
            <a:endParaRPr lang="en-US" altLang="ja-JP" dirty="0">
              <a:latin typeface="+mj-ea"/>
              <a:ea typeface="+mj-ea"/>
            </a:endParaRPr>
          </a:p>
          <a:p>
            <a:pPr>
              <a:spcBef>
                <a:spcPts val="1433"/>
              </a:spcBef>
            </a:pPr>
            <a:r>
              <a:rPr lang="ja-JP" altLang="en-US" dirty="0">
                <a:latin typeface="+mj-ea"/>
                <a:ea typeface="+mj-ea"/>
              </a:rPr>
              <a:t>＜進め方とポイント＞</a:t>
            </a:r>
            <a:endParaRPr lang="en-US" altLang="ja-JP" dirty="0">
              <a:latin typeface="+mj-ea"/>
              <a:ea typeface="+mj-ea"/>
            </a:endParaRPr>
          </a:p>
          <a:p>
            <a:pPr defTabSz="913689">
              <a:spcBef>
                <a:spcPts val="1433"/>
              </a:spcBef>
            </a:pPr>
            <a:r>
              <a:rPr lang="ja-JP" altLang="en-US" dirty="0">
                <a:latin typeface="+mj-ea"/>
                <a:ea typeface="+mj-ea"/>
              </a:rPr>
              <a:t>１　</a:t>
            </a:r>
            <a:r>
              <a:rPr lang="ja-JP" altLang="en-US" u="sng" dirty="0">
                <a:latin typeface="+mj-ea"/>
                <a:ea typeface="+mj-ea"/>
              </a:rPr>
              <a:t>本資料を</a:t>
            </a:r>
            <a:r>
              <a:rPr lang="ja-JP" altLang="en-US" u="sng" dirty="0" smtClean="0">
                <a:latin typeface="+mj-ea"/>
                <a:ea typeface="+mj-ea"/>
              </a:rPr>
              <a:t>提示。</a:t>
            </a:r>
            <a:endParaRPr lang="en-US" altLang="ja-JP" u="sng" dirty="0" smtClean="0">
              <a:latin typeface="+mj-ea"/>
              <a:ea typeface="+mj-ea"/>
            </a:endParaRPr>
          </a:p>
          <a:p>
            <a:pPr defTabSz="913689">
              <a:spcBef>
                <a:spcPts val="1433"/>
              </a:spcBef>
            </a:pPr>
            <a:endParaRPr lang="en-US" altLang="ja-JP" u="sng" dirty="0">
              <a:latin typeface="+mj-ea"/>
              <a:ea typeface="+mj-ea"/>
            </a:endParaRPr>
          </a:p>
          <a:p>
            <a:pPr defTabSz="913689">
              <a:spcBef>
                <a:spcPts val="1433"/>
              </a:spcBef>
            </a:pPr>
            <a:r>
              <a:rPr lang="ja-JP" altLang="en-US" dirty="0" smtClean="0">
                <a:latin typeface="+mj-ea"/>
                <a:ea typeface="+mj-ea"/>
              </a:rPr>
              <a:t>２</a:t>
            </a:r>
            <a:r>
              <a:rPr lang="ja-JP" altLang="en-US" dirty="0">
                <a:latin typeface="+mj-ea"/>
                <a:ea typeface="+mj-ea"/>
              </a:rPr>
              <a:t>　</a:t>
            </a:r>
            <a:r>
              <a:rPr lang="ja-JP" altLang="ja-JP" dirty="0">
                <a:latin typeface="+mj-ea"/>
                <a:ea typeface="+mj-ea"/>
              </a:rPr>
              <a:t>ワークシート</a:t>
            </a:r>
            <a:r>
              <a:rPr lang="ja-JP" altLang="ja-JP" dirty="0" smtClean="0">
                <a:latin typeface="+mj-ea"/>
                <a:ea typeface="+mj-ea"/>
              </a:rPr>
              <a:t>に</a:t>
            </a:r>
            <a:r>
              <a:rPr lang="ja-JP" altLang="en-US" dirty="0" smtClean="0">
                <a:latin typeface="+mj-ea"/>
                <a:ea typeface="+mj-ea"/>
              </a:rPr>
              <a:t>，</a:t>
            </a:r>
            <a:r>
              <a:rPr lang="ja-JP" altLang="ja-JP" dirty="0" smtClean="0">
                <a:latin typeface="+mj-ea"/>
                <a:ea typeface="+mj-ea"/>
              </a:rPr>
              <a:t>今日</a:t>
            </a:r>
            <a:r>
              <a:rPr lang="ja-JP" altLang="ja-JP" dirty="0">
                <a:latin typeface="+mj-ea"/>
                <a:ea typeface="+mj-ea"/>
              </a:rPr>
              <a:t>のめあてを</a:t>
            </a:r>
            <a:r>
              <a:rPr lang="ja-JP" altLang="ja-JP" dirty="0" smtClean="0">
                <a:latin typeface="+mj-ea"/>
                <a:ea typeface="+mj-ea"/>
              </a:rPr>
              <a:t>記入</a:t>
            </a:r>
            <a:r>
              <a:rPr lang="ja-JP" altLang="en-US" dirty="0" smtClean="0">
                <a:latin typeface="+mj-ea"/>
                <a:ea typeface="+mj-ea"/>
              </a:rPr>
              <a:t>することを伝える</a:t>
            </a:r>
            <a:r>
              <a:rPr lang="ja-JP" altLang="ja-JP" dirty="0" smtClean="0">
                <a:latin typeface="+mj-ea"/>
                <a:ea typeface="+mj-ea"/>
              </a:rPr>
              <a:t>。</a:t>
            </a:r>
            <a:endParaRPr lang="ja-JP" altLang="ja-JP" dirty="0">
              <a:latin typeface="+mj-ea"/>
              <a:ea typeface="+mj-ea"/>
            </a:endParaRPr>
          </a:p>
        </p:txBody>
      </p:sp>
    </p:spTree>
    <p:extLst>
      <p:ext uri="{BB962C8B-B14F-4D97-AF65-F5344CB8AC3E}">
        <p14:creationId xmlns:p14="http://schemas.microsoft.com/office/powerpoint/2010/main" val="4105691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2050"/>
          </a:xfrm>
        </p:spPr>
      </p:sp>
      <p:sp>
        <p:nvSpPr>
          <p:cNvPr id="3" name="ノート プレースホルダー 2"/>
          <p:cNvSpPr>
            <a:spLocks noGrp="1"/>
          </p:cNvSpPr>
          <p:nvPr>
            <p:ph type="body" idx="1"/>
          </p:nvPr>
        </p:nvSpPr>
        <p:spPr>
          <a:xfrm>
            <a:off x="673577" y="4686505"/>
            <a:ext cx="5538620" cy="4439840"/>
          </a:xfrm>
        </p:spPr>
        <p:txBody>
          <a:bodyPr/>
          <a:lstStyle/>
          <a:p>
            <a:pPr defTabSz="913689">
              <a:spcBef>
                <a:spcPts val="1433"/>
              </a:spcBef>
              <a:defRPr/>
            </a:pPr>
            <a:r>
              <a:rPr lang="ja-JP" altLang="en-US" dirty="0">
                <a:latin typeface="+mj-ea"/>
                <a:ea typeface="+mj-ea"/>
              </a:rPr>
              <a:t>３　消費者についてまとめる。</a:t>
            </a:r>
            <a:endParaRPr lang="en-US" altLang="ja-JP" dirty="0">
              <a:latin typeface="+mj-ea"/>
              <a:ea typeface="+mj-ea"/>
            </a:endParaRPr>
          </a:p>
          <a:p>
            <a:pPr marL="85673" indent="-85673" defTabSz="913689">
              <a:spcBef>
                <a:spcPts val="1433"/>
              </a:spcBef>
              <a:defRPr/>
            </a:pPr>
            <a:r>
              <a:rPr lang="ja-JP" altLang="en-US" dirty="0">
                <a:latin typeface="+mj-ea"/>
                <a:ea typeface="+mj-ea"/>
              </a:rPr>
              <a:t>　　 </a:t>
            </a:r>
            <a:r>
              <a:rPr lang="ja-JP" altLang="en-US" dirty="0" smtClean="0">
                <a:latin typeface="+mj-ea"/>
              </a:rPr>
              <a:t>買ったり，買った</a:t>
            </a:r>
            <a:r>
              <a:rPr lang="ja-JP" altLang="en-US" dirty="0">
                <a:latin typeface="+mj-ea"/>
              </a:rPr>
              <a:t>物を使ったりすることを「消費」と</a:t>
            </a:r>
            <a:r>
              <a:rPr lang="ja-JP" altLang="en-US" dirty="0" smtClean="0">
                <a:latin typeface="+mj-ea"/>
              </a:rPr>
              <a:t>いい，消費</a:t>
            </a:r>
            <a:r>
              <a:rPr lang="ja-JP" altLang="en-US" dirty="0">
                <a:latin typeface="+mj-ea"/>
              </a:rPr>
              <a:t>する人のことを　　「消費者」ということを説明する。すべての人が「消費者」であることを確認しておく。</a:t>
            </a:r>
            <a:endParaRPr lang="en-US" altLang="ja-JP" dirty="0">
              <a:latin typeface="+mj-ea"/>
              <a:ea typeface="+mj-ea"/>
            </a:endParaRPr>
          </a:p>
        </p:txBody>
      </p:sp>
    </p:spTree>
    <p:extLst>
      <p:ext uri="{BB962C8B-B14F-4D97-AF65-F5344CB8AC3E}">
        <p14:creationId xmlns:p14="http://schemas.microsoft.com/office/powerpoint/2010/main" val="1215642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2050"/>
          </a:xfrm>
        </p:spPr>
      </p:sp>
      <p:sp>
        <p:nvSpPr>
          <p:cNvPr id="3" name="ノート プレースホルダー 2"/>
          <p:cNvSpPr>
            <a:spLocks noGrp="1"/>
          </p:cNvSpPr>
          <p:nvPr>
            <p:ph type="body" idx="1"/>
          </p:nvPr>
        </p:nvSpPr>
        <p:spPr>
          <a:xfrm>
            <a:off x="673577" y="4686505"/>
            <a:ext cx="5538620" cy="4439840"/>
          </a:xfrm>
        </p:spPr>
        <p:txBody>
          <a:bodyPr/>
          <a:lstStyle/>
          <a:p>
            <a:pPr defTabSz="913689">
              <a:spcBef>
                <a:spcPts val="1433"/>
              </a:spcBef>
              <a:defRPr/>
            </a:pPr>
            <a:r>
              <a:rPr lang="ja-JP" altLang="en-US" dirty="0" smtClean="0">
                <a:latin typeface="+mn-ea"/>
              </a:rPr>
              <a:t>４　ワークシート２</a:t>
            </a:r>
            <a:r>
              <a:rPr lang="en-US" altLang="ja-JP" dirty="0" smtClean="0">
                <a:latin typeface="+mn-ea"/>
              </a:rPr>
              <a:t>(</a:t>
            </a:r>
            <a:r>
              <a:rPr lang="ja-JP" altLang="en-US" dirty="0" smtClean="0">
                <a:latin typeface="+mn-ea"/>
              </a:rPr>
              <a:t>１</a:t>
            </a:r>
            <a:r>
              <a:rPr lang="en-US" altLang="ja-JP" dirty="0" smtClean="0">
                <a:latin typeface="+mn-ea"/>
              </a:rPr>
              <a:t>)</a:t>
            </a:r>
            <a:r>
              <a:rPr lang="ja-JP" altLang="en-US" dirty="0" smtClean="0">
                <a:latin typeface="+mn-ea"/>
              </a:rPr>
              <a:t>を使う。</a:t>
            </a:r>
            <a:endParaRPr lang="en-US" altLang="ja-JP" dirty="0" smtClean="0">
              <a:latin typeface="+mn-ea"/>
            </a:endParaRPr>
          </a:p>
          <a:p>
            <a:pPr marL="88846" indent="-88846" defTabSz="913689">
              <a:spcBef>
                <a:spcPts val="1433"/>
              </a:spcBef>
              <a:defRPr/>
            </a:pPr>
            <a:r>
              <a:rPr lang="ja-JP" altLang="en-US" dirty="0" smtClean="0">
                <a:latin typeface="+mn-ea"/>
              </a:rPr>
              <a:t>　　 必要な物を手に入れる方法として，どのような方法があるか考え，発表できるようにする。　　　　　　　　　</a:t>
            </a:r>
            <a:endParaRPr lang="en-US" altLang="ja-JP" dirty="0" smtClean="0">
              <a:latin typeface="+mn-ea"/>
            </a:endParaRPr>
          </a:p>
          <a:p>
            <a:pPr marL="88846" indent="-88846" defTabSz="913689">
              <a:spcBef>
                <a:spcPts val="1433"/>
              </a:spcBef>
              <a:defRPr/>
            </a:pPr>
            <a:r>
              <a:rPr lang="ja-JP" altLang="en-US" dirty="0" smtClean="0">
                <a:latin typeface="+mn-ea"/>
              </a:rPr>
              <a:t>  本資料を見ることにより，買う以外に様々な方法があることに気付くことができるようにする。</a:t>
            </a:r>
            <a:endParaRPr lang="en-US" altLang="ja-JP" dirty="0" smtClean="0">
              <a:latin typeface="+mn-ea"/>
            </a:endParaRPr>
          </a:p>
          <a:p>
            <a:pPr defTabSz="913689">
              <a:spcBef>
                <a:spcPts val="1433"/>
              </a:spcBef>
              <a:defRPr/>
            </a:pPr>
            <a:endParaRPr lang="en-US" altLang="ja-JP" dirty="0">
              <a:latin typeface="+mj-ea"/>
              <a:ea typeface="+mj-ea"/>
            </a:endParaRPr>
          </a:p>
        </p:txBody>
      </p:sp>
    </p:spTree>
    <p:extLst>
      <p:ext uri="{BB962C8B-B14F-4D97-AF65-F5344CB8AC3E}">
        <p14:creationId xmlns:p14="http://schemas.microsoft.com/office/powerpoint/2010/main" val="1676898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2050"/>
          </a:xfrm>
        </p:spPr>
      </p:sp>
      <p:sp>
        <p:nvSpPr>
          <p:cNvPr id="3" name="ノート プレースホルダー 2"/>
          <p:cNvSpPr>
            <a:spLocks noGrp="1"/>
          </p:cNvSpPr>
          <p:nvPr>
            <p:ph type="body" idx="1"/>
          </p:nvPr>
        </p:nvSpPr>
        <p:spPr>
          <a:xfrm>
            <a:off x="673580" y="4686505"/>
            <a:ext cx="5666253" cy="4439840"/>
          </a:xfrm>
        </p:spPr>
        <p:txBody>
          <a:bodyPr/>
          <a:lstStyle/>
          <a:p>
            <a:pPr defTabSz="913689">
              <a:spcBef>
                <a:spcPts val="1433"/>
              </a:spcBef>
              <a:defRPr/>
            </a:pPr>
            <a:r>
              <a:rPr lang="ja-JP" altLang="en-US" dirty="0">
                <a:latin typeface="+mn-ea"/>
              </a:rPr>
              <a:t>５　ワークシート</a:t>
            </a:r>
            <a:r>
              <a:rPr lang="ja-JP" altLang="en-US" dirty="0" smtClean="0">
                <a:latin typeface="+mn-ea"/>
              </a:rPr>
              <a:t>２</a:t>
            </a:r>
            <a:r>
              <a:rPr lang="en-US" altLang="ja-JP" dirty="0" smtClean="0">
                <a:latin typeface="+mn-ea"/>
              </a:rPr>
              <a:t>(</a:t>
            </a:r>
            <a:r>
              <a:rPr lang="ja-JP" altLang="en-US" dirty="0" smtClean="0">
                <a:latin typeface="+mn-ea"/>
              </a:rPr>
              <a:t>２</a:t>
            </a:r>
            <a:r>
              <a:rPr lang="en-US" altLang="ja-JP" dirty="0" smtClean="0">
                <a:latin typeface="+mn-ea"/>
              </a:rPr>
              <a:t>)</a:t>
            </a:r>
            <a:r>
              <a:rPr lang="ja-JP" altLang="en-US" dirty="0" smtClean="0">
                <a:latin typeface="+mn-ea"/>
              </a:rPr>
              <a:t>を</a:t>
            </a:r>
            <a:r>
              <a:rPr lang="ja-JP" altLang="en-US" dirty="0">
                <a:latin typeface="+mn-ea"/>
              </a:rPr>
              <a:t>使う。</a:t>
            </a:r>
            <a:endParaRPr lang="en-US" altLang="ja-JP" dirty="0">
              <a:latin typeface="+mn-ea"/>
            </a:endParaRPr>
          </a:p>
          <a:p>
            <a:pPr marL="88846" defTabSz="913689">
              <a:spcBef>
                <a:spcPts val="1433"/>
              </a:spcBef>
              <a:defRPr/>
            </a:pPr>
            <a:r>
              <a:rPr lang="ja-JP" altLang="en-US" dirty="0">
                <a:latin typeface="+mn-ea"/>
              </a:rPr>
              <a:t>　</a:t>
            </a:r>
            <a:r>
              <a:rPr lang="ja-JP" altLang="en-US" dirty="0" smtClean="0">
                <a:latin typeface="+mn-ea"/>
              </a:rPr>
              <a:t> 消費者</a:t>
            </a:r>
            <a:r>
              <a:rPr lang="ja-JP" altLang="en-US" dirty="0">
                <a:latin typeface="+mn-ea"/>
              </a:rPr>
              <a:t>の役割についてまとめる。　</a:t>
            </a:r>
            <a:r>
              <a:rPr lang="ja-JP" altLang="en-US" dirty="0" smtClean="0">
                <a:latin typeface="+mn-ea"/>
              </a:rPr>
              <a:t>　　　　　　　　　　　　　　　　　　　　　　　　　　　　　　 　　　　　　　　　　　　　　　　　　　　　　　　　　　　　　　　　　　　　　　　　　　　　　　　　　　　　　　　　　　　　　　　買う</a:t>
            </a:r>
            <a:r>
              <a:rPr lang="ja-JP" altLang="en-US" dirty="0">
                <a:latin typeface="+mn-ea"/>
              </a:rPr>
              <a:t>前に考える</a:t>
            </a:r>
            <a:r>
              <a:rPr lang="ja-JP" altLang="en-US" dirty="0" smtClean="0">
                <a:latin typeface="+mn-ea"/>
              </a:rPr>
              <a:t>こと，買う</a:t>
            </a:r>
            <a:r>
              <a:rPr lang="ja-JP" altLang="en-US" dirty="0">
                <a:latin typeface="+mn-ea"/>
              </a:rPr>
              <a:t>ときに考える</a:t>
            </a:r>
            <a:r>
              <a:rPr lang="ja-JP" altLang="en-US" dirty="0" smtClean="0">
                <a:latin typeface="+mn-ea"/>
              </a:rPr>
              <a:t>こと，買った</a:t>
            </a:r>
            <a:r>
              <a:rPr lang="ja-JP" altLang="en-US" dirty="0">
                <a:latin typeface="+mn-ea"/>
              </a:rPr>
              <a:t>後にどのように使うとよいかについてまとめる</a:t>
            </a:r>
            <a:r>
              <a:rPr lang="ja-JP" altLang="en-US" dirty="0" smtClean="0">
                <a:latin typeface="+mn-ea"/>
              </a:rPr>
              <a:t>。</a:t>
            </a:r>
            <a:endParaRPr lang="en-US" altLang="ja-JP" dirty="0" smtClean="0">
              <a:latin typeface="+mn-ea"/>
            </a:endParaRPr>
          </a:p>
          <a:p>
            <a:pPr marL="88846" defTabSz="913689">
              <a:spcBef>
                <a:spcPts val="1433"/>
              </a:spcBef>
              <a:defRPr/>
            </a:pPr>
            <a:endParaRPr lang="en-US" altLang="ja-JP" dirty="0">
              <a:latin typeface="+mn-ea"/>
            </a:endParaRPr>
          </a:p>
          <a:p>
            <a:pPr defTabSz="913689">
              <a:spcBef>
                <a:spcPts val="1433"/>
              </a:spcBef>
              <a:defRPr/>
            </a:pPr>
            <a:r>
              <a:rPr lang="ja-JP" altLang="en-US" dirty="0" smtClean="0">
                <a:latin typeface="+mn-ea"/>
              </a:rPr>
              <a:t>６</a:t>
            </a:r>
            <a:r>
              <a:rPr lang="ja-JP" altLang="en-US" dirty="0">
                <a:latin typeface="+mn-ea"/>
              </a:rPr>
              <a:t>　各自が考えたことを発表</a:t>
            </a:r>
            <a:r>
              <a:rPr lang="ja-JP" altLang="en-US" dirty="0" smtClean="0">
                <a:latin typeface="+mn-ea"/>
              </a:rPr>
              <a:t>したり，グループ</a:t>
            </a:r>
            <a:r>
              <a:rPr lang="ja-JP" altLang="en-US" dirty="0">
                <a:latin typeface="+mn-ea"/>
              </a:rPr>
              <a:t>で考えたりする。</a:t>
            </a:r>
            <a:endParaRPr lang="en-US" altLang="ja-JP" dirty="0">
              <a:latin typeface="+mn-ea"/>
            </a:endParaRPr>
          </a:p>
          <a:p>
            <a:pPr defTabSz="913689">
              <a:spcBef>
                <a:spcPts val="1433"/>
              </a:spcBef>
              <a:defRPr/>
            </a:pPr>
            <a:endParaRPr lang="en-US" altLang="ja-JP" sz="1900" dirty="0">
              <a:latin typeface="+mn-ea"/>
            </a:endParaRPr>
          </a:p>
          <a:p>
            <a:endParaRPr kumimoji="1" lang="ja-JP" altLang="en-US" dirty="0"/>
          </a:p>
        </p:txBody>
      </p:sp>
    </p:spTree>
    <p:extLst>
      <p:ext uri="{BB962C8B-B14F-4D97-AF65-F5344CB8AC3E}">
        <p14:creationId xmlns:p14="http://schemas.microsoft.com/office/powerpoint/2010/main" val="1055837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2050"/>
          </a:xfrm>
        </p:spPr>
      </p:sp>
      <p:sp>
        <p:nvSpPr>
          <p:cNvPr id="4" name="ノート プレースホルダー 2"/>
          <p:cNvSpPr txBox="1">
            <a:spLocks/>
          </p:cNvSpPr>
          <p:nvPr/>
        </p:nvSpPr>
        <p:spPr>
          <a:xfrm>
            <a:off x="673580" y="4686505"/>
            <a:ext cx="5666253" cy="4439840"/>
          </a:xfrm>
          <a:prstGeom prst="rect">
            <a:avLst/>
          </a:prstGeom>
        </p:spPr>
        <p:txBody>
          <a:bodyPr vert="horz" lIns="91369" tIns="45685" rIns="91369" bIns="4568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ja-JP" altLang="en-US" dirty="0"/>
          </a:p>
        </p:txBody>
      </p:sp>
      <p:sp>
        <p:nvSpPr>
          <p:cNvPr id="9" name="ノート プレースホルダー 8"/>
          <p:cNvSpPr>
            <a:spLocks noGrp="1"/>
          </p:cNvSpPr>
          <p:nvPr>
            <p:ph type="body" idx="1"/>
          </p:nvPr>
        </p:nvSpPr>
        <p:spPr/>
        <p:txBody>
          <a:bodyPr/>
          <a:lstStyle/>
          <a:p>
            <a:pPr defTabSz="913689">
              <a:spcBef>
                <a:spcPts val="1433"/>
              </a:spcBef>
              <a:defRPr/>
            </a:pPr>
            <a:r>
              <a:rPr lang="ja-JP" altLang="en-US" dirty="0" smtClean="0">
                <a:latin typeface="+mn-ea"/>
              </a:rPr>
              <a:t>７　</a:t>
            </a:r>
            <a:r>
              <a:rPr lang="ja-JP" altLang="en-US" u="sng" dirty="0" smtClean="0">
                <a:latin typeface="+mn-ea"/>
              </a:rPr>
              <a:t>本資料を提示。</a:t>
            </a:r>
            <a:endParaRPr lang="en-US" altLang="ja-JP" u="sng" dirty="0" smtClean="0">
              <a:latin typeface="+mn-ea"/>
            </a:endParaRPr>
          </a:p>
          <a:p>
            <a:pPr marL="88846" defTabSz="913689">
              <a:spcBef>
                <a:spcPts val="1433"/>
              </a:spcBef>
              <a:defRPr/>
            </a:pPr>
            <a:r>
              <a:rPr lang="ja-JP" altLang="en-US" dirty="0" smtClean="0">
                <a:latin typeface="+mn-ea"/>
              </a:rPr>
              <a:t>　 ワークシート３</a:t>
            </a:r>
            <a:r>
              <a:rPr lang="en-US" altLang="ja-JP" dirty="0" smtClean="0">
                <a:latin typeface="+mn-ea"/>
              </a:rPr>
              <a:t>(</a:t>
            </a:r>
            <a:r>
              <a:rPr lang="ja-JP" altLang="en-US" dirty="0" smtClean="0">
                <a:latin typeface="+mn-ea"/>
              </a:rPr>
              <a:t>１</a:t>
            </a:r>
            <a:r>
              <a:rPr lang="en-US" altLang="ja-JP" dirty="0" smtClean="0">
                <a:latin typeface="+mn-ea"/>
              </a:rPr>
              <a:t>)</a:t>
            </a:r>
            <a:r>
              <a:rPr lang="ja-JP" altLang="en-US" dirty="0" smtClean="0">
                <a:latin typeface="+mn-ea"/>
              </a:rPr>
              <a:t>を使う。　　　　　　　　　　　　　　　　　　　　　　　　　　　　　　　 </a:t>
            </a:r>
            <a:endParaRPr lang="en-US" altLang="ja-JP" dirty="0" smtClean="0">
              <a:latin typeface="+mn-ea"/>
            </a:endParaRPr>
          </a:p>
          <a:p>
            <a:pPr marL="88846" defTabSz="913689">
              <a:spcBef>
                <a:spcPts val="1433"/>
              </a:spcBef>
              <a:defRPr/>
            </a:pPr>
            <a:r>
              <a:rPr lang="ja-JP" altLang="en-US" dirty="0" smtClean="0">
                <a:latin typeface="+mn-ea"/>
              </a:rPr>
              <a:t>　</a:t>
            </a:r>
            <a:r>
              <a:rPr lang="ja-JP" altLang="en-US" baseline="0" dirty="0" smtClean="0">
                <a:latin typeface="+mn-ea"/>
              </a:rPr>
              <a:t> </a:t>
            </a:r>
            <a:r>
              <a:rPr lang="ja-JP" altLang="en-US" dirty="0" smtClean="0">
                <a:latin typeface="+mn-ea"/>
              </a:rPr>
              <a:t>日常的に使っている筆箱（または机の道具箱でもよい）の中身を実際に全部出して，使用頻度によって分類し，グループ毎に分けて置かせる。どのような物があったか，ワークシートに記入できるようにする。</a:t>
            </a:r>
            <a:endParaRPr lang="en-US" altLang="ja-JP" dirty="0" smtClean="0">
              <a:latin typeface="+mn-ea"/>
            </a:endParaRPr>
          </a:p>
          <a:p>
            <a:pPr marL="88846" defTabSz="913689">
              <a:spcBef>
                <a:spcPts val="1433"/>
              </a:spcBef>
              <a:defRPr/>
            </a:pPr>
            <a:r>
              <a:rPr lang="en-US" altLang="ja-JP" dirty="0" smtClean="0">
                <a:latin typeface="+mn-ea"/>
              </a:rPr>
              <a:t>※</a:t>
            </a:r>
            <a:r>
              <a:rPr lang="ja-JP" altLang="en-US" dirty="0" smtClean="0">
                <a:latin typeface="+mn-ea"/>
              </a:rPr>
              <a:t>整理収納の基本。整理した場所から，一度全部取り出して，３つに分類した後に使用頻度で分ける。使用頻度の低いものは，別の場所に保管する。</a:t>
            </a:r>
            <a:endParaRPr lang="en-US" altLang="ja-JP" sz="1400" dirty="0">
              <a:latin typeface="+mn-ea"/>
            </a:endParaRPr>
          </a:p>
        </p:txBody>
      </p:sp>
    </p:spTree>
    <p:extLst>
      <p:ext uri="{BB962C8B-B14F-4D97-AF65-F5344CB8AC3E}">
        <p14:creationId xmlns:p14="http://schemas.microsoft.com/office/powerpoint/2010/main" val="2647944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2050"/>
          </a:xfrm>
        </p:spPr>
      </p:sp>
      <p:sp>
        <p:nvSpPr>
          <p:cNvPr id="3" name="ノート プレースホルダー 2"/>
          <p:cNvSpPr>
            <a:spLocks noGrp="1"/>
          </p:cNvSpPr>
          <p:nvPr>
            <p:ph type="body" idx="1"/>
          </p:nvPr>
        </p:nvSpPr>
        <p:spPr>
          <a:xfrm>
            <a:off x="673577" y="4686505"/>
            <a:ext cx="5610628" cy="4439840"/>
          </a:xfrm>
        </p:spPr>
        <p:txBody>
          <a:bodyPr/>
          <a:lstStyle/>
          <a:p>
            <a:pPr marL="85673" indent="-85673" defTabSz="954046">
              <a:spcBef>
                <a:spcPts val="1500"/>
              </a:spcBef>
              <a:defRPr/>
            </a:pPr>
            <a:r>
              <a:rPr lang="ja-JP" altLang="en-US" dirty="0">
                <a:latin typeface="+mj-ea"/>
              </a:rPr>
              <a:t>８　記入が</a:t>
            </a:r>
            <a:r>
              <a:rPr lang="ja-JP" altLang="en-US" dirty="0" smtClean="0">
                <a:latin typeface="+mj-ea"/>
              </a:rPr>
              <a:t>終わったら，文房具</a:t>
            </a:r>
            <a:r>
              <a:rPr lang="ja-JP" altLang="en-US" dirty="0">
                <a:latin typeface="+mj-ea"/>
              </a:rPr>
              <a:t>を筆入れに戻す</a:t>
            </a:r>
            <a:r>
              <a:rPr lang="ja-JP" altLang="en-US" dirty="0" smtClean="0">
                <a:latin typeface="+mj-ea"/>
              </a:rPr>
              <a:t>。使って</a:t>
            </a:r>
            <a:r>
              <a:rPr lang="ja-JP" altLang="en-US" dirty="0">
                <a:latin typeface="+mj-ea"/>
              </a:rPr>
              <a:t>いない物</a:t>
            </a:r>
            <a:r>
              <a:rPr lang="ja-JP" altLang="en-US" dirty="0" smtClean="0">
                <a:latin typeface="+mj-ea"/>
              </a:rPr>
              <a:t>は，別</a:t>
            </a:r>
            <a:r>
              <a:rPr lang="ja-JP" altLang="en-US" dirty="0">
                <a:latin typeface="+mj-ea"/>
              </a:rPr>
              <a:t>の袋に入れるなどして</a:t>
            </a:r>
            <a:r>
              <a:rPr lang="ja-JP" altLang="en-US" dirty="0" smtClean="0">
                <a:latin typeface="+mj-ea"/>
              </a:rPr>
              <a:t>持ち帰り，家に</a:t>
            </a:r>
            <a:r>
              <a:rPr lang="ja-JP" altLang="en-US" dirty="0">
                <a:latin typeface="+mj-ea"/>
              </a:rPr>
              <a:t>置いておくよう伝える</a:t>
            </a:r>
            <a:r>
              <a:rPr lang="ja-JP" altLang="en-US" dirty="0" smtClean="0">
                <a:latin typeface="+mj-ea"/>
              </a:rPr>
              <a:t>。</a:t>
            </a:r>
            <a:endParaRPr lang="en-US" altLang="ja-JP" dirty="0" smtClean="0">
              <a:latin typeface="+mj-ea"/>
            </a:endParaRPr>
          </a:p>
          <a:p>
            <a:pPr marL="85673" indent="-85673" defTabSz="954046">
              <a:spcBef>
                <a:spcPts val="1500"/>
              </a:spcBef>
              <a:defRPr/>
            </a:pPr>
            <a:r>
              <a:rPr lang="ja-JP" altLang="en-US" dirty="0" smtClean="0">
                <a:latin typeface="+mj-ea"/>
              </a:rPr>
              <a:t>　</a:t>
            </a:r>
            <a:endParaRPr lang="en-US" altLang="ja-JP" dirty="0" smtClean="0">
              <a:latin typeface="+mj-ea"/>
            </a:endParaRPr>
          </a:p>
          <a:p>
            <a:pPr marL="85673" indent="-85673" defTabSz="954046">
              <a:spcBef>
                <a:spcPts val="1500"/>
              </a:spcBef>
              <a:defRPr/>
            </a:pPr>
            <a:r>
              <a:rPr lang="ja-JP" altLang="en-US" dirty="0" smtClean="0">
                <a:latin typeface="+mj-ea"/>
              </a:rPr>
              <a:t>　　 ワークシート３</a:t>
            </a:r>
            <a:r>
              <a:rPr lang="en-US" altLang="ja-JP" dirty="0" smtClean="0">
                <a:latin typeface="+mj-ea"/>
              </a:rPr>
              <a:t>(</a:t>
            </a:r>
            <a:r>
              <a:rPr lang="ja-JP" altLang="en-US" dirty="0" smtClean="0">
                <a:latin typeface="+mj-ea"/>
              </a:rPr>
              <a:t>２</a:t>
            </a:r>
            <a:r>
              <a:rPr lang="en-US" altLang="ja-JP" dirty="0" smtClean="0">
                <a:latin typeface="+mj-ea"/>
              </a:rPr>
              <a:t>)</a:t>
            </a:r>
            <a:r>
              <a:rPr lang="ja-JP" altLang="en-US" dirty="0" smtClean="0">
                <a:latin typeface="+mj-ea"/>
              </a:rPr>
              <a:t>を使う。</a:t>
            </a:r>
            <a:r>
              <a:rPr lang="en-US" altLang="ja-JP" dirty="0">
                <a:latin typeface="+mj-ea"/>
              </a:rPr>
              <a:t/>
            </a:r>
            <a:br>
              <a:rPr lang="en-US" altLang="ja-JP" dirty="0">
                <a:latin typeface="+mj-ea"/>
              </a:rPr>
            </a:br>
            <a:r>
              <a:rPr lang="ja-JP" altLang="en-US" dirty="0" smtClean="0">
                <a:latin typeface="+mj-ea"/>
              </a:rPr>
              <a:t>使って</a:t>
            </a:r>
            <a:r>
              <a:rPr lang="ja-JP" altLang="en-US" dirty="0">
                <a:latin typeface="+mj-ea"/>
              </a:rPr>
              <a:t>いない物がどのような物かを</a:t>
            </a:r>
            <a:r>
              <a:rPr lang="ja-JP" altLang="en-US" dirty="0" smtClean="0">
                <a:latin typeface="+mj-ea"/>
              </a:rPr>
              <a:t>振り返り</a:t>
            </a:r>
            <a:r>
              <a:rPr lang="ja-JP" altLang="en-US" dirty="0">
                <a:latin typeface="+mj-ea"/>
              </a:rPr>
              <a:t>，むだな買物をしていないか，物を大切に使っている</a:t>
            </a:r>
            <a:r>
              <a:rPr lang="ja-JP" altLang="en-US" dirty="0" smtClean="0">
                <a:latin typeface="+mj-ea"/>
              </a:rPr>
              <a:t>かを考えることができるようにする。</a:t>
            </a:r>
            <a:r>
              <a:rPr lang="en-US" altLang="ja-JP" dirty="0">
                <a:latin typeface="+mj-ea"/>
              </a:rPr>
              <a:t/>
            </a:r>
            <a:br>
              <a:rPr lang="en-US" altLang="ja-JP" dirty="0">
                <a:latin typeface="+mj-ea"/>
              </a:rPr>
            </a:br>
            <a:r>
              <a:rPr lang="ja-JP" altLang="en-US" dirty="0">
                <a:latin typeface="+mj-ea"/>
              </a:rPr>
              <a:t>使わないものを増やさないためにはどうすればよい</a:t>
            </a:r>
            <a:r>
              <a:rPr lang="ja-JP" altLang="en-US" dirty="0" smtClean="0">
                <a:latin typeface="+mj-ea"/>
              </a:rPr>
              <a:t>かを考えることができるようにすると</a:t>
            </a:r>
            <a:r>
              <a:rPr lang="ja-JP" altLang="en-US" dirty="0">
                <a:latin typeface="+mj-ea"/>
              </a:rPr>
              <a:t>ともに，物を買う時や使う時に大切なこととして物もお金と同様に「かぎりある」もので</a:t>
            </a:r>
            <a:r>
              <a:rPr lang="ja-JP" altLang="en-US" dirty="0" smtClean="0">
                <a:latin typeface="+mj-ea"/>
              </a:rPr>
              <a:t>あり，物</a:t>
            </a:r>
            <a:r>
              <a:rPr lang="ja-JP" altLang="en-US" dirty="0">
                <a:latin typeface="+mj-ea"/>
              </a:rPr>
              <a:t>を大切にする気持ちを持つことや計画的に</a:t>
            </a:r>
            <a:r>
              <a:rPr lang="ja-JP" altLang="en-US" dirty="0" smtClean="0">
                <a:latin typeface="+mj-ea"/>
              </a:rPr>
              <a:t>買い物</a:t>
            </a:r>
            <a:r>
              <a:rPr lang="ja-JP" altLang="en-US" dirty="0">
                <a:latin typeface="+mj-ea"/>
              </a:rPr>
              <a:t>をすることの大切さ</a:t>
            </a:r>
            <a:r>
              <a:rPr lang="ja-JP" altLang="en-US" dirty="0" smtClean="0">
                <a:latin typeface="+mj-ea"/>
              </a:rPr>
              <a:t>に気付くようにする。</a:t>
            </a:r>
            <a:endParaRPr lang="ja-JP" altLang="en-US" dirty="0"/>
          </a:p>
        </p:txBody>
      </p:sp>
    </p:spTree>
    <p:extLst>
      <p:ext uri="{BB962C8B-B14F-4D97-AF65-F5344CB8AC3E}">
        <p14:creationId xmlns:p14="http://schemas.microsoft.com/office/powerpoint/2010/main" val="2112869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1"/>
            <a:ext cx="7772400" cy="4571999"/>
          </a:xfrm>
        </p:spPr>
        <p:txBody>
          <a:bodyPr anchor="ctr">
            <a:noAutofit/>
          </a:bodyPr>
          <a:lstStyle>
            <a:lvl1pPr>
              <a:lnSpc>
                <a:spcPct val="100000"/>
              </a:lnSpc>
              <a:defRPr sz="6600" spc="-8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2B56ED69-A559-4B59-824E-923524071262}" type="datetime1">
              <a:rPr kumimoji="1" lang="ja-JP" altLang="en-US" smtClean="0"/>
              <a:t>2021/4/9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Rectangle 8"/>
          <p:cNvSpPr/>
          <p:nvPr/>
        </p:nvSpPr>
        <p:spPr>
          <a:xfrm>
            <a:off x="9001124" y="4846320"/>
            <a:ext cx="142876" cy="20116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01124" y="0"/>
            <a:ext cx="142876" cy="4846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rot="10800000" flipV="1">
            <a:off x="7756843" y="6477002"/>
            <a:ext cx="1315721" cy="365125"/>
          </a:xfrm>
        </p:spPr>
        <p:txBody>
          <a:bodyPr/>
          <a:lstStyle>
            <a:lvl1pPr algn="r">
              <a:defRPr>
                <a:solidFill>
                  <a:schemeClr val="tx1"/>
                </a:solidFill>
              </a:defRPr>
            </a:lvl1pPr>
          </a:lstStyle>
          <a:p>
            <a:fld id="{F9191A99-5B1F-4B24-B927-AAEB16ABA881}"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692C2EA7-F4FF-4208-A505-5CE0C4A5DB68}" type="datetime1">
              <a:rPr kumimoji="1" lang="ja-JP" altLang="en-US" smtClean="0"/>
              <a:t>2021/4/9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9"/>
            <a:ext cx="8255260" cy="1004495"/>
          </a:xfrm>
        </p:spPr>
        <p:txBody>
          <a:bodyPr>
            <a:normAutofit/>
          </a:bodyPr>
          <a:lstStyle>
            <a:lvl1pPr>
              <a:defRPr sz="4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457200" y="1232756"/>
            <a:ext cx="8255260" cy="5184576"/>
          </a:xfrm>
        </p:spPr>
        <p:txBody>
          <a:bodyPr>
            <a:normAutofit/>
          </a:bodyPr>
          <a:lstStyle>
            <a:lvl1pPr>
              <a:defRPr sz="2400"/>
            </a:lvl1pPr>
            <a:lvl2pPr>
              <a:defRPr sz="2400"/>
            </a:lvl2pPr>
            <a:lvl3pPr>
              <a:defRPr sz="2000"/>
            </a:lvl3pPr>
            <a:lvl4pPr>
              <a:defRPr sz="2000"/>
            </a:lvl4pPr>
            <a:lvl5pPr>
              <a:defRPr sz="20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136398" y="6421944"/>
            <a:ext cx="739657" cy="365125"/>
          </a:xfrm>
        </p:spPr>
        <p:txBody>
          <a:bodyPr/>
          <a:lstStyle>
            <a:lvl1pPr algn="r">
              <a:defRPr/>
            </a:lvl1pPr>
          </a:lstStyle>
          <a:p>
            <a:fld id="{F9191A99-5B1F-4B24-B927-AAEB16ABA881}" type="slidenum">
              <a:rPr lang="ja-JP" altLang="en-US" smtClean="0"/>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2"/>
            <a:ext cx="7772400" cy="4321175"/>
          </a:xfrm>
        </p:spPr>
        <p:txBody>
          <a:bodyPr anchor="ctr">
            <a:noAutofit/>
          </a:bodyPr>
          <a:lstStyle>
            <a:lvl1pPr algn="l">
              <a:lnSpc>
                <a:spcPct val="100000"/>
              </a:lnSpc>
              <a:defRPr sz="66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0B157822-A2B2-4F02-BD7B-BE8C2CF01FC8}" type="datetime1">
              <a:rPr kumimoji="1" lang="ja-JP" altLang="en-US" smtClean="0"/>
              <a:t>2021/4/9</a:t>
            </a:fld>
            <a:endParaRPr kumimoji="1" lang="ja-JP" altLang="en-US"/>
          </a:p>
        </p:txBody>
      </p:sp>
      <p:sp>
        <p:nvSpPr>
          <p:cNvPr id="8" name="Slide Number Placeholder 7"/>
          <p:cNvSpPr>
            <a:spLocks noGrp="1"/>
          </p:cNvSpPr>
          <p:nvPr>
            <p:ph type="sldNum" sz="quarter" idx="11"/>
          </p:nvPr>
        </p:nvSpPr>
        <p:spPr/>
        <p:txBody>
          <a:bodyPr/>
          <a:lstStyle/>
          <a:p>
            <a:fld id="{F9191A99-5B1F-4B24-B927-AAEB16ABA881}"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67364" y="1304765"/>
            <a:ext cx="4032629" cy="50765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80014" y="1304763"/>
            <a:ext cx="4032629" cy="50765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43956" y="1302241"/>
            <a:ext cx="4010841" cy="639763"/>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43956" y="1988841"/>
            <a:ext cx="4010841" cy="43564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4010" y="1302241"/>
            <a:ext cx="4010841" cy="639763"/>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4644010" y="1988841"/>
            <a:ext cx="4010841" cy="43564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268760"/>
            <a:ext cx="5111750" cy="481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2" y="1268760"/>
            <a:ext cx="3008313" cy="48120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798A4D19-0932-438E-A1C2-D6D56DA801F7}" type="datetime1">
              <a:rPr kumimoji="1" lang="ja-JP" altLang="en-US" smtClean="0"/>
              <a:t>2021/4/9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7"/>
            <a:ext cx="8255260" cy="972027"/>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457200" y="1232756"/>
            <a:ext cx="8255260" cy="5184576"/>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5" name="Footer Placeholder 4"/>
          <p:cNvSpPr>
            <a:spLocks noGrp="1"/>
          </p:cNvSpPr>
          <p:nvPr>
            <p:ph type="ftr" sz="quarter" idx="3"/>
          </p:nvPr>
        </p:nvSpPr>
        <p:spPr>
          <a:xfrm>
            <a:off x="457200" y="6492876"/>
            <a:ext cx="3429000" cy="283845"/>
          </a:xfrm>
          <a:prstGeom prst="rect">
            <a:avLst/>
          </a:prstGeom>
        </p:spPr>
        <p:txBody>
          <a:bodyPr vert="horz" lIns="91440" tIns="45720" rIns="91440" bIns="45720" rtlCol="0" anchor="t"/>
          <a:lstStyle>
            <a:lvl1pPr algn="l">
              <a:defRPr sz="1000">
                <a:solidFill>
                  <a:schemeClr val="tx1"/>
                </a:solidFill>
                <a:latin typeface="メイリオ" panose="020B0604030504040204" pitchFamily="50" charset="-128"/>
                <a:ea typeface="メイリオ" panose="020B0604030504040204" pitchFamily="50" charset="-128"/>
              </a:defRPr>
            </a:lvl1pPr>
          </a:lstStyle>
          <a:p>
            <a:endParaRPr lang="ja-JP" altLang="en-US"/>
          </a:p>
        </p:txBody>
      </p:sp>
      <p:sp>
        <p:nvSpPr>
          <p:cNvPr id="6" name="Slide Number Placeholder 5"/>
          <p:cNvSpPr>
            <a:spLocks noGrp="1"/>
          </p:cNvSpPr>
          <p:nvPr>
            <p:ph type="sldNum" sz="quarter" idx="4"/>
          </p:nvPr>
        </p:nvSpPr>
        <p:spPr>
          <a:xfrm rot="10800000">
            <a:off x="7756843" y="6477002"/>
            <a:ext cx="1315721" cy="365125"/>
          </a:xfrm>
          <a:prstGeom prst="rect">
            <a:avLst/>
          </a:prstGeom>
        </p:spPr>
        <p:txBody>
          <a:bodyPr vert="horz" lIns="91440" tIns="45720" rIns="91440" bIns="45720" rtlCol="0" anchor="ctr"/>
          <a:lstStyle>
            <a:lvl1pPr algn="l">
              <a:defRPr sz="1800" b="0">
                <a:solidFill>
                  <a:schemeClr val="tx2"/>
                </a:solidFill>
                <a:latin typeface="メイリオ" panose="020B0604030504040204" pitchFamily="50" charset="-128"/>
                <a:ea typeface="メイリオ" panose="020B0604030504040204" pitchFamily="50" charset="-128"/>
              </a:defRPr>
            </a:lvl1pPr>
          </a:lstStyle>
          <a:p>
            <a:fld id="{F9191A99-5B1F-4B24-B927-AAEB16ABA881}" type="slidenum">
              <a:rPr lang="ja-JP" altLang="en-US" smtClean="0"/>
              <a:pPr/>
              <a:t>‹#›</a:t>
            </a:fld>
            <a:endParaRPr lang="ja-JP" altLang="en-US" dirty="0"/>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001124" y="1371600"/>
            <a:ext cx="142876" cy="5486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メイリオ" panose="020B0604030504040204" pitchFamily="50" charset="-128"/>
              <a:ea typeface="メイリオ" panose="020B0604030504040204" pitchFamily="50" charset="-128"/>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4" r:id="rId9"/>
    <p:sldLayoutId id="2147483755" r:id="rId10"/>
  </p:sldLayoutIdLst>
  <p:timing>
    <p:tnLst>
      <p:par>
        <p:cTn id="1" dur="indefinite" restart="never" nodeType="tmRoot"/>
      </p:par>
    </p:tnLst>
  </p:timing>
  <p:hf hdr="0" ftr="0" dt="0"/>
  <p:txStyles>
    <p:titleStyle>
      <a:lvl1pPr algn="l" defTabSz="914400" rtl="0" eaLnBrk="1" latinLnBrk="0" hangingPunct="1">
        <a:spcBef>
          <a:spcPct val="0"/>
        </a:spcBef>
        <a:buNone/>
        <a:defRPr kumimoji="1" sz="3200" b="1" kern="1200" cap="all" spc="-60" baseline="0">
          <a:solidFill>
            <a:schemeClr val="tx2"/>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400" b="0" kern="1200">
          <a:solidFill>
            <a:schemeClr val="tx1"/>
          </a:solidFill>
          <a:latin typeface="メイリオ" panose="020B0604030504040204" pitchFamily="50" charset="-128"/>
          <a:ea typeface="メイリオ" panose="020B0604030504040204" pitchFamily="50" charset="-128"/>
          <a:cs typeface="+mn-cs"/>
        </a:defRPr>
      </a:lvl1pPr>
      <a:lvl2pPr marL="457200" indent="-182880" algn="l" defTabSz="914400" rtl="0" eaLnBrk="1" latinLnBrk="0" hangingPunct="1">
        <a:spcBef>
          <a:spcPct val="20000"/>
        </a:spcBef>
        <a:buClr>
          <a:schemeClr val="tx2"/>
        </a:buClr>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Clr>
          <a:schemeClr val="tx2"/>
        </a:buClr>
        <a:buFont typeface="Arial" pitchFamily="34" charset="0"/>
        <a:buChar char="•"/>
        <a:defRPr kumimoji="1" sz="2000" kern="1200" baseline="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fA2xl0ka0y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 Id="rId9" Type="http://schemas.openxmlformats.org/officeDocument/2006/relationships/image" Target="../media/image8.emf"/></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4795" y="1380132"/>
            <a:ext cx="8255260" cy="1004495"/>
          </a:xfrm>
        </p:spPr>
        <p:txBody>
          <a:bodyPr>
            <a:noAutofit/>
          </a:bodyPr>
          <a:lstStyle/>
          <a:p>
            <a:r>
              <a:rPr lang="ja-JP" altLang="en-US" sz="6000" dirty="0"/>
              <a:t>消費者の役割について</a:t>
            </a:r>
            <a:r>
              <a:rPr lang="en-US" altLang="ja-JP" sz="6000" dirty="0"/>
              <a:t/>
            </a:r>
            <a:br>
              <a:rPr lang="en-US" altLang="ja-JP" sz="6000" dirty="0"/>
            </a:br>
            <a:r>
              <a:rPr lang="ja-JP" altLang="en-US" sz="6000" dirty="0"/>
              <a:t>考えよう</a:t>
            </a:r>
          </a:p>
        </p:txBody>
      </p:sp>
      <p:sp>
        <p:nvSpPr>
          <p:cNvPr id="5" name="コンテンツ プレースホルダー 4"/>
          <p:cNvSpPr>
            <a:spLocks noGrp="1"/>
          </p:cNvSpPr>
          <p:nvPr>
            <p:ph idx="1"/>
          </p:nvPr>
        </p:nvSpPr>
        <p:spPr>
          <a:xfrm>
            <a:off x="3671900" y="3171404"/>
            <a:ext cx="1692188" cy="568911"/>
          </a:xfrm>
        </p:spPr>
        <p:txBody>
          <a:bodyPr>
            <a:normAutofit lnSpcReduction="10000"/>
          </a:bodyPr>
          <a:lstStyle/>
          <a:p>
            <a:pPr algn="ctr"/>
            <a:r>
              <a:rPr lang="ja-JP" altLang="en-US" sz="3200" dirty="0">
                <a:latin typeface="ＭＳ ゴシック" panose="020B0609070205080204" pitchFamily="49" charset="-128"/>
                <a:ea typeface="ＭＳ ゴシック" panose="020B0609070205080204" pitchFamily="49" charset="-128"/>
              </a:rPr>
              <a:t>めあて</a:t>
            </a:r>
            <a:r>
              <a:rPr lang="ja-JP" altLang="en-US" sz="3200" dirty="0"/>
              <a:t>　</a:t>
            </a:r>
          </a:p>
        </p:txBody>
      </p:sp>
      <p:sp>
        <p:nvSpPr>
          <p:cNvPr id="6" name="角丸四角形 5">
            <a:hlinkClick r:id="rId3"/>
          </p:cNvPr>
          <p:cNvSpPr/>
          <p:nvPr/>
        </p:nvSpPr>
        <p:spPr>
          <a:xfrm>
            <a:off x="764795" y="3753036"/>
            <a:ext cx="7812868" cy="2435655"/>
          </a:xfrm>
          <a:prstGeom prst="roundRect">
            <a:avLst>
              <a:gd name="adj" fmla="val 19788"/>
            </a:avLst>
          </a:prstGeom>
          <a:ln w="57150">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spcBef>
                <a:spcPts val="1800"/>
              </a:spcBef>
            </a:pPr>
            <a:r>
              <a:rPr lang="ja-JP" altLang="en-US" sz="3600" b="1" dirty="0" smtClean="0">
                <a:latin typeface="ＭＳ ゴシック" panose="020B0609070205080204" pitchFamily="49" charset="-128"/>
                <a:ea typeface="ＭＳ ゴシック" panose="020B0609070205080204" pitchFamily="49" charset="-128"/>
              </a:rPr>
              <a:t>私たちが消費者</a:t>
            </a:r>
            <a:r>
              <a:rPr lang="ja-JP" altLang="en-US" sz="3600" b="1" dirty="0">
                <a:latin typeface="ＭＳ ゴシック" panose="020B0609070205080204" pitchFamily="49" charset="-128"/>
                <a:ea typeface="ＭＳ ゴシック" panose="020B0609070205080204" pitchFamily="49" charset="-128"/>
              </a:rPr>
              <a:t>として生活</a:t>
            </a:r>
            <a:r>
              <a:rPr lang="ja-JP" altLang="en-US" sz="3600" b="1" dirty="0" smtClean="0">
                <a:latin typeface="ＭＳ ゴシック" panose="020B0609070205080204" pitchFamily="49" charset="-128"/>
                <a:ea typeface="ＭＳ ゴシック" panose="020B0609070205080204" pitchFamily="49" charset="-128"/>
              </a:rPr>
              <a:t>する上</a:t>
            </a:r>
            <a:r>
              <a:rPr lang="ja-JP" altLang="en-US" sz="3600" b="1" dirty="0">
                <a:latin typeface="ＭＳ ゴシック" panose="020B0609070205080204" pitchFamily="49" charset="-128"/>
                <a:ea typeface="ＭＳ ゴシック" panose="020B0609070205080204" pitchFamily="49" charset="-128"/>
              </a:rPr>
              <a:t>で大切なことを考えよう</a:t>
            </a:r>
          </a:p>
        </p:txBody>
      </p:sp>
      <p:sp>
        <p:nvSpPr>
          <p:cNvPr id="7" name="テキスト ボックス 6"/>
          <p:cNvSpPr txBox="1"/>
          <p:nvPr/>
        </p:nvSpPr>
        <p:spPr>
          <a:xfrm>
            <a:off x="323528" y="297873"/>
            <a:ext cx="1980220" cy="369332"/>
          </a:xfrm>
          <a:prstGeom prst="rect">
            <a:avLst/>
          </a:prstGeom>
          <a:noFill/>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教師用手引き</a:t>
            </a:r>
          </a:p>
        </p:txBody>
      </p:sp>
    </p:spTree>
    <p:extLst>
      <p:ext uri="{BB962C8B-B14F-4D97-AF65-F5344CB8AC3E}">
        <p14:creationId xmlns:p14="http://schemas.microsoft.com/office/powerpoint/2010/main" val="334088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2395" y="332656"/>
            <a:ext cx="8255260" cy="1004495"/>
          </a:xfrm>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消費者について</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611560" y="1909038"/>
            <a:ext cx="7524836" cy="3760004"/>
          </a:xfrm>
          <a:prstGeom prst="rect">
            <a:avLst/>
          </a:prstGeom>
          <a:noFill/>
        </p:spPr>
        <p:txBody>
          <a:bodyPr wrap="square" rtlCol="0">
            <a:spAutoFit/>
          </a:bodyPr>
          <a:lstStyle/>
          <a:p>
            <a:pPr>
              <a:lnSpc>
                <a:spcPts val="5000"/>
              </a:lnSpc>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生活の中で文房具や</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衣類，食べ物</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などを</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買ったり，買った</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物を使ったりすることを</a:t>
            </a:r>
            <a:r>
              <a:rPr lang="ja-JP" altLang="en-US" sz="3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（消　費）</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という。</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a:lnSpc>
                <a:spcPts val="5000"/>
              </a:lnSpc>
              <a:spcBef>
                <a:spcPts val="1800"/>
              </a:spcBef>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消費する人のことを</a:t>
            </a:r>
            <a:r>
              <a:rPr lang="ja-JP" altLang="en-US" sz="3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（消費者） </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という。</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a:lnSpc>
                <a:spcPts val="5000"/>
              </a:lnSpc>
              <a:spcBef>
                <a:spcPts val="1800"/>
              </a:spcBef>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すべての人が</a:t>
            </a:r>
            <a:r>
              <a:rPr lang="ja-JP" altLang="en-US" sz="3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（消費者）　</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である。　</a:t>
            </a:r>
          </a:p>
        </p:txBody>
      </p:sp>
      <p:sp>
        <p:nvSpPr>
          <p:cNvPr id="3" name="正方形/長方形 2"/>
          <p:cNvSpPr/>
          <p:nvPr/>
        </p:nvSpPr>
        <p:spPr>
          <a:xfrm>
            <a:off x="520818" y="3176970"/>
            <a:ext cx="2286986" cy="6120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3600" dirty="0">
                <a:solidFill>
                  <a:srgbClr val="FF0000"/>
                </a:solidFill>
                <a:latin typeface="メイリオ" panose="020B0604030504040204" pitchFamily="50" charset="-128"/>
                <a:ea typeface="メイリオ" panose="020B0604030504040204" pitchFamily="50" charset="-128"/>
              </a:rPr>
              <a:t>（　　　）</a:t>
            </a:r>
          </a:p>
        </p:txBody>
      </p:sp>
      <p:sp>
        <p:nvSpPr>
          <p:cNvPr id="6" name="正方形/長方形 5"/>
          <p:cNvSpPr/>
          <p:nvPr/>
        </p:nvSpPr>
        <p:spPr>
          <a:xfrm>
            <a:off x="4139952" y="4041068"/>
            <a:ext cx="2448272" cy="6120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3600" dirty="0">
                <a:solidFill>
                  <a:srgbClr val="FF0000"/>
                </a:solidFill>
                <a:latin typeface="メイリオ" panose="020B0604030504040204" pitchFamily="50" charset="-128"/>
                <a:ea typeface="メイリオ" panose="020B0604030504040204" pitchFamily="50" charset="-128"/>
              </a:rPr>
              <a:t>（　　　 ）</a:t>
            </a:r>
          </a:p>
        </p:txBody>
      </p:sp>
      <p:sp>
        <p:nvSpPr>
          <p:cNvPr id="7" name="正方形/長方形 6"/>
          <p:cNvSpPr/>
          <p:nvPr/>
        </p:nvSpPr>
        <p:spPr>
          <a:xfrm>
            <a:off x="3059832" y="4932474"/>
            <a:ext cx="2628292" cy="6207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3600" dirty="0">
                <a:solidFill>
                  <a:srgbClr val="FF0000"/>
                </a:solidFill>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80296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681841" y="292179"/>
            <a:ext cx="7578294" cy="756002"/>
          </a:xfrm>
        </p:spPr>
        <p:txBody>
          <a:bodyPr>
            <a:noAutofit/>
          </a:bodyPr>
          <a:lstStyle/>
          <a:p>
            <a:r>
              <a:rPr kumimoji="1" lang="ja-JP" altLang="en-US" dirty="0" smtClean="0">
                <a:latin typeface="ＭＳ Ｐゴシック" panose="020B0600070205080204" pitchFamily="50" charset="-128"/>
                <a:ea typeface="ＭＳ Ｐゴシック" panose="020B0600070205080204" pitchFamily="50" charset="-128"/>
              </a:rPr>
              <a:t>消費者の役割について考えよう</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777684" y="1196752"/>
            <a:ext cx="7495154" cy="1323439"/>
          </a:xfrm>
          <a:prstGeom prst="rect">
            <a:avLst/>
          </a:prstGeom>
          <a:noFill/>
        </p:spPr>
        <p:txBody>
          <a:bodyPr wrap="square" rtlCol="0">
            <a:spAutoFit/>
          </a:bodyPr>
          <a:lstStyle/>
          <a:p>
            <a:r>
              <a:rPr lang="ja-JP" altLang="en-US" sz="4000" b="1" dirty="0">
                <a:latin typeface="ＭＳ Ｐゴシック" panose="020B0600070205080204" pitchFamily="50" charset="-128"/>
                <a:ea typeface="ＭＳ Ｐゴシック" panose="020B0600070205080204" pitchFamily="50" charset="-128"/>
                <a:cs typeface="Meiryo UI" panose="020B0604030504040204" pitchFamily="50" charset="-128"/>
              </a:rPr>
              <a:t>必要な物を手に入れる方法と</a:t>
            </a:r>
            <a:r>
              <a:rPr lang="ja-JP" altLang="en-US" sz="4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して，どの</a:t>
            </a:r>
            <a:r>
              <a:rPr lang="ja-JP" altLang="en-US" sz="4000" b="1" dirty="0">
                <a:latin typeface="ＭＳ Ｐゴシック" panose="020B0600070205080204" pitchFamily="50" charset="-128"/>
                <a:ea typeface="ＭＳ Ｐゴシック" panose="020B0600070205080204" pitchFamily="50" charset="-128"/>
                <a:cs typeface="Meiryo UI" panose="020B0604030504040204" pitchFamily="50" charset="-128"/>
              </a:rPr>
              <a:t>ような方法がありますか</a:t>
            </a:r>
          </a:p>
        </p:txBody>
      </p:sp>
      <p:pic>
        <p:nvPicPr>
          <p:cNvPr id="10" name="図 9"/>
          <p:cNvPicPr>
            <a:picLocks noChangeAspect="1"/>
          </p:cNvPicPr>
          <p:nvPr/>
        </p:nvPicPr>
        <p:blipFill>
          <a:blip r:embed="rId3"/>
          <a:stretch>
            <a:fillRect/>
          </a:stretch>
        </p:blipFill>
        <p:spPr>
          <a:xfrm>
            <a:off x="5280040" y="2759609"/>
            <a:ext cx="1540140" cy="1397383"/>
          </a:xfrm>
          <a:prstGeom prst="rect">
            <a:avLst/>
          </a:prstGeom>
        </p:spPr>
      </p:pic>
      <p:pic>
        <p:nvPicPr>
          <p:cNvPr id="11" name="図 10"/>
          <p:cNvPicPr>
            <a:picLocks noChangeAspect="1"/>
          </p:cNvPicPr>
          <p:nvPr/>
        </p:nvPicPr>
        <p:blipFill>
          <a:blip r:embed="rId4"/>
          <a:stretch>
            <a:fillRect/>
          </a:stretch>
        </p:blipFill>
        <p:spPr>
          <a:xfrm>
            <a:off x="1289174" y="3623474"/>
            <a:ext cx="622436" cy="419203"/>
          </a:xfrm>
          <a:prstGeom prst="rect">
            <a:avLst/>
          </a:prstGeom>
        </p:spPr>
      </p:pic>
      <p:pic>
        <p:nvPicPr>
          <p:cNvPr id="12" name="図 11"/>
          <p:cNvPicPr>
            <a:picLocks noChangeAspect="1"/>
          </p:cNvPicPr>
          <p:nvPr/>
        </p:nvPicPr>
        <p:blipFill>
          <a:blip r:embed="rId5"/>
          <a:stretch>
            <a:fillRect/>
          </a:stretch>
        </p:blipFill>
        <p:spPr>
          <a:xfrm>
            <a:off x="202620" y="2736151"/>
            <a:ext cx="1270278" cy="1117875"/>
          </a:xfrm>
          <a:prstGeom prst="rect">
            <a:avLst/>
          </a:prstGeom>
        </p:spPr>
      </p:pic>
      <p:pic>
        <p:nvPicPr>
          <p:cNvPr id="13" name="図 12"/>
          <p:cNvPicPr>
            <a:picLocks noChangeAspect="1"/>
          </p:cNvPicPr>
          <p:nvPr/>
        </p:nvPicPr>
        <p:blipFill>
          <a:blip r:embed="rId6"/>
          <a:stretch>
            <a:fillRect/>
          </a:stretch>
        </p:blipFill>
        <p:spPr>
          <a:xfrm>
            <a:off x="3505823" y="2769163"/>
            <a:ext cx="1514186" cy="1418255"/>
          </a:xfrm>
          <a:prstGeom prst="rect">
            <a:avLst/>
          </a:prstGeom>
        </p:spPr>
      </p:pic>
      <p:pic>
        <p:nvPicPr>
          <p:cNvPr id="14" name="図 13"/>
          <p:cNvPicPr>
            <a:picLocks noChangeAspect="1"/>
          </p:cNvPicPr>
          <p:nvPr/>
        </p:nvPicPr>
        <p:blipFill>
          <a:blip r:embed="rId7"/>
          <a:stretch>
            <a:fillRect/>
          </a:stretch>
        </p:blipFill>
        <p:spPr>
          <a:xfrm>
            <a:off x="6752749" y="2791064"/>
            <a:ext cx="1282744" cy="1168753"/>
          </a:xfrm>
          <a:prstGeom prst="rect">
            <a:avLst/>
          </a:prstGeom>
        </p:spPr>
      </p:pic>
      <p:pic>
        <p:nvPicPr>
          <p:cNvPr id="15" name="図 14"/>
          <p:cNvPicPr>
            <a:picLocks noChangeAspect="1"/>
          </p:cNvPicPr>
          <p:nvPr/>
        </p:nvPicPr>
        <p:blipFill>
          <a:blip r:embed="rId8"/>
          <a:stretch>
            <a:fillRect/>
          </a:stretch>
        </p:blipFill>
        <p:spPr>
          <a:xfrm>
            <a:off x="8057519" y="3148531"/>
            <a:ext cx="838384" cy="711375"/>
          </a:xfrm>
          <a:prstGeom prst="rect">
            <a:avLst/>
          </a:prstGeom>
        </p:spPr>
      </p:pic>
      <p:pic>
        <p:nvPicPr>
          <p:cNvPr id="16" name="図 15"/>
          <p:cNvPicPr>
            <a:picLocks noChangeAspect="1"/>
          </p:cNvPicPr>
          <p:nvPr/>
        </p:nvPicPr>
        <p:blipFill>
          <a:blip r:embed="rId9"/>
          <a:stretch>
            <a:fillRect/>
          </a:stretch>
        </p:blipFill>
        <p:spPr>
          <a:xfrm>
            <a:off x="2020254" y="2930642"/>
            <a:ext cx="1376929" cy="984739"/>
          </a:xfrm>
          <a:prstGeom prst="rect">
            <a:avLst/>
          </a:prstGeom>
        </p:spPr>
      </p:pic>
      <p:sp>
        <p:nvSpPr>
          <p:cNvPr id="17" name="テキスト ボックス 16"/>
          <p:cNvSpPr txBox="1"/>
          <p:nvPr/>
        </p:nvSpPr>
        <p:spPr>
          <a:xfrm>
            <a:off x="372690" y="4571421"/>
            <a:ext cx="2557958" cy="646331"/>
          </a:xfrm>
          <a:prstGeom prst="rect">
            <a:avLst/>
          </a:prstGeom>
          <a:solidFill>
            <a:schemeClr val="accent4">
              <a:lumMod val="40000"/>
              <a:lumOff val="60000"/>
            </a:schemeClr>
          </a:solidFill>
        </p:spPr>
        <p:txBody>
          <a:bodyPr wrap="square" rtlCol="0">
            <a:spAutoFit/>
          </a:bodyPr>
          <a:lstStyle/>
          <a:p>
            <a:pPr algn="ctr"/>
            <a:r>
              <a:rPr lang="ja-JP" altLang="en-US" sz="3600" dirty="0">
                <a:latin typeface="Meiryo UI" panose="020B0604030504040204" pitchFamily="50" charset="-128"/>
                <a:ea typeface="Meiryo UI" panose="020B0604030504040204" pitchFamily="50" charset="-128"/>
                <a:cs typeface="Meiryo UI" panose="020B0604030504040204" pitchFamily="50" charset="-128"/>
              </a:rPr>
              <a:t>自分で作る</a:t>
            </a:r>
          </a:p>
        </p:txBody>
      </p:sp>
      <p:sp>
        <p:nvSpPr>
          <p:cNvPr id="18" name="テキスト ボックス 17"/>
          <p:cNvSpPr txBox="1"/>
          <p:nvPr/>
        </p:nvSpPr>
        <p:spPr>
          <a:xfrm>
            <a:off x="6779224" y="4571420"/>
            <a:ext cx="1457275" cy="646331"/>
          </a:xfrm>
          <a:prstGeom prst="rect">
            <a:avLst/>
          </a:prstGeom>
          <a:solidFill>
            <a:schemeClr val="accent4">
              <a:lumMod val="40000"/>
              <a:lumOff val="60000"/>
            </a:schemeClr>
          </a:solidFill>
        </p:spPr>
        <p:txBody>
          <a:bodyPr wrap="square" rtlCol="0">
            <a:spAutoFit/>
          </a:bodyPr>
          <a:lstStyle/>
          <a:p>
            <a:pPr algn="ctr"/>
            <a:r>
              <a:rPr lang="ja-JP" altLang="en-US" sz="3600" dirty="0">
                <a:latin typeface="Meiryo UI" panose="020B0604030504040204" pitchFamily="50" charset="-128"/>
                <a:ea typeface="Meiryo UI" panose="020B0604030504040204" pitchFamily="50" charset="-128"/>
                <a:cs typeface="Meiryo UI" panose="020B0604030504040204" pitchFamily="50" charset="-128"/>
              </a:rPr>
              <a:t>借りる</a:t>
            </a:r>
          </a:p>
        </p:txBody>
      </p:sp>
      <p:sp>
        <p:nvSpPr>
          <p:cNvPr id="20" name="テキスト ボックス 19"/>
          <p:cNvSpPr txBox="1"/>
          <p:nvPr/>
        </p:nvSpPr>
        <p:spPr>
          <a:xfrm>
            <a:off x="4470988" y="5505348"/>
            <a:ext cx="2112618" cy="646331"/>
          </a:xfrm>
          <a:prstGeom prst="rect">
            <a:avLst/>
          </a:prstGeom>
          <a:solidFill>
            <a:schemeClr val="accent4">
              <a:lumMod val="40000"/>
              <a:lumOff val="60000"/>
            </a:schemeClr>
          </a:solidFill>
        </p:spPr>
        <p:txBody>
          <a:bodyPr wrap="square" rtlCol="0">
            <a:spAutoFit/>
          </a:bodyPr>
          <a:lstStyle/>
          <a:p>
            <a:pPr algn="ctr"/>
            <a:r>
              <a:rPr lang="ja-JP" altLang="en-US" sz="3600" dirty="0">
                <a:latin typeface="Meiryo UI" panose="020B0604030504040204" pitchFamily="50" charset="-128"/>
                <a:ea typeface="Meiryo UI" panose="020B0604030504040204" pitchFamily="50" charset="-128"/>
                <a:cs typeface="Meiryo UI" panose="020B0604030504040204" pitchFamily="50" charset="-128"/>
              </a:rPr>
              <a:t>修理する</a:t>
            </a:r>
          </a:p>
        </p:txBody>
      </p:sp>
      <p:sp>
        <p:nvSpPr>
          <p:cNvPr id="21" name="テキスト ボックス 20"/>
          <p:cNvSpPr txBox="1"/>
          <p:nvPr/>
        </p:nvSpPr>
        <p:spPr>
          <a:xfrm>
            <a:off x="6791678" y="5505347"/>
            <a:ext cx="2120646" cy="646331"/>
          </a:xfrm>
          <a:prstGeom prst="rect">
            <a:avLst/>
          </a:prstGeom>
          <a:solidFill>
            <a:schemeClr val="accent4">
              <a:lumMod val="40000"/>
              <a:lumOff val="60000"/>
            </a:schemeClr>
          </a:solidFill>
        </p:spPr>
        <p:txBody>
          <a:bodyPr wrap="square" rtlCol="0">
            <a:spAutoFit/>
          </a:bodyPr>
          <a:lstStyle/>
          <a:p>
            <a:pPr algn="ctr"/>
            <a:r>
              <a:rPr lang="ja-JP" altLang="en-US" sz="3600" dirty="0">
                <a:latin typeface="Meiryo UI" panose="020B0604030504040204" pitchFamily="50" charset="-128"/>
                <a:ea typeface="Meiryo UI" panose="020B0604030504040204" pitchFamily="50" charset="-128"/>
                <a:cs typeface="Meiryo UI" panose="020B0604030504040204" pitchFamily="50" charset="-128"/>
              </a:rPr>
              <a:t>リフォーム</a:t>
            </a:r>
          </a:p>
        </p:txBody>
      </p:sp>
      <p:sp>
        <p:nvSpPr>
          <p:cNvPr id="22" name="テキスト ボックス 21"/>
          <p:cNvSpPr txBox="1"/>
          <p:nvPr/>
        </p:nvSpPr>
        <p:spPr>
          <a:xfrm>
            <a:off x="3476596" y="4571421"/>
            <a:ext cx="2756678" cy="646331"/>
          </a:xfrm>
          <a:prstGeom prst="rect">
            <a:avLst/>
          </a:prstGeom>
          <a:solidFill>
            <a:schemeClr val="accent4">
              <a:lumMod val="40000"/>
              <a:lumOff val="60000"/>
            </a:schemeClr>
          </a:solidFill>
        </p:spPr>
        <p:txBody>
          <a:bodyPr wrap="square" rtlCol="0">
            <a:spAutoFit/>
          </a:bodyPr>
          <a:lstStyle/>
          <a:p>
            <a:pPr algn="ctr"/>
            <a:r>
              <a:rPr lang="ja-JP" altLang="en-US" sz="3600" dirty="0">
                <a:latin typeface="Meiryo UI" panose="020B0604030504040204" pitchFamily="50" charset="-128"/>
                <a:ea typeface="Meiryo UI" panose="020B0604030504040204" pitchFamily="50" charset="-128"/>
                <a:cs typeface="Meiryo UI" panose="020B0604030504040204" pitchFamily="50" charset="-128"/>
              </a:rPr>
              <a:t>ゆずってもらう</a:t>
            </a:r>
          </a:p>
        </p:txBody>
      </p:sp>
      <p:sp>
        <p:nvSpPr>
          <p:cNvPr id="23" name="テキスト ボックス 22"/>
          <p:cNvSpPr txBox="1"/>
          <p:nvPr/>
        </p:nvSpPr>
        <p:spPr>
          <a:xfrm>
            <a:off x="1677364" y="5505348"/>
            <a:ext cx="2585552" cy="1138773"/>
          </a:xfrm>
          <a:prstGeom prst="rect">
            <a:avLst/>
          </a:prstGeom>
          <a:solidFill>
            <a:schemeClr val="accent4">
              <a:lumMod val="40000"/>
              <a:lumOff val="60000"/>
            </a:schemeClr>
          </a:solidFill>
        </p:spPr>
        <p:txBody>
          <a:bodyPr wrap="square" rtlCol="0">
            <a:spAutoFit/>
          </a:bodyPr>
          <a:lstStyle/>
          <a:p>
            <a:r>
              <a:rPr lang="ja-JP" altLang="en-US" sz="3600" dirty="0">
                <a:latin typeface="Meiryo UI" panose="020B0604030504040204" pitchFamily="50" charset="-128"/>
                <a:ea typeface="Meiryo UI" panose="020B0604030504040204" pitchFamily="50" charset="-128"/>
                <a:cs typeface="Meiryo UI" panose="020B0604030504040204" pitchFamily="50" charset="-128"/>
              </a:rPr>
              <a:t>いっしょに使う</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3200" dirty="0">
                <a:latin typeface="Meiryo UI" panose="020B0604030504040204" pitchFamily="50" charset="-128"/>
                <a:ea typeface="Meiryo UI" panose="020B0604030504040204" pitchFamily="50" charset="-128"/>
                <a:cs typeface="Meiryo UI" panose="020B0604030504040204" pitchFamily="50" charset="-128"/>
              </a:rPr>
              <a:t>（シェアする）</a:t>
            </a:r>
          </a:p>
        </p:txBody>
      </p:sp>
      <p:sp>
        <p:nvSpPr>
          <p:cNvPr id="24" name="テキスト ボックス 23"/>
          <p:cNvSpPr txBox="1"/>
          <p:nvPr/>
        </p:nvSpPr>
        <p:spPr>
          <a:xfrm>
            <a:off x="344458" y="5505348"/>
            <a:ext cx="1128440" cy="646331"/>
          </a:xfrm>
          <a:prstGeom prst="rect">
            <a:avLst/>
          </a:prstGeom>
          <a:solidFill>
            <a:schemeClr val="accent4">
              <a:lumMod val="40000"/>
              <a:lumOff val="60000"/>
            </a:schemeClr>
          </a:solidFill>
        </p:spPr>
        <p:txBody>
          <a:bodyPr wrap="square" rtlCol="0">
            <a:spAutoFit/>
          </a:bodyPr>
          <a:lstStyle/>
          <a:p>
            <a:pPr algn="ctr"/>
            <a:r>
              <a:rPr lang="ja-JP" altLang="en-US" sz="3600" dirty="0">
                <a:latin typeface="Meiryo UI" panose="020B0604030504040204" pitchFamily="50" charset="-128"/>
                <a:ea typeface="Meiryo UI" panose="020B0604030504040204" pitchFamily="50" charset="-128"/>
                <a:cs typeface="Meiryo UI" panose="020B0604030504040204" pitchFamily="50" charset="-128"/>
              </a:rPr>
              <a:t>買う</a:t>
            </a:r>
          </a:p>
        </p:txBody>
      </p:sp>
    </p:spTree>
    <p:extLst>
      <p:ext uri="{BB962C8B-B14F-4D97-AF65-F5344CB8AC3E}">
        <p14:creationId xmlns:p14="http://schemas.microsoft.com/office/powerpoint/2010/main" val="54106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animBg="1"/>
      <p:bldP spid="20" grpId="0" animBg="1"/>
      <p:bldP spid="21" grpId="0" animBg="1"/>
      <p:bldP spid="22" grpId="0" animBg="1"/>
      <p:bldP spid="23"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38080" y="236492"/>
            <a:ext cx="7427169" cy="756002"/>
          </a:xfrm>
        </p:spPr>
        <p:txBody>
          <a:bodyPr>
            <a:noAutofit/>
          </a:bodyPr>
          <a:lstStyle/>
          <a:p>
            <a:r>
              <a:rPr kumimoji="1" lang="ja-JP" altLang="en-US" dirty="0" smtClean="0">
                <a:latin typeface="ＭＳ Ｐゴシック" panose="020B0600070205080204" pitchFamily="50" charset="-128"/>
                <a:ea typeface="ＭＳ Ｐゴシック" panose="020B0600070205080204" pitchFamily="50" charset="-128"/>
              </a:rPr>
              <a:t>消費者の役割について考えよう</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457199" y="938707"/>
            <a:ext cx="8388932" cy="5878532"/>
          </a:xfrm>
          <a:prstGeom prst="rect">
            <a:avLst/>
          </a:prstGeom>
          <a:noFill/>
        </p:spPr>
        <p:txBody>
          <a:bodyPr wrap="square" rtlCol="0">
            <a:spAutoFit/>
          </a:bodyPr>
          <a:lstStyle/>
          <a:p>
            <a:r>
              <a:rPr lang="ja-JP" altLang="en-US" sz="3200" b="1" dirty="0">
                <a:solidFill>
                  <a:srgbClr val="00B050"/>
                </a:solidFill>
                <a:latin typeface="メイリオ" panose="020B0604030504040204" pitchFamily="50" charset="-128"/>
                <a:ea typeface="メイリオ" panose="020B0604030504040204" pitchFamily="50" charset="-128"/>
              </a:rPr>
              <a:t>○買う前</a:t>
            </a:r>
            <a:endParaRPr lang="en-US" altLang="ja-JP" sz="3200" b="1" dirty="0">
              <a:solidFill>
                <a:srgbClr val="00B050"/>
              </a:solidFill>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ja-JP" sz="2800" dirty="0">
                <a:latin typeface="メイリオ" panose="020B0604030504040204" pitchFamily="50" charset="-128"/>
                <a:ea typeface="メイリオ" panose="020B0604030504040204" pitchFamily="50" charset="-128"/>
              </a:rPr>
              <a:t>本当に必要かどうかをよく</a:t>
            </a:r>
            <a:r>
              <a:rPr lang="ja-JP" altLang="ja-JP" sz="2800" dirty="0" smtClean="0">
                <a:latin typeface="メイリオ" panose="020B0604030504040204" pitchFamily="50" charset="-128"/>
                <a:ea typeface="メイリオ" panose="020B0604030504040204" pitchFamily="50" charset="-128"/>
              </a:rPr>
              <a:t>考える</a:t>
            </a:r>
            <a:endParaRPr lang="ja-JP" altLang="ja-JP" sz="2800" dirty="0">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ja-JP" sz="2800" dirty="0">
                <a:latin typeface="メイリオ" panose="020B0604030504040204" pitchFamily="50" charset="-128"/>
                <a:ea typeface="メイリオ" panose="020B0604030504040204" pitchFamily="50" charset="-128"/>
              </a:rPr>
              <a:t>「買う」以外の必要な物を手に入れる方法</a:t>
            </a:r>
            <a:r>
              <a:rPr lang="ja-JP" altLang="en-US" sz="2800" dirty="0">
                <a:latin typeface="メイリオ" panose="020B0604030504040204" pitchFamily="50" charset="-128"/>
                <a:ea typeface="メイリオ" panose="020B0604030504040204" pitchFamily="50" charset="-128"/>
              </a:rPr>
              <a:t>　</a:t>
            </a:r>
            <a:r>
              <a:rPr lang="ja-JP" altLang="ja-JP" sz="2800" dirty="0">
                <a:latin typeface="メイリオ" panose="020B0604030504040204" pitchFamily="50" charset="-128"/>
                <a:ea typeface="メイリオ" panose="020B0604030504040204" pitchFamily="50" charset="-128"/>
              </a:rPr>
              <a:t>を</a:t>
            </a:r>
            <a:r>
              <a:rPr lang="ja-JP" altLang="ja-JP" sz="2800" dirty="0" smtClean="0">
                <a:latin typeface="メイリオ" panose="020B0604030504040204" pitchFamily="50" charset="-128"/>
                <a:ea typeface="メイリオ" panose="020B0604030504040204" pitchFamily="50" charset="-128"/>
              </a:rPr>
              <a:t>考える</a:t>
            </a:r>
            <a:endParaRPr lang="en-US" altLang="ja-JP" sz="2800" dirty="0" smtClean="0">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en-US" sz="2800" dirty="0" smtClean="0">
                <a:latin typeface="メイリオ" panose="020B0604030504040204" pitchFamily="50" charset="-128"/>
                <a:ea typeface="メイリオ" panose="020B0604030504040204" pitchFamily="50" charset="-128"/>
              </a:rPr>
              <a:t>品物の質や機能，金額などをよく調べる</a:t>
            </a:r>
            <a:endParaRPr lang="ja-JP" altLang="ja-JP" sz="2800" dirty="0">
              <a:latin typeface="メイリオ" panose="020B0604030504040204" pitchFamily="50" charset="-128"/>
              <a:ea typeface="メイリオ" panose="020B0604030504040204" pitchFamily="50" charset="-128"/>
            </a:endParaRPr>
          </a:p>
          <a:p>
            <a:r>
              <a:rPr lang="ja-JP" altLang="en-US" sz="3200" b="1" dirty="0">
                <a:solidFill>
                  <a:srgbClr val="00B050"/>
                </a:solidFill>
                <a:latin typeface="メイリオ" panose="020B0604030504040204" pitchFamily="50" charset="-128"/>
                <a:ea typeface="メイリオ" panose="020B0604030504040204" pitchFamily="50" charset="-128"/>
              </a:rPr>
              <a:t>○買うときに</a:t>
            </a:r>
            <a:endParaRPr lang="en-US" altLang="ja-JP" sz="3200" b="1" dirty="0">
              <a:solidFill>
                <a:srgbClr val="00B050"/>
              </a:solidFill>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ja-JP" sz="2800" dirty="0" smtClean="0">
                <a:latin typeface="メイリオ" panose="020B0604030504040204" pitchFamily="50" charset="-128"/>
                <a:ea typeface="メイリオ" panose="020B0604030504040204" pitchFamily="50" charset="-128"/>
              </a:rPr>
              <a:t>買</a:t>
            </a:r>
            <a:r>
              <a:rPr lang="ja-JP" altLang="en-US" sz="2800" dirty="0" smtClean="0">
                <a:latin typeface="メイリオ" panose="020B0604030504040204" pitchFamily="50" charset="-128"/>
                <a:ea typeface="メイリオ" panose="020B0604030504040204" pitchFamily="50" charset="-128"/>
              </a:rPr>
              <a:t>い</a:t>
            </a:r>
            <a:r>
              <a:rPr lang="ja-JP" altLang="ja-JP" sz="2800" dirty="0" smtClean="0">
                <a:latin typeface="メイリオ" panose="020B0604030504040204" pitchFamily="50" charset="-128"/>
                <a:ea typeface="メイリオ" panose="020B0604030504040204" pitchFamily="50" charset="-128"/>
              </a:rPr>
              <a:t>物</a:t>
            </a:r>
            <a:r>
              <a:rPr lang="ja-JP" altLang="ja-JP" sz="2800" dirty="0">
                <a:latin typeface="メイリオ" panose="020B0604030504040204" pitchFamily="50" charset="-128"/>
                <a:ea typeface="メイリオ" panose="020B0604030504040204" pitchFamily="50" charset="-128"/>
              </a:rPr>
              <a:t>袋を持参</a:t>
            </a:r>
            <a:r>
              <a:rPr lang="ja-JP" altLang="ja-JP" sz="2800" dirty="0" smtClean="0">
                <a:latin typeface="メイリオ" panose="020B0604030504040204" pitchFamily="50" charset="-128"/>
                <a:ea typeface="メイリオ" panose="020B0604030504040204" pitchFamily="50" charset="-128"/>
              </a:rPr>
              <a:t>する</a:t>
            </a:r>
            <a:endParaRPr lang="ja-JP" altLang="ja-JP" sz="2800" dirty="0">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ja-JP" sz="2800" dirty="0" smtClean="0">
                <a:latin typeface="メイリオ" panose="020B0604030504040204" pitchFamily="50" charset="-128"/>
                <a:ea typeface="メイリオ" panose="020B0604030504040204" pitchFamily="50" charset="-128"/>
              </a:rPr>
              <a:t>不</a:t>
            </a:r>
            <a:r>
              <a:rPr lang="ja-JP" altLang="en-US" sz="2800" dirty="0" smtClean="0">
                <a:latin typeface="メイリオ" panose="020B0604030504040204" pitchFamily="50" charset="-128"/>
                <a:ea typeface="メイリオ" panose="020B0604030504040204" pitchFamily="50" charset="-128"/>
              </a:rPr>
              <a:t>用</a:t>
            </a:r>
            <a:r>
              <a:rPr lang="ja-JP" altLang="ja-JP" sz="2800" dirty="0" smtClean="0">
                <a:latin typeface="メイリオ" panose="020B0604030504040204" pitchFamily="50" charset="-128"/>
                <a:ea typeface="メイリオ" panose="020B0604030504040204" pitchFamily="50" charset="-128"/>
              </a:rPr>
              <a:t>な</a:t>
            </a:r>
            <a:r>
              <a:rPr lang="ja-JP" altLang="ja-JP" sz="2800" dirty="0">
                <a:latin typeface="メイリオ" panose="020B0604030504040204" pitchFamily="50" charset="-128"/>
                <a:ea typeface="メイリオ" panose="020B0604030504040204" pitchFamily="50" charset="-128"/>
              </a:rPr>
              <a:t>包装</a:t>
            </a:r>
            <a:r>
              <a:rPr lang="ja-JP" altLang="en-US" sz="2800" dirty="0">
                <a:latin typeface="メイリオ" panose="020B0604030504040204" pitchFamily="50" charset="-128"/>
                <a:ea typeface="メイリオ" panose="020B0604030504040204" pitchFamily="50" charset="-128"/>
              </a:rPr>
              <a:t>を</a:t>
            </a:r>
            <a:r>
              <a:rPr lang="ja-JP" altLang="ja-JP" sz="2800" dirty="0" smtClean="0">
                <a:latin typeface="メイリオ" panose="020B0604030504040204" pitchFamily="50" charset="-128"/>
                <a:ea typeface="メイリオ" panose="020B0604030504040204" pitchFamily="50" charset="-128"/>
              </a:rPr>
              <a:t>断る</a:t>
            </a:r>
            <a:endParaRPr lang="ja-JP" altLang="ja-JP" sz="2800" dirty="0">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en-US" sz="2800" dirty="0">
                <a:latin typeface="メイリオ" panose="020B0604030504040204" pitchFamily="50" charset="-128"/>
                <a:ea typeface="メイリオ" panose="020B0604030504040204" pitchFamily="50" charset="-128"/>
              </a:rPr>
              <a:t>必要なものを必要なだけ</a:t>
            </a:r>
            <a:r>
              <a:rPr lang="ja-JP" altLang="en-US" sz="2800" dirty="0" smtClean="0">
                <a:latin typeface="メイリオ" panose="020B0604030504040204" pitchFamily="50" charset="-128"/>
                <a:ea typeface="メイリオ" panose="020B0604030504040204" pitchFamily="50" charset="-128"/>
              </a:rPr>
              <a:t>買う</a:t>
            </a:r>
            <a:endParaRPr lang="en-US" altLang="ja-JP" sz="2800" dirty="0">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ja-JP" sz="2800" dirty="0">
                <a:latin typeface="メイリオ" panose="020B0604030504040204" pitchFamily="50" charset="-128"/>
                <a:ea typeface="メイリオ" panose="020B0604030504040204" pitchFamily="50" charset="-128"/>
              </a:rPr>
              <a:t>環境</a:t>
            </a:r>
            <a:r>
              <a:rPr lang="ja-JP" altLang="en-US" sz="2800" dirty="0">
                <a:latin typeface="メイリオ" panose="020B0604030504040204" pitchFamily="50" charset="-128"/>
                <a:ea typeface="メイリオ" panose="020B0604030504040204" pitchFamily="50" charset="-128"/>
              </a:rPr>
              <a:t>のことを考えた商品を</a:t>
            </a:r>
            <a:r>
              <a:rPr lang="ja-JP" altLang="en-US" sz="2800" dirty="0" smtClean="0">
                <a:latin typeface="メイリオ" panose="020B0604030504040204" pitchFamily="50" charset="-128"/>
                <a:ea typeface="メイリオ" panose="020B0604030504040204" pitchFamily="50" charset="-128"/>
              </a:rPr>
              <a:t>選ぶ</a:t>
            </a:r>
            <a:endParaRPr lang="ja-JP" altLang="ja-JP" sz="2800" dirty="0">
              <a:latin typeface="メイリオ" panose="020B0604030504040204" pitchFamily="50" charset="-128"/>
              <a:ea typeface="メイリオ" panose="020B0604030504040204" pitchFamily="50" charset="-128"/>
            </a:endParaRPr>
          </a:p>
          <a:p>
            <a:r>
              <a:rPr lang="ja-JP" altLang="en-US" sz="3200" b="1" dirty="0">
                <a:solidFill>
                  <a:srgbClr val="00B050"/>
                </a:solidFill>
                <a:latin typeface="メイリオ" panose="020B0604030504040204" pitchFamily="50" charset="-128"/>
                <a:ea typeface="メイリオ" panose="020B0604030504040204" pitchFamily="50" charset="-128"/>
              </a:rPr>
              <a:t>○買った後</a:t>
            </a:r>
            <a:endParaRPr lang="en-US" altLang="ja-JP" sz="3200" b="1" dirty="0">
              <a:solidFill>
                <a:srgbClr val="00B050"/>
              </a:solidFill>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en-US" sz="2800" dirty="0">
                <a:latin typeface="メイリオ" panose="020B0604030504040204" pitchFamily="50" charset="-128"/>
                <a:ea typeface="メイリオ" panose="020B0604030504040204" pitchFamily="50" charset="-128"/>
              </a:rPr>
              <a:t>長持ちするよう手入れしながら大切に</a:t>
            </a:r>
            <a:r>
              <a:rPr lang="ja-JP" altLang="en-US" sz="2800" dirty="0" smtClean="0">
                <a:latin typeface="メイリオ" panose="020B0604030504040204" pitchFamily="50" charset="-128"/>
                <a:ea typeface="メイリオ" panose="020B0604030504040204" pitchFamily="50" charset="-128"/>
              </a:rPr>
              <a:t>使う</a:t>
            </a:r>
            <a:endParaRPr lang="en-US" altLang="ja-JP" sz="2800" dirty="0">
              <a:latin typeface="メイリオ" panose="020B0604030504040204" pitchFamily="50" charset="-128"/>
              <a:ea typeface="メイリオ" panose="020B0604030504040204" pitchFamily="50" charset="-128"/>
            </a:endParaRPr>
          </a:p>
          <a:p>
            <a:pPr marL="914400" lvl="1" indent="-457200">
              <a:buFont typeface="Arial" panose="020B0604020202020204" pitchFamily="34" charset="0"/>
              <a:buChar char="•"/>
            </a:pPr>
            <a:r>
              <a:rPr lang="ja-JP" altLang="ja-JP" sz="2800" dirty="0">
                <a:latin typeface="メイリオ" panose="020B0604030504040204" pitchFamily="50" charset="-128"/>
                <a:ea typeface="メイリオ" panose="020B0604030504040204" pitchFamily="50" charset="-128"/>
              </a:rPr>
              <a:t>十分に活用して最後まで</a:t>
            </a:r>
            <a:r>
              <a:rPr lang="ja-JP" altLang="ja-JP" sz="2800" dirty="0" smtClean="0">
                <a:latin typeface="メイリオ" panose="020B0604030504040204" pitchFamily="50" charset="-128"/>
                <a:ea typeface="メイリオ" panose="020B0604030504040204" pitchFamily="50" charset="-128"/>
              </a:rPr>
              <a:t>使い切る</a:t>
            </a:r>
            <a:endParaRPr lang="ja-JP" altLang="ja-JP" sz="2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6494681" y="3429000"/>
            <a:ext cx="1269609" cy="1434292"/>
          </a:xfrm>
          <a:prstGeom prst="rect">
            <a:avLst/>
          </a:prstGeom>
        </p:spPr>
      </p:pic>
      <p:pic>
        <p:nvPicPr>
          <p:cNvPr id="5" name="図 4"/>
          <p:cNvPicPr>
            <a:picLocks noChangeAspect="1"/>
          </p:cNvPicPr>
          <p:nvPr/>
        </p:nvPicPr>
        <p:blipFill>
          <a:blip r:embed="rId4"/>
          <a:stretch>
            <a:fillRect/>
          </a:stretch>
        </p:blipFill>
        <p:spPr>
          <a:xfrm>
            <a:off x="7677318" y="4437112"/>
            <a:ext cx="982760" cy="1281824"/>
          </a:xfrm>
          <a:prstGeom prst="rect">
            <a:avLst/>
          </a:prstGeom>
        </p:spPr>
      </p:pic>
    </p:spTree>
    <p:extLst>
      <p:ext uri="{BB962C8B-B14F-4D97-AF65-F5344CB8AC3E}">
        <p14:creationId xmlns:p14="http://schemas.microsoft.com/office/powerpoint/2010/main" val="258663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latin typeface="ＭＳ Ｐゴシック" panose="020B0600070205080204" pitchFamily="50" charset="-128"/>
                <a:ea typeface="ＭＳ Ｐゴシック" panose="020B0600070205080204" pitchFamily="50" charset="-128"/>
              </a:rPr>
              <a:t>筆箱の中を全部出して分類してみよう</a:t>
            </a:r>
            <a:endParaRPr kumimoji="1" lang="ja-JP" altLang="en-US" dirty="0">
              <a:latin typeface="ＭＳ Ｐゴシック" panose="020B0600070205080204" pitchFamily="50" charset="-128"/>
              <a:ea typeface="ＭＳ Ｐゴシック" panose="020B0600070205080204" pitchFamily="50" charset="-128"/>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9834" y="1082658"/>
            <a:ext cx="1589467" cy="746263"/>
          </a:xfrm>
          <a:prstGeom prst="rect">
            <a:avLst/>
          </a:prstGeom>
        </p:spPr>
      </p:pic>
      <p:pic>
        <p:nvPicPr>
          <p:cNvPr id="7" name="図 6" descr="C:\Users\9052160\Pictures\イラスト\122531_jpg_wi\451096.jpg"/>
          <p:cNvPicPr/>
          <p:nvPr/>
        </p:nvPicPr>
        <p:blipFill rotWithShape="1">
          <a:blip r:embed="rId4" cstate="print">
            <a:extLst>
              <a:ext uri="{28A0092B-C50C-407E-A947-70E740481C1C}">
                <a14:useLocalDpi xmlns:a14="http://schemas.microsoft.com/office/drawing/2010/main" val="0"/>
              </a:ext>
            </a:extLst>
          </a:blip>
          <a:srcRect l="6283" t="16779" r="7342" b="9284"/>
          <a:stretch/>
        </p:blipFill>
        <p:spPr bwMode="auto">
          <a:xfrm>
            <a:off x="215516" y="993958"/>
            <a:ext cx="1348400" cy="834963"/>
          </a:xfrm>
          <a:prstGeom prst="rect">
            <a:avLst/>
          </a:prstGeom>
          <a:noFill/>
          <a:ln>
            <a:noFill/>
          </a:ln>
          <a:extLst>
            <a:ext uri="{53640926-AAD7-44D8-BBD7-CCE9431645EC}">
              <a14:shadowObscured xmlns:a14="http://schemas.microsoft.com/office/drawing/2010/main"/>
            </a:ext>
          </a:extLst>
        </p:spPr>
      </p:pic>
      <p:sp>
        <p:nvSpPr>
          <p:cNvPr id="17" name="テキスト ボックス 16"/>
          <p:cNvSpPr txBox="1"/>
          <p:nvPr/>
        </p:nvSpPr>
        <p:spPr>
          <a:xfrm>
            <a:off x="3527884" y="2240868"/>
            <a:ext cx="2638168" cy="4181076"/>
          </a:xfrm>
          <a:prstGeom prst="rect">
            <a:avLst/>
          </a:prstGeom>
          <a:noFill/>
        </p:spPr>
        <p:txBody>
          <a:bodyPr wrap="square" rtlCol="0">
            <a:spAutoFit/>
          </a:bodyPr>
          <a:lstStyle/>
          <a:p>
            <a:endParaRPr kumimoji="1" lang="ja-JP" altLang="en-US" dirty="0"/>
          </a:p>
        </p:txBody>
      </p:sp>
      <p:sp>
        <p:nvSpPr>
          <p:cNvPr id="8" name="テキスト ボックス 7"/>
          <p:cNvSpPr txBox="1"/>
          <p:nvPr/>
        </p:nvSpPr>
        <p:spPr>
          <a:xfrm>
            <a:off x="647564" y="2758860"/>
            <a:ext cx="2664296" cy="3893044"/>
          </a:xfrm>
          <a:prstGeom prst="rect">
            <a:avLst/>
          </a:prstGeom>
          <a:noFill/>
          <a:ln>
            <a:solidFill>
              <a:schemeClr val="tx1"/>
            </a:solidFill>
          </a:ln>
        </p:spPr>
        <p:txBody>
          <a:bodyPr wrap="square" rtlCol="0">
            <a:spAutoFit/>
          </a:bodyPr>
          <a:lstStyle/>
          <a:p>
            <a:endParaRPr kumimoji="1" lang="ja-JP" altLang="en-US" dirty="0"/>
          </a:p>
        </p:txBody>
      </p:sp>
      <p:sp>
        <p:nvSpPr>
          <p:cNvPr id="20" name="テキスト ボックス 19"/>
          <p:cNvSpPr txBox="1"/>
          <p:nvPr/>
        </p:nvSpPr>
        <p:spPr>
          <a:xfrm>
            <a:off x="647564" y="2366281"/>
            <a:ext cx="2664296" cy="400110"/>
          </a:xfrm>
          <a:prstGeom prst="rect">
            <a:avLst/>
          </a:prstGeom>
          <a:noFill/>
          <a:ln>
            <a:solidFill>
              <a:schemeClr val="tx1"/>
            </a:solidFill>
          </a:ln>
        </p:spPr>
        <p:txBody>
          <a:bodyPr wrap="square" rtlCol="0">
            <a:spAutoFit/>
          </a:bodyPr>
          <a:lstStyle/>
          <a:p>
            <a:pPr algn="ctr"/>
            <a:r>
              <a:rPr kumimoji="1" lang="ja-JP" altLang="en-US" sz="2000" dirty="0" smtClean="0"/>
              <a:t>毎日使う物</a:t>
            </a:r>
            <a:endParaRPr kumimoji="1" lang="ja-JP" altLang="en-US" sz="2000" dirty="0"/>
          </a:p>
        </p:txBody>
      </p:sp>
      <p:sp>
        <p:nvSpPr>
          <p:cNvPr id="12" name="テキスト ボックス 11"/>
          <p:cNvSpPr txBox="1"/>
          <p:nvPr/>
        </p:nvSpPr>
        <p:spPr>
          <a:xfrm>
            <a:off x="3311860" y="2366281"/>
            <a:ext cx="2664296" cy="400110"/>
          </a:xfrm>
          <a:prstGeom prst="rect">
            <a:avLst/>
          </a:prstGeom>
          <a:noFill/>
          <a:ln>
            <a:solidFill>
              <a:schemeClr val="tx1"/>
            </a:solidFill>
          </a:ln>
        </p:spPr>
        <p:txBody>
          <a:bodyPr wrap="square" rtlCol="0">
            <a:spAutoFit/>
          </a:bodyPr>
          <a:lstStyle/>
          <a:p>
            <a:pPr algn="ctr"/>
            <a:r>
              <a:rPr lang="ja-JP" altLang="en-US" sz="2000" dirty="0" smtClean="0"/>
              <a:t>あまり使わない物</a:t>
            </a:r>
            <a:endParaRPr kumimoji="1" lang="ja-JP" altLang="en-US" sz="2000" dirty="0"/>
          </a:p>
        </p:txBody>
      </p:sp>
      <p:sp>
        <p:nvSpPr>
          <p:cNvPr id="14" name="テキスト ボックス 13"/>
          <p:cNvSpPr txBox="1"/>
          <p:nvPr/>
        </p:nvSpPr>
        <p:spPr>
          <a:xfrm>
            <a:off x="5976156" y="2363692"/>
            <a:ext cx="2664296" cy="400110"/>
          </a:xfrm>
          <a:prstGeom prst="rect">
            <a:avLst/>
          </a:prstGeom>
          <a:noFill/>
          <a:ln>
            <a:solidFill>
              <a:schemeClr val="tx1"/>
            </a:solidFill>
          </a:ln>
        </p:spPr>
        <p:txBody>
          <a:bodyPr wrap="square" rtlCol="0">
            <a:spAutoFit/>
          </a:bodyPr>
          <a:lstStyle/>
          <a:p>
            <a:pPr algn="ctr"/>
            <a:r>
              <a:rPr lang="ja-JP" altLang="en-US" sz="2000" dirty="0"/>
              <a:t>使</a:t>
            </a:r>
            <a:r>
              <a:rPr lang="ja-JP" altLang="en-US" sz="2000" dirty="0" smtClean="0"/>
              <a:t>わない</a:t>
            </a:r>
            <a:r>
              <a:rPr kumimoji="1" lang="ja-JP" altLang="en-US" sz="2000" dirty="0" smtClean="0"/>
              <a:t>物</a:t>
            </a:r>
            <a:endParaRPr kumimoji="1" lang="ja-JP" altLang="en-US" sz="2000" dirty="0"/>
          </a:p>
        </p:txBody>
      </p:sp>
      <p:sp>
        <p:nvSpPr>
          <p:cNvPr id="15" name="テキスト ボックス 14"/>
          <p:cNvSpPr txBox="1"/>
          <p:nvPr/>
        </p:nvSpPr>
        <p:spPr>
          <a:xfrm>
            <a:off x="3311860" y="2758860"/>
            <a:ext cx="2664296" cy="3893044"/>
          </a:xfrm>
          <a:prstGeom prst="rect">
            <a:avLst/>
          </a:prstGeom>
          <a:noFill/>
          <a:ln>
            <a:solidFill>
              <a:schemeClr val="tx1"/>
            </a:solidFill>
          </a:ln>
        </p:spPr>
        <p:txBody>
          <a:bodyPr wrap="square" rtlCol="0">
            <a:spAutoFit/>
          </a:bodyPr>
          <a:lstStyle/>
          <a:p>
            <a:endParaRPr kumimoji="1" lang="ja-JP" altLang="en-US" dirty="0"/>
          </a:p>
        </p:txBody>
      </p:sp>
      <p:sp>
        <p:nvSpPr>
          <p:cNvPr id="16" name="テキスト ボックス 15"/>
          <p:cNvSpPr txBox="1"/>
          <p:nvPr/>
        </p:nvSpPr>
        <p:spPr>
          <a:xfrm>
            <a:off x="5977898" y="2758860"/>
            <a:ext cx="2664296" cy="3893044"/>
          </a:xfrm>
          <a:prstGeom prst="rect">
            <a:avLst/>
          </a:prstGeom>
          <a:noFill/>
          <a:ln>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2950365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964" y="196632"/>
            <a:ext cx="8255260" cy="1004495"/>
          </a:xfrm>
        </p:spPr>
        <p:txBody>
          <a:bodyPr>
            <a:normAutofit/>
          </a:bodyPr>
          <a:lstStyle/>
          <a:p>
            <a:pPr algn="ctr"/>
            <a:r>
              <a:rPr lang="ja-JP" altLang="en-US" dirty="0">
                <a:latin typeface="ＭＳ Ｐゴシック" panose="020B0600070205080204" pitchFamily="50" charset="-128"/>
                <a:ea typeface="ＭＳ Ｐゴシック" panose="020B0600070205080204" pitchFamily="50" charset="-128"/>
              </a:rPr>
              <a:t>ふ</a:t>
            </a:r>
            <a:r>
              <a:rPr lang="ja-JP" altLang="en-US" dirty="0" smtClean="0">
                <a:latin typeface="ＭＳ Ｐゴシック" panose="020B0600070205080204" pitchFamily="50" charset="-128"/>
                <a:ea typeface="ＭＳ Ｐゴシック" panose="020B0600070205080204" pitchFamily="50" charset="-128"/>
              </a:rPr>
              <a:t>り返って</a:t>
            </a:r>
            <a:r>
              <a:rPr kumimoji="1" lang="ja-JP" altLang="en-US" dirty="0" smtClean="0">
                <a:latin typeface="ＭＳ Ｐゴシック" panose="020B0600070205080204" pitchFamily="50" charset="-128"/>
                <a:ea typeface="ＭＳ Ｐゴシック" panose="020B0600070205080204" pitchFamily="50" charset="-128"/>
              </a:rPr>
              <a:t>みよう</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503425" y="3822735"/>
            <a:ext cx="8209037" cy="1166071"/>
          </a:xfrm>
          <a:prstGeom prst="round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3200" dirty="0">
                <a:latin typeface="+mj-ea"/>
                <a:ea typeface="+mj-ea"/>
              </a:rPr>
              <a:t>使わないものを増やさないためには</a:t>
            </a:r>
            <a:endParaRPr lang="en-US" altLang="ja-JP" sz="3200" dirty="0">
              <a:latin typeface="+mj-ea"/>
              <a:ea typeface="+mj-ea"/>
            </a:endParaRPr>
          </a:p>
          <a:p>
            <a:pPr algn="ctr"/>
            <a:r>
              <a:rPr lang="ja-JP" altLang="en-US" sz="3200" dirty="0">
                <a:latin typeface="+mj-ea"/>
                <a:ea typeface="+mj-ea"/>
              </a:rPr>
              <a:t>どうすれば</a:t>
            </a:r>
            <a:r>
              <a:rPr lang="ja-JP" altLang="en-US" sz="3200" dirty="0" smtClean="0">
                <a:latin typeface="+mj-ea"/>
                <a:ea typeface="+mj-ea"/>
              </a:rPr>
              <a:t>よいのか考えてみよう</a:t>
            </a:r>
            <a:endParaRPr lang="en-US" altLang="ja-JP" sz="3200" dirty="0">
              <a:latin typeface="+mj-ea"/>
              <a:ea typeface="+mj-ea"/>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172" y="2422188"/>
            <a:ext cx="1589467" cy="746263"/>
          </a:xfrm>
          <a:prstGeom prst="rect">
            <a:avLst/>
          </a:prstGeom>
        </p:spPr>
      </p:pic>
      <p:sp>
        <p:nvSpPr>
          <p:cNvPr id="6" name="テキスト ボックス 5"/>
          <p:cNvSpPr txBox="1"/>
          <p:nvPr/>
        </p:nvSpPr>
        <p:spPr>
          <a:xfrm>
            <a:off x="2051720" y="1220614"/>
            <a:ext cx="6336704" cy="1569660"/>
          </a:xfrm>
          <a:prstGeom prst="rect">
            <a:avLst/>
          </a:prstGeom>
          <a:noFill/>
          <a:ln w="38100">
            <a:solidFill>
              <a:srgbClr val="00B0F0"/>
            </a:solidFill>
          </a:ln>
        </p:spPr>
        <p:txBody>
          <a:bodyPr wrap="square" rtlCol="0">
            <a:spAutoFit/>
          </a:bodyPr>
          <a:lstStyle/>
          <a:p>
            <a:pPr algn="just"/>
            <a:r>
              <a:rPr lang="ja-JP" altLang="en-US" sz="3200" dirty="0" smtClean="0">
                <a:solidFill>
                  <a:srgbClr val="FF0000"/>
                </a:solidFill>
              </a:rPr>
              <a:t>使わない</a:t>
            </a:r>
            <a:r>
              <a:rPr lang="ja-JP" altLang="en-US" sz="3200" dirty="0"/>
              <a:t>文房具</a:t>
            </a:r>
            <a:r>
              <a:rPr lang="ja-JP" altLang="en-US" sz="3200" dirty="0" smtClean="0"/>
              <a:t>は，どのくらいあった</a:t>
            </a:r>
            <a:r>
              <a:rPr lang="ja-JP" altLang="en-US" sz="3200" dirty="0"/>
              <a:t>だろうか</a:t>
            </a:r>
            <a:r>
              <a:rPr lang="ja-JP" altLang="en-US" sz="3200" dirty="0" smtClean="0"/>
              <a:t>。それらは，どのようにして手に入れましたか</a:t>
            </a:r>
            <a:endParaRPr lang="ja-JP" altLang="en-US" sz="3200" dirty="0"/>
          </a:p>
        </p:txBody>
      </p:sp>
      <p:pic>
        <p:nvPicPr>
          <p:cNvPr id="7" name="図 6" descr="C:\Users\9052160\Pictures\イラスト\122531_jpg_wi\451096.jpg"/>
          <p:cNvPicPr/>
          <p:nvPr/>
        </p:nvPicPr>
        <p:blipFill rotWithShape="1">
          <a:blip r:embed="rId4" cstate="print">
            <a:extLst>
              <a:ext uri="{28A0092B-C50C-407E-A947-70E740481C1C}">
                <a14:useLocalDpi xmlns:a14="http://schemas.microsoft.com/office/drawing/2010/main" val="0"/>
              </a:ext>
            </a:extLst>
          </a:blip>
          <a:srcRect l="6283" t="16779" r="7342" b="9284"/>
          <a:stretch/>
        </p:blipFill>
        <p:spPr bwMode="auto">
          <a:xfrm>
            <a:off x="299704" y="1231982"/>
            <a:ext cx="1348400" cy="834963"/>
          </a:xfrm>
          <a:prstGeom prst="rect">
            <a:avLst/>
          </a:prstGeom>
          <a:noFill/>
          <a:ln>
            <a:noFill/>
          </a:ln>
          <a:extLst>
            <a:ext uri="{53640926-AAD7-44D8-BBD7-CCE9431645EC}">
              <a14:shadowObscured xmlns:a14="http://schemas.microsoft.com/office/drawing/2010/main"/>
            </a:ext>
          </a:extLst>
        </p:spPr>
      </p:pic>
      <p:sp>
        <p:nvSpPr>
          <p:cNvPr id="8" name="下矢印 7"/>
          <p:cNvSpPr/>
          <p:nvPr/>
        </p:nvSpPr>
        <p:spPr>
          <a:xfrm>
            <a:off x="3666728" y="3248980"/>
            <a:ext cx="1836204" cy="4680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下矢印 9"/>
          <p:cNvSpPr/>
          <p:nvPr/>
        </p:nvSpPr>
        <p:spPr>
          <a:xfrm>
            <a:off x="3689839" y="5103806"/>
            <a:ext cx="1836204" cy="4680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角丸四角形 10"/>
          <p:cNvSpPr/>
          <p:nvPr/>
        </p:nvSpPr>
        <p:spPr>
          <a:xfrm>
            <a:off x="503422" y="5622525"/>
            <a:ext cx="8209038" cy="967499"/>
          </a:xfrm>
          <a:prstGeom prst="round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3200" dirty="0">
                <a:latin typeface="+mj-ea"/>
                <a:ea typeface="+mj-ea"/>
              </a:rPr>
              <a:t>物を買う時や使う時に大切なこと</a:t>
            </a:r>
            <a:endParaRPr lang="en-US" altLang="ja-JP" sz="3200" dirty="0">
              <a:latin typeface="+mj-ea"/>
              <a:ea typeface="+mj-ea"/>
            </a:endParaRPr>
          </a:p>
        </p:txBody>
      </p:sp>
    </p:spTree>
    <p:extLst>
      <p:ext uri="{BB962C8B-B14F-4D97-AF65-F5344CB8AC3E}">
        <p14:creationId xmlns:p14="http://schemas.microsoft.com/office/powerpoint/2010/main" val="4044553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2196</TotalTime>
  <Words>195</Words>
  <Application>Microsoft Office PowerPoint</Application>
  <PresentationFormat>画面に合わせる (4:3)</PresentationFormat>
  <Paragraphs>66</Paragraphs>
  <Slides>6</Slides>
  <Notes>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HG丸ｺﾞｼｯｸM-PRO</vt:lpstr>
      <vt:lpstr>Meiryo UI</vt:lpstr>
      <vt:lpstr>ＭＳ Ｐゴシック</vt:lpstr>
      <vt:lpstr>ＭＳ ゴシック</vt:lpstr>
      <vt:lpstr>メイリオ</vt:lpstr>
      <vt:lpstr>游ゴシック</vt:lpstr>
      <vt:lpstr>Arial</vt:lpstr>
      <vt:lpstr>Calibri</vt:lpstr>
      <vt:lpstr>Trebuchet MS</vt:lpstr>
      <vt:lpstr>エッセンシャル</vt:lpstr>
      <vt:lpstr>消費者の役割について 考えよう</vt:lpstr>
      <vt:lpstr>消費者について</vt:lpstr>
      <vt:lpstr>消費者の役割について考えよう</vt:lpstr>
      <vt:lpstr>消費者の役割について考えよう</vt:lpstr>
      <vt:lpstr>筆箱の中を全部出して分類してみよう</vt:lpstr>
      <vt:lpstr>ふり返ってみよう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考えよう！ ぼくのわたしのお小遣い</dc:title>
  <dc:creator>yuka</dc:creator>
  <cp:lastModifiedBy>Doctest Doctest</cp:lastModifiedBy>
  <cp:revision>188</cp:revision>
  <cp:lastPrinted>2020-01-04T04:45:25Z</cp:lastPrinted>
  <dcterms:created xsi:type="dcterms:W3CDTF">2016-12-09T13:20:06Z</dcterms:created>
  <dcterms:modified xsi:type="dcterms:W3CDTF">2021-04-09T05:15:34Z</dcterms:modified>
</cp:coreProperties>
</file>