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png" ContentType="image/png"/>
  <Default Extension="m4a" ContentType="audio/mp4"/>
  <Default Extension="emf" ContentType="image/x-emf"/>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charts/chart1.xml" ContentType="application/vnd.openxmlformats-officedocument.drawingml.chart+xml"/>
  <Override PartName="/ppt/charts/style1.xml" ContentType="application/vnd.ms-office.chartstyle+xml"/>
  <Override PartName="/ppt/theme/themeOverride1.xml" ContentType="application/vnd.openxmlformats-officedocument.themeOverride+xml"/>
  <Override PartName="/ppt/drawings/drawing1.xml" ContentType="application/vnd.openxmlformats-officedocument.drawingml.chartshapes+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theme/themeOverride2.xml" ContentType="application/vnd.openxmlformats-officedocument.themeOverride+xml"/>
  <Override PartName="/ppt/drawings/drawing2.xml" ContentType="application/vnd.openxmlformats-officedocument.drawingml.chartshapes+xml"/>
  <Override PartName="/ppt/charts/colors2.xml" ContentType="application/vnd.ms-office.chartcolorstyl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Types>
</file>

<file path=_rels/.rels>&#65279;<?xml version="1.0" encoding="utf-8"?><Relationships xmlns="http://schemas.openxmlformats.org/package/2006/relationships"><Relationship Type="http://schemas.openxmlformats.org/package/2006/relationships/metadata/thumbnail" Target="docProps/thumbnail.jpeg" Id="rId2" /><Relationship Type="http://schemas.openxmlformats.org/package/2006/relationships/metadata/core-properties" Target="docProps/core.xml" Id="rId3" /><Relationship Type="http://schemas.openxmlformats.org/officeDocument/2006/relationships/extended-properties" Target="docProps/app.xml" Id="rId4" /><Relationship Type="http://schemas.openxmlformats.org/officeDocument/2006/relationships/custom-properties" Target="docProps/custom.xml" Id="rId5" /><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
  </p:notesMasterIdLst>
  <p:handoutMasterIdLst>
    <p:handoutMasterId r:id="rId4"/>
  </p:handoutMasterIdLst>
  <p:sldIdLst>
    <p:sldId id="258" r:id="rId5"/>
    <p:sldId id="304" r:id="rId6"/>
    <p:sldId id="317" r:id="rId7"/>
    <p:sldId id="336" r:id="rId8"/>
    <p:sldId id="314" r:id="rId9"/>
    <p:sldId id="312" r:id="rId10"/>
    <p:sldId id="308" r:id="rId11"/>
    <p:sldId id="316" r:id="rId12"/>
    <p:sldId id="329" r:id="rId13"/>
    <p:sldId id="330" r:id="rId14"/>
    <p:sldId id="331" r:id="rId15"/>
    <p:sldId id="332" r:id="rId16"/>
    <p:sldId id="319" r:id="rId17"/>
    <p:sldId id="337" r:id="rId18"/>
    <p:sldId id="300" r:id="rId19"/>
    <p:sldId id="323" r:id="rId20"/>
    <p:sldId id="311" r:id="rId21"/>
    <p:sldId id="307" r:id="rId22"/>
    <p:sldId id="321" r:id="rId23"/>
    <p:sldId id="320" r:id="rId24"/>
    <p:sldId id="324" r:id="rId25"/>
  </p:sldIdLst>
  <p:sldSz cx="9144000" cy="6858000" type="screen4x3"/>
  <p:notesSz cx="6769100" cy="9906000"/>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modifyVerifier cryptProviderType="rsaFull" cryptAlgorithmClass="hash" cryptAlgorithmType="typeAny" cryptAlgorithmSid="4" spinCount="100000" saltData="LDua0y8DZX0vDio4K3Dtvg==" hashData="H1ubU3LYwfSXPcLsFlRhGPj0+7I=" cryptProvider="" algIdExtSource="" cryptProviderTypeExtSourc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1">
          <p15:clr>
            <a:srgbClr val="A4A3A4"/>
          </p15:clr>
        </p15:guide>
        <p15:guide id="2" pos="21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5BD4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4"/>
    <p:restoredTop sz="82458" autoAdjust="0"/>
  </p:normalViewPr>
  <p:slideViewPr>
    <p:cSldViewPr>
      <p:cViewPr varScale="1">
        <p:scale>
          <a:sx n="60" d="100"/>
          <a:sy n="60" d="100"/>
        </p:scale>
        <p:origin x="-1530"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2766" y="-90"/>
      </p:cViewPr>
      <p:guideLst>
        <p:guide orient="horz" pos="3121"/>
        <p:guide pos="2133"/>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theme" Target="theme/theme1.xml" Id="rId1" /><Relationship Type="http://schemas.openxmlformats.org/officeDocument/2006/relationships/slideMaster" Target="slideMasters/slideMaster1.xml" Id="rId2" /><Relationship Type="http://schemas.openxmlformats.org/officeDocument/2006/relationships/notesMaster" Target="notesMasters/notesMaster1.xml" Id="rId3" /><Relationship Type="http://schemas.openxmlformats.org/officeDocument/2006/relationships/handoutMaster" Target="handoutMasters/handoutMaster1.xml" Id="rId4" /><Relationship Type="http://schemas.openxmlformats.org/officeDocument/2006/relationships/slide" Target="slides/slide1.xml" Id="rId5" /><Relationship Type="http://schemas.openxmlformats.org/officeDocument/2006/relationships/slide" Target="slides/slide2.xml" Id="rId6" /><Relationship Type="http://schemas.openxmlformats.org/officeDocument/2006/relationships/slide" Target="slides/slide3.xml" Id="rId7" /><Relationship Type="http://schemas.openxmlformats.org/officeDocument/2006/relationships/slide" Target="slides/slide4.xml" Id="rId8" /><Relationship Type="http://schemas.openxmlformats.org/officeDocument/2006/relationships/slide" Target="slides/slide5.xml" Id="rId9" /><Relationship Type="http://schemas.openxmlformats.org/officeDocument/2006/relationships/slide" Target="slides/slide6.xml" Id="rId10" /><Relationship Type="http://schemas.openxmlformats.org/officeDocument/2006/relationships/slide" Target="slides/slide7.xml" Id="rId11" /><Relationship Type="http://schemas.openxmlformats.org/officeDocument/2006/relationships/slide" Target="slides/slide8.xml" Id="rId12" /><Relationship Type="http://schemas.openxmlformats.org/officeDocument/2006/relationships/slide" Target="slides/slide9.xml" Id="rId13" /><Relationship Type="http://schemas.openxmlformats.org/officeDocument/2006/relationships/slide" Target="slides/slide10.xml" Id="rId14" /><Relationship Type="http://schemas.openxmlformats.org/officeDocument/2006/relationships/slide" Target="slides/slide11.xml" Id="rId15" /><Relationship Type="http://schemas.openxmlformats.org/officeDocument/2006/relationships/slide" Target="slides/slide12.xml" Id="rId16" /><Relationship Type="http://schemas.openxmlformats.org/officeDocument/2006/relationships/slide" Target="slides/slide13.xml" Id="rId17" /><Relationship Type="http://schemas.openxmlformats.org/officeDocument/2006/relationships/slide" Target="slides/slide14.xml" Id="rId18" /><Relationship Type="http://schemas.openxmlformats.org/officeDocument/2006/relationships/slide" Target="slides/slide15.xml" Id="rId19" /><Relationship Type="http://schemas.openxmlformats.org/officeDocument/2006/relationships/slide" Target="slides/slide16.xml" Id="rId20" /><Relationship Type="http://schemas.openxmlformats.org/officeDocument/2006/relationships/slide" Target="slides/slide17.xml" Id="rId21" /><Relationship Type="http://schemas.openxmlformats.org/officeDocument/2006/relationships/slide" Target="slides/slide18.xml" Id="rId22" /><Relationship Type="http://schemas.openxmlformats.org/officeDocument/2006/relationships/slide" Target="slides/slide19.xml" Id="rId23" /><Relationship Type="http://schemas.openxmlformats.org/officeDocument/2006/relationships/slide" Target="slides/slide20.xml" Id="rId24" /><Relationship Type="http://schemas.openxmlformats.org/officeDocument/2006/relationships/slide" Target="slides/slide21.xml" Id="rId25" /><Relationship Type="http://schemas.openxmlformats.org/officeDocument/2006/relationships/presProps" Target="presProps.xml" Id="rId26" /><Relationship Type="http://schemas.openxmlformats.org/officeDocument/2006/relationships/viewProps" Target="viewProps.xml" Id="rId27" /><Relationship Type="http://schemas.openxmlformats.org/officeDocument/2006/relationships/tableStyles" Target="tableStyles.xml" Id="rId28" /></Relationships>
</file>

<file path=ppt/charts/_rels/chart1.xml.rels>&#65279;<?xml version="1.0" encoding="utf-8"?><Relationships xmlns="http://schemas.openxmlformats.org/package/2006/relationships"><Relationship Type="http://schemas.microsoft.com/office/2011/relationships/chartStyle" Target="style1.xml" Id="rId1" /><Relationship Type="http://schemas.openxmlformats.org/officeDocument/2006/relationships/themeOverride" Target="../theme/themeOverride1.xml" Id="rId3" /><Relationship Type="http://schemas.openxmlformats.org/officeDocument/2006/relationships/chartUserShapes" Target="../drawings/drawing1.xml" Id="rId5" /><Relationship Type="http://schemas.microsoft.com/office/2011/relationships/chartColorStyle" Target="colors1.xml" Id="rId2" /><Relationship Type="http://schemas.openxmlformats.org/officeDocument/2006/relationships/oleObject" Target="file:///\\ca36fileshare.tksm-lan.local\150526000&#36786;&#26519;&#27700;&#29987;&#32207;&#21512;&#25216;&#34899;&#25903;&#25588;&#12475;&#12531;&#12479;&#12540;&#30044;&#29987;&#30740;&#31350;&#35506;\2019\&#9733;&#39178;&#40335;\&#35430;&#39443;&#30740;&#31350;\&#22799;&#12456;&#12484;&#12465;\&#23614;&#40335;LED\&#38738;&#65297;&#65367;&#35430;&#39443;\&#20307;&#37325;.xlsx" TargetMode="External" Id="rId4" /></Relationships>
</file>

<file path=ppt/charts/_rels/chart2.xml.rels>&#65279;<?xml version="1.0" encoding="utf-8"?><Relationships xmlns="http://schemas.openxmlformats.org/package/2006/relationships"><Relationship Type="http://schemas.microsoft.com/office/2011/relationships/chartStyle" Target="style2.xml" Id="rId1" /><Relationship Type="http://schemas.openxmlformats.org/officeDocument/2006/relationships/themeOverride" Target="../theme/themeOverride2.xml" Id="rId3" /><Relationship Type="http://schemas.openxmlformats.org/officeDocument/2006/relationships/chartUserShapes" Target="../drawings/drawing2.xml" Id="rId5" /><Relationship Type="http://schemas.microsoft.com/office/2011/relationships/chartColorStyle" Target="colors2.xml" Id="rId2" /><Relationship Type="http://schemas.openxmlformats.org/officeDocument/2006/relationships/oleObject" Target="file:///\\ca36fileshare.tksm-lan.local\150526000&#36786;&#26519;&#27700;&#29987;&#32207;&#21512;&#25216;&#34899;&#25903;&#25588;&#12475;&#12531;&#12479;&#12540;&#30044;&#29987;&#30740;&#31350;&#35506;\2019\&#9733;&#39178;&#40335;\&#35430;&#39443;&#30740;&#31350;\&#22799;&#12456;&#12484;&#12465;\&#23614;&#40335;LED\&#38738;&#65297;&#65367;&#35430;&#39443;\&#20307;&#37325;.xlsx" TargetMode="External" Id="rId4" /></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ja-JP" dirty="0"/>
              <a:t>♂</a:t>
            </a:r>
            <a:r>
              <a:rPr lang="ja-JP" altLang="en-US" dirty="0"/>
              <a:t>平均</a:t>
            </a:r>
            <a:r>
              <a:rPr lang="ja-JP" dirty="0"/>
              <a:t>体重の推移</a:t>
            </a:r>
          </a:p>
        </c:rich>
      </c:tx>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Sheet3!$E$14</c:f>
              <c:strCache>
                <c:ptCount val="1"/>
                <c:pt idx="0">
                  <c:v>試験区</c:v>
                </c:pt>
              </c:strCache>
            </c:strRef>
          </c:tx>
          <c:spPr>
            <a:ln w="28575" cap="rnd">
              <a:solidFill>
                <a:schemeClr val="accent1"/>
              </a:solidFill>
              <a:round/>
            </a:ln>
            <a:effectLst/>
          </c:spPr>
          <c:marker>
            <c:symbol val="none"/>
          </c:marker>
          <c:cat>
            <c:numRef>
              <c:f>Sheet3!$D$15:$D$23</c:f>
              <c:numCache>
                <c:formatCode>General</c:formatCode>
                <c:ptCount val="9"/>
                <c:pt idx="0">
                  <c:v>0</c:v>
                </c:pt>
                <c:pt idx="1">
                  <c:v>1</c:v>
                </c:pt>
                <c:pt idx="2">
                  <c:v>2</c:v>
                </c:pt>
                <c:pt idx="3">
                  <c:v>3</c:v>
                </c:pt>
                <c:pt idx="4">
                  <c:v>4</c:v>
                </c:pt>
                <c:pt idx="5">
                  <c:v>6</c:v>
                </c:pt>
                <c:pt idx="6">
                  <c:v>8</c:v>
                </c:pt>
                <c:pt idx="7">
                  <c:v>10</c:v>
                </c:pt>
                <c:pt idx="8">
                  <c:v>12</c:v>
                </c:pt>
              </c:numCache>
            </c:numRef>
          </c:cat>
          <c:val>
            <c:numRef>
              <c:f>Sheet3!$E$15:$E$23</c:f>
              <c:numCache>
                <c:formatCode>#,##0_ </c:formatCode>
                <c:ptCount val="9"/>
                <c:pt idx="0">
                  <c:v>42.2</c:v>
                </c:pt>
                <c:pt idx="1">
                  <c:v>147.30000000000001</c:v>
                </c:pt>
                <c:pt idx="2">
                  <c:v>365</c:v>
                </c:pt>
                <c:pt idx="3">
                  <c:v>697</c:v>
                </c:pt>
                <c:pt idx="4">
                  <c:v>1097.3333333333333</c:v>
                </c:pt>
                <c:pt idx="5">
                  <c:v>2026</c:v>
                </c:pt>
                <c:pt idx="6">
                  <c:v>2937.7419354838707</c:v>
                </c:pt>
                <c:pt idx="7">
                  <c:v>3814.6666666666665</c:v>
                </c:pt>
                <c:pt idx="8">
                  <c:v>4582</c:v>
                </c:pt>
              </c:numCache>
            </c:numRef>
          </c:val>
          <c:smooth val="0"/>
          <c:extLst xmlns:c16r2="http://schemas.microsoft.com/office/drawing/2015/06/chart">
            <c:ext xmlns:c16="http://schemas.microsoft.com/office/drawing/2014/chart" uri="{C3380CC4-5D6E-409C-BE32-E72D297353CC}">
              <c16:uniqueId val="{00000000-3CDD-4C36-9C23-D5AD37B2D226}"/>
            </c:ext>
          </c:extLst>
        </c:ser>
        <c:ser>
          <c:idx val="1"/>
          <c:order val="1"/>
          <c:tx>
            <c:strRef>
              <c:f>Sheet3!$F$14</c:f>
              <c:strCache>
                <c:ptCount val="1"/>
                <c:pt idx="0">
                  <c:v>対照区</c:v>
                </c:pt>
              </c:strCache>
            </c:strRef>
          </c:tx>
          <c:spPr>
            <a:ln w="28575" cap="rnd">
              <a:solidFill>
                <a:schemeClr val="accent2"/>
              </a:solidFill>
              <a:round/>
            </a:ln>
            <a:effectLst/>
          </c:spPr>
          <c:marker>
            <c:symbol val="none"/>
          </c:marker>
          <c:cat>
            <c:numRef>
              <c:f>Sheet3!$D$15:$D$23</c:f>
              <c:numCache>
                <c:formatCode>General</c:formatCode>
                <c:ptCount val="9"/>
                <c:pt idx="0">
                  <c:v>0</c:v>
                </c:pt>
                <c:pt idx="1">
                  <c:v>1</c:v>
                </c:pt>
                <c:pt idx="2">
                  <c:v>2</c:v>
                </c:pt>
                <c:pt idx="3">
                  <c:v>3</c:v>
                </c:pt>
                <c:pt idx="4">
                  <c:v>4</c:v>
                </c:pt>
                <c:pt idx="5">
                  <c:v>6</c:v>
                </c:pt>
                <c:pt idx="6">
                  <c:v>8</c:v>
                </c:pt>
                <c:pt idx="7">
                  <c:v>10</c:v>
                </c:pt>
                <c:pt idx="8">
                  <c:v>12</c:v>
                </c:pt>
              </c:numCache>
            </c:numRef>
          </c:cat>
          <c:val>
            <c:numRef>
              <c:f>Sheet3!$F$15:$F$23</c:f>
              <c:numCache>
                <c:formatCode>#,##0_ </c:formatCode>
                <c:ptCount val="9"/>
                <c:pt idx="0">
                  <c:v>42.2</c:v>
                </c:pt>
                <c:pt idx="1">
                  <c:v>146.57189239332095</c:v>
                </c:pt>
                <c:pt idx="2">
                  <c:v>374</c:v>
                </c:pt>
                <c:pt idx="3">
                  <c:v>712</c:v>
                </c:pt>
                <c:pt idx="4">
                  <c:v>1099</c:v>
                </c:pt>
                <c:pt idx="5">
                  <c:v>2034</c:v>
                </c:pt>
                <c:pt idx="6">
                  <c:v>2950</c:v>
                </c:pt>
                <c:pt idx="7">
                  <c:v>3855.3333333333335</c:v>
                </c:pt>
                <c:pt idx="8">
                  <c:v>4546.7741935483873</c:v>
                </c:pt>
              </c:numCache>
            </c:numRef>
          </c:val>
          <c:smooth val="0"/>
          <c:extLst xmlns:c16r2="http://schemas.microsoft.com/office/drawing/2015/06/chart">
            <c:ext xmlns:c16="http://schemas.microsoft.com/office/drawing/2014/chart" uri="{C3380CC4-5D6E-409C-BE32-E72D297353CC}">
              <c16:uniqueId val="{00000001-3CDD-4C36-9C23-D5AD37B2D226}"/>
            </c:ext>
          </c:extLst>
        </c:ser>
        <c:dLbls>
          <c:showLegendKey val="0"/>
          <c:showVal val="0"/>
          <c:showCatName val="0"/>
          <c:showSerName val="0"/>
          <c:showPercent val="0"/>
          <c:showBubbleSize val="0"/>
        </c:dLbls>
        <c:smooth val="0"/>
        <c:axId val="1401120896"/>
        <c:axId val="1401124160"/>
      </c:lineChart>
      <c:catAx>
        <c:axId val="140112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401124160"/>
        <c:crosses val="autoZero"/>
        <c:auto val="1"/>
        <c:lblAlgn val="ctr"/>
        <c:lblOffset val="100"/>
        <c:noMultiLvlLbl val="0"/>
      </c:catAx>
      <c:valAx>
        <c:axId val="1401124160"/>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401120896"/>
        <c:crosses val="autoZero"/>
        <c:crossBetween val="between"/>
        <c:majorUnit val="1000"/>
      </c:valAx>
      <c:spPr>
        <a:noFill/>
        <a:ln>
          <a:noFill/>
        </a:ln>
        <a:effectLst/>
      </c:spPr>
    </c:plotArea>
    <c:legend>
      <c:legendPos val="b"/>
      <c:layout>
        <c:manualLayout>
          <c:xMode val="edge"/>
          <c:yMode val="edge"/>
          <c:x val="0.17176328502415458"/>
          <c:y val="0.21817074948964713"/>
          <c:w val="0.29524130434782608"/>
          <c:h val="0.21461067366579178"/>
        </c:manualLayout>
      </c:layout>
      <c:overlay val="0"/>
      <c:spPr>
        <a:solidFill>
          <a:sysClr val="window" lastClr="FFFFFF"/>
        </a:solid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400" b="1"/>
      </a:pPr>
      <a:endParaRPr lang="ja-JP"/>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ja-JP" dirty="0"/>
              <a:t>♀</a:t>
            </a:r>
            <a:r>
              <a:rPr lang="ja-JP" altLang="en-US" dirty="0"/>
              <a:t>平均</a:t>
            </a:r>
            <a:r>
              <a:rPr lang="ja-JP" dirty="0"/>
              <a:t>体重の推移</a:t>
            </a:r>
          </a:p>
        </c:rich>
      </c:tx>
      <c:layout>
        <c:manualLayout>
          <c:xMode val="edge"/>
          <c:yMode val="edge"/>
          <c:x val="0.3636473429951691"/>
          <c:y val="2.3148148148148147E-2"/>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Sheet3!$X$14</c:f>
              <c:strCache>
                <c:ptCount val="1"/>
                <c:pt idx="0">
                  <c:v>試験区</c:v>
                </c:pt>
              </c:strCache>
            </c:strRef>
          </c:tx>
          <c:spPr>
            <a:ln w="28575" cap="rnd">
              <a:solidFill>
                <a:schemeClr val="accent1"/>
              </a:solidFill>
              <a:round/>
            </a:ln>
            <a:effectLst/>
          </c:spPr>
          <c:marker>
            <c:symbol val="none"/>
          </c:marker>
          <c:cat>
            <c:numRef>
              <c:f>Sheet3!$W$15:$W$23</c:f>
              <c:numCache>
                <c:formatCode>General</c:formatCode>
                <c:ptCount val="9"/>
                <c:pt idx="0">
                  <c:v>0</c:v>
                </c:pt>
                <c:pt idx="1">
                  <c:v>1</c:v>
                </c:pt>
                <c:pt idx="2">
                  <c:v>2</c:v>
                </c:pt>
                <c:pt idx="3">
                  <c:v>3</c:v>
                </c:pt>
                <c:pt idx="4">
                  <c:v>4</c:v>
                </c:pt>
                <c:pt idx="5">
                  <c:v>6</c:v>
                </c:pt>
                <c:pt idx="6">
                  <c:v>8</c:v>
                </c:pt>
                <c:pt idx="7">
                  <c:v>10</c:v>
                </c:pt>
                <c:pt idx="8">
                  <c:v>12</c:v>
                </c:pt>
              </c:numCache>
            </c:numRef>
          </c:cat>
          <c:val>
            <c:numRef>
              <c:f>Sheet3!$X$15:$X$23</c:f>
              <c:numCache>
                <c:formatCode>#,##0_ </c:formatCode>
                <c:ptCount val="9"/>
                <c:pt idx="0">
                  <c:v>41.4</c:v>
                </c:pt>
                <c:pt idx="1">
                  <c:v>136.41025641025641</c:v>
                </c:pt>
                <c:pt idx="2">
                  <c:v>323</c:v>
                </c:pt>
                <c:pt idx="3">
                  <c:v>603</c:v>
                </c:pt>
                <c:pt idx="4">
                  <c:v>906</c:v>
                </c:pt>
                <c:pt idx="5">
                  <c:v>1607</c:v>
                </c:pt>
                <c:pt idx="6">
                  <c:v>2265.7142857142858</c:v>
                </c:pt>
                <c:pt idx="7">
                  <c:v>2865</c:v>
                </c:pt>
                <c:pt idx="8">
                  <c:v>3381.1111111111113</c:v>
                </c:pt>
              </c:numCache>
            </c:numRef>
          </c:val>
          <c:smooth val="0"/>
          <c:extLst xmlns:c16r2="http://schemas.microsoft.com/office/drawing/2015/06/chart">
            <c:ext xmlns:c16="http://schemas.microsoft.com/office/drawing/2014/chart" uri="{C3380CC4-5D6E-409C-BE32-E72D297353CC}">
              <c16:uniqueId val="{00000000-E3EB-4582-AED1-4FF58202BE59}"/>
            </c:ext>
          </c:extLst>
        </c:ser>
        <c:ser>
          <c:idx val="1"/>
          <c:order val="1"/>
          <c:tx>
            <c:strRef>
              <c:f>Sheet3!$Y$14</c:f>
              <c:strCache>
                <c:ptCount val="1"/>
                <c:pt idx="0">
                  <c:v>対照区</c:v>
                </c:pt>
              </c:strCache>
            </c:strRef>
          </c:tx>
          <c:spPr>
            <a:ln w="28575" cap="rnd">
              <a:solidFill>
                <a:schemeClr val="accent2"/>
              </a:solidFill>
              <a:round/>
            </a:ln>
            <a:effectLst/>
          </c:spPr>
          <c:marker>
            <c:symbol val="none"/>
          </c:marker>
          <c:cat>
            <c:numRef>
              <c:f>Sheet3!$W$15:$W$23</c:f>
              <c:numCache>
                <c:formatCode>General</c:formatCode>
                <c:ptCount val="9"/>
                <c:pt idx="0">
                  <c:v>0</c:v>
                </c:pt>
                <c:pt idx="1">
                  <c:v>1</c:v>
                </c:pt>
                <c:pt idx="2">
                  <c:v>2</c:v>
                </c:pt>
                <c:pt idx="3">
                  <c:v>3</c:v>
                </c:pt>
                <c:pt idx="4">
                  <c:v>4</c:v>
                </c:pt>
                <c:pt idx="5">
                  <c:v>6</c:v>
                </c:pt>
                <c:pt idx="6">
                  <c:v>8</c:v>
                </c:pt>
                <c:pt idx="7">
                  <c:v>10</c:v>
                </c:pt>
                <c:pt idx="8">
                  <c:v>12</c:v>
                </c:pt>
              </c:numCache>
            </c:numRef>
          </c:cat>
          <c:val>
            <c:numRef>
              <c:f>Sheet3!$Y$15:$Y$23</c:f>
              <c:numCache>
                <c:formatCode>#,##0_ </c:formatCode>
                <c:ptCount val="9"/>
                <c:pt idx="0">
                  <c:v>41.4</c:v>
                </c:pt>
                <c:pt idx="1">
                  <c:v>132.47092731829576</c:v>
                </c:pt>
                <c:pt idx="2">
                  <c:v>320</c:v>
                </c:pt>
                <c:pt idx="3">
                  <c:v>585</c:v>
                </c:pt>
                <c:pt idx="4">
                  <c:v>874.33333333333337</c:v>
                </c:pt>
                <c:pt idx="5">
                  <c:v>1537</c:v>
                </c:pt>
                <c:pt idx="6">
                  <c:v>2146.8965517241381</c:v>
                </c:pt>
                <c:pt idx="7">
                  <c:v>2711.3793103448274</c:v>
                </c:pt>
                <c:pt idx="8">
                  <c:v>3210.344827586207</c:v>
                </c:pt>
              </c:numCache>
            </c:numRef>
          </c:val>
          <c:smooth val="0"/>
          <c:extLst xmlns:c16r2="http://schemas.microsoft.com/office/drawing/2015/06/chart">
            <c:ext xmlns:c16="http://schemas.microsoft.com/office/drawing/2014/chart" uri="{C3380CC4-5D6E-409C-BE32-E72D297353CC}">
              <c16:uniqueId val="{00000001-E3EB-4582-AED1-4FF58202BE59}"/>
            </c:ext>
          </c:extLst>
        </c:ser>
        <c:dLbls>
          <c:showLegendKey val="0"/>
          <c:showVal val="0"/>
          <c:showCatName val="0"/>
          <c:showSerName val="0"/>
          <c:showPercent val="0"/>
          <c:showBubbleSize val="0"/>
        </c:dLbls>
        <c:smooth val="0"/>
        <c:axId val="1401121440"/>
        <c:axId val="1401122528"/>
      </c:lineChart>
      <c:catAx>
        <c:axId val="140112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401122528"/>
        <c:crosses val="autoZero"/>
        <c:auto val="1"/>
        <c:lblAlgn val="ctr"/>
        <c:lblOffset val="100"/>
        <c:noMultiLvlLbl val="0"/>
      </c:catAx>
      <c:valAx>
        <c:axId val="1401122528"/>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1401121440"/>
        <c:crosses val="autoZero"/>
        <c:crossBetween val="between"/>
      </c:valAx>
      <c:spPr>
        <a:noFill/>
        <a:ln>
          <a:noFill/>
        </a:ln>
        <a:effectLst/>
      </c:spPr>
    </c:plotArea>
    <c:legend>
      <c:legendPos val="b"/>
      <c:layout>
        <c:manualLayout>
          <c:xMode val="edge"/>
          <c:yMode val="edge"/>
          <c:x val="0.1698550724637681"/>
          <c:y val="0.23668926800816562"/>
          <c:w val="0.27843695652173911"/>
          <c:h val="0.20072178477690289"/>
        </c:manualLayout>
      </c:layout>
      <c:overlay val="0"/>
      <c:spPr>
        <a:solidFill>
          <a:sysClr val="window" lastClr="FFFFFF"/>
        </a:solid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400" b="1"/>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0.01147</cdr:x>
      <cdr:y>0.04342</cdr:y>
    </cdr:from>
    <cdr:to>
      <cdr:x>0.12957</cdr:x>
      <cdr:y>0.15453</cdr:y>
    </cdr:to>
    <cdr:sp macro="" textlink="">
      <cdr:nvSpPr>
        <cdr:cNvPr id="2" name="テキスト ボックス 1"/>
        <cdr:cNvSpPr txBox="1"/>
      </cdr:nvSpPr>
      <cdr:spPr>
        <a:xfrm xmlns:a="http://schemas.openxmlformats.org/drawingml/2006/main">
          <a:off x="47501" y="119110"/>
          <a:ext cx="488919" cy="3047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b="1" dirty="0"/>
            <a:t>（ｇ）</a:t>
          </a:r>
        </a:p>
      </cdr:txBody>
    </cdr:sp>
  </cdr:relSizeAnchor>
  <cdr:relSizeAnchor xmlns:cdr="http://schemas.openxmlformats.org/drawingml/2006/chartDrawing">
    <cdr:from>
      <cdr:x>0.85227</cdr:x>
      <cdr:y>0.8243</cdr:y>
    </cdr:from>
    <cdr:to>
      <cdr:x>1</cdr:x>
      <cdr:y>0.92152</cdr:y>
    </cdr:to>
    <cdr:sp macro="" textlink="">
      <cdr:nvSpPr>
        <cdr:cNvPr id="3" name="テキスト ボックス 2"/>
        <cdr:cNvSpPr txBox="1"/>
      </cdr:nvSpPr>
      <cdr:spPr>
        <a:xfrm xmlns:a="http://schemas.openxmlformats.org/drawingml/2006/main">
          <a:off x="3528392" y="2261220"/>
          <a:ext cx="611608" cy="2666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b="1" dirty="0"/>
            <a:t>週齢</a:t>
          </a:r>
        </a:p>
      </cdr:txBody>
    </cdr:sp>
  </cdr:relSizeAnchor>
</c:userShapes>
</file>

<file path=ppt/drawings/drawing2.xml><?xml version="1.0" encoding="utf-8"?>
<c:userShapes xmlns:c="http://schemas.openxmlformats.org/drawingml/2006/chart">
  <cdr:relSizeAnchor xmlns:cdr="http://schemas.openxmlformats.org/drawingml/2006/chartDrawing">
    <cdr:from>
      <cdr:x>0.01718</cdr:x>
      <cdr:y>0.02036</cdr:y>
    </cdr:from>
    <cdr:to>
      <cdr:x>0.13186</cdr:x>
      <cdr:y>0.13147</cdr:y>
    </cdr:to>
    <cdr:sp macro="" textlink="">
      <cdr:nvSpPr>
        <cdr:cNvPr id="2" name="テキスト ボックス 1"/>
        <cdr:cNvSpPr txBox="1"/>
      </cdr:nvSpPr>
      <cdr:spPr>
        <a:xfrm xmlns:a="http://schemas.openxmlformats.org/drawingml/2006/main">
          <a:off x="71115" y="55852"/>
          <a:ext cx="474785" cy="304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b="1" dirty="0"/>
            <a:t>（ｇ）</a:t>
          </a:r>
        </a:p>
      </cdr:txBody>
    </cdr:sp>
  </cdr:relSizeAnchor>
  <cdr:relSizeAnchor xmlns:cdr="http://schemas.openxmlformats.org/drawingml/2006/chartDrawing">
    <cdr:from>
      <cdr:x>0.85836</cdr:x>
      <cdr:y>0.81841</cdr:y>
    </cdr:from>
    <cdr:to>
      <cdr:x>1</cdr:x>
      <cdr:y>0.91564</cdr:y>
    </cdr:to>
    <cdr:sp macro="" textlink="">
      <cdr:nvSpPr>
        <cdr:cNvPr id="3" name="テキスト ボックス 1"/>
        <cdr:cNvSpPr txBox="1"/>
      </cdr:nvSpPr>
      <cdr:spPr>
        <a:xfrm xmlns:a="http://schemas.openxmlformats.org/drawingml/2006/main">
          <a:off x="3553592" y="2245062"/>
          <a:ext cx="586408" cy="2667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b="1" dirty="0"/>
            <a:t>週齢</a:t>
          </a:r>
        </a:p>
      </cdr:txBody>
    </cdr:sp>
  </cdr:relSizeAnchor>
  <cdr:relSizeAnchor xmlns:cdr="http://schemas.openxmlformats.org/drawingml/2006/chartDrawing">
    <cdr:from>
      <cdr:x>0.50486</cdr:x>
      <cdr:y>0.55671</cdr:y>
    </cdr:from>
    <cdr:to>
      <cdr:x>0.57083</cdr:x>
      <cdr:y>0.6441</cdr:y>
    </cdr:to>
    <cdr:sp macro="" textlink="">
      <cdr:nvSpPr>
        <cdr:cNvPr id="5" name="テキスト ボックス 1"/>
        <cdr:cNvSpPr txBox="1"/>
      </cdr:nvSpPr>
      <cdr:spPr>
        <a:xfrm xmlns:a="http://schemas.openxmlformats.org/drawingml/2006/main">
          <a:off x="2308225" y="1527174"/>
          <a:ext cx="301625" cy="2397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200"/>
            <a:t>*</a:t>
          </a:r>
        </a:p>
      </cdr:txBody>
    </cdr:sp>
  </cdr:relSizeAnchor>
  <cdr:relSizeAnchor xmlns:cdr="http://schemas.openxmlformats.org/drawingml/2006/chartDrawing">
    <cdr:from>
      <cdr:x>0.79653</cdr:x>
      <cdr:y>0.24074</cdr:y>
    </cdr:from>
    <cdr:to>
      <cdr:x>0.87361</cdr:x>
      <cdr:y>0.39813</cdr:y>
    </cdr:to>
    <cdr:sp macro="" textlink="">
      <cdr:nvSpPr>
        <cdr:cNvPr id="6" name="テキスト ボックス 1"/>
        <cdr:cNvSpPr txBox="1"/>
      </cdr:nvSpPr>
      <cdr:spPr>
        <a:xfrm xmlns:a="http://schemas.openxmlformats.org/drawingml/2006/main">
          <a:off x="3297634" y="660398"/>
          <a:ext cx="319111" cy="431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200" dirty="0"/>
            <a:t>**</a:t>
          </a:r>
        </a:p>
      </cdr:txBody>
    </cdr:sp>
  </cdr:relSizeAnchor>
  <cdr:relSizeAnchor xmlns:cdr="http://schemas.openxmlformats.org/drawingml/2006/chartDrawing">
    <cdr:from>
      <cdr:x>0.69861</cdr:x>
      <cdr:y>0.32755</cdr:y>
    </cdr:from>
    <cdr:to>
      <cdr:x>0.77569</cdr:x>
      <cdr:y>0.40394</cdr:y>
    </cdr:to>
    <cdr:sp macro="" textlink="">
      <cdr:nvSpPr>
        <cdr:cNvPr id="7" name="テキスト ボックス 1"/>
        <cdr:cNvSpPr txBox="1"/>
      </cdr:nvSpPr>
      <cdr:spPr>
        <a:xfrm xmlns:a="http://schemas.openxmlformats.org/drawingml/2006/main">
          <a:off x="3194050" y="898525"/>
          <a:ext cx="352425" cy="209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200"/>
            <a:t>**</a:t>
          </a:r>
        </a:p>
      </cdr:txBody>
    </cdr:sp>
  </cdr:relSizeAnchor>
  <cdr:relSizeAnchor xmlns:cdr="http://schemas.openxmlformats.org/drawingml/2006/chartDrawing">
    <cdr:from>
      <cdr:x>0.59236</cdr:x>
      <cdr:y>0.44213</cdr:y>
    </cdr:from>
    <cdr:to>
      <cdr:x>0.66944</cdr:x>
      <cdr:y>0.51852</cdr:y>
    </cdr:to>
    <cdr:sp macro="" textlink="">
      <cdr:nvSpPr>
        <cdr:cNvPr id="8" name="テキスト ボックス 1"/>
        <cdr:cNvSpPr txBox="1"/>
      </cdr:nvSpPr>
      <cdr:spPr>
        <a:xfrm xmlns:a="http://schemas.openxmlformats.org/drawingml/2006/main">
          <a:off x="2708275" y="1212850"/>
          <a:ext cx="352425" cy="209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200"/>
            <a:t>**</a:t>
          </a:r>
        </a:p>
      </cdr:txBody>
    </cdr:sp>
  </cdr:relSizeAnchor>
  <cdr:relSizeAnchor xmlns:cdr="http://schemas.openxmlformats.org/drawingml/2006/chartDrawing">
    <cdr:from>
      <cdr:x>0.40903</cdr:x>
      <cdr:y>0.61921</cdr:y>
    </cdr:from>
    <cdr:to>
      <cdr:x>0.47708</cdr:x>
      <cdr:y>0.7066</cdr:y>
    </cdr:to>
    <cdr:sp macro="" textlink="">
      <cdr:nvSpPr>
        <cdr:cNvPr id="9" name="テキスト ボックス 1"/>
        <cdr:cNvSpPr txBox="1"/>
      </cdr:nvSpPr>
      <cdr:spPr>
        <a:xfrm xmlns:a="http://schemas.openxmlformats.org/drawingml/2006/main">
          <a:off x="1870075" y="1698625"/>
          <a:ext cx="311150" cy="2397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800"/>
            <a:t>＋</a:t>
          </a:r>
        </a:p>
      </cdr:txBody>
    </cdr:sp>
  </cdr:relSizeAnchor>
  <cdr:relSizeAnchor xmlns:cdr="http://schemas.openxmlformats.org/drawingml/2006/chartDrawing">
    <cdr:from>
      <cdr:x>0.04792</cdr:x>
      <cdr:y>0.86979</cdr:y>
    </cdr:from>
    <cdr:to>
      <cdr:x>0.69792</cdr:x>
      <cdr:y>0.97743</cdr:y>
    </cdr:to>
    <cdr:sp macro="" textlink="">
      <cdr:nvSpPr>
        <cdr:cNvPr id="10" name="テキスト ボックス 9"/>
        <cdr:cNvSpPr txBox="1"/>
      </cdr:nvSpPr>
      <cdr:spPr>
        <a:xfrm xmlns:a="http://schemas.openxmlformats.org/drawingml/2006/main">
          <a:off x="219075" y="2386013"/>
          <a:ext cx="2971800"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a:t>n=30</a:t>
          </a:r>
          <a:r>
            <a:rPr lang="ja-JP" altLang="en-US" sz="900"/>
            <a:t>　（</a:t>
          </a:r>
          <a:r>
            <a:rPr lang="ja-JP" altLang="en-US" sz="1000"/>
            <a:t>**</a:t>
          </a:r>
          <a:r>
            <a:rPr lang="ja-JP" altLang="en-US" sz="900"/>
            <a:t>ｐ＜</a:t>
          </a:r>
          <a:r>
            <a:rPr lang="en-US" altLang="ja-JP" sz="900"/>
            <a:t>0.01</a:t>
          </a:r>
          <a:r>
            <a:rPr lang="ja-JP" altLang="en-US" sz="900"/>
            <a:t>，</a:t>
          </a:r>
          <a:r>
            <a:rPr lang="ja-JP" altLang="en-US" sz="1000"/>
            <a:t>*</a:t>
          </a:r>
          <a:r>
            <a:rPr lang="ja-JP" altLang="en-US" sz="900"/>
            <a:t>ｐ＜</a:t>
          </a:r>
          <a:r>
            <a:rPr lang="en-US" altLang="ja-JP" sz="900"/>
            <a:t>0.05</a:t>
          </a:r>
          <a:r>
            <a:rPr lang="ja-JP" altLang="en-US" sz="900"/>
            <a:t>，</a:t>
          </a:r>
          <a:r>
            <a:rPr lang="ja-JP" altLang="en-US" sz="800"/>
            <a:t>＋</a:t>
          </a:r>
          <a:r>
            <a:rPr lang="ja-JP" altLang="en-US" sz="900"/>
            <a:t>ｐ＜</a:t>
          </a:r>
          <a:r>
            <a:rPr lang="en-US" altLang="ja-JP" sz="900"/>
            <a:t>0.1</a:t>
          </a:r>
          <a:r>
            <a:rPr lang="ja-JP" altLang="en-US" sz="900"/>
            <a:t>）</a:t>
          </a:r>
        </a:p>
      </cdr:txBody>
    </cdr:sp>
  </cdr:relSizeAnchor>
  <cdr:relSizeAnchor xmlns:cdr="http://schemas.openxmlformats.org/drawingml/2006/chartDrawing">
    <cdr:from>
      <cdr:x>0.09792</cdr:x>
      <cdr:y>0.06424</cdr:y>
    </cdr:from>
    <cdr:to>
      <cdr:x>0.55</cdr:x>
      <cdr:y>0.27257</cdr:y>
    </cdr:to>
    <cdr:sp macro="" textlink="">
      <cdr:nvSpPr>
        <cdr:cNvPr id="11" name="テキスト ボックス 10"/>
        <cdr:cNvSpPr txBox="1"/>
      </cdr:nvSpPr>
      <cdr:spPr>
        <a:xfrm xmlns:a="http://schemas.openxmlformats.org/drawingml/2006/main">
          <a:off x="447675" y="176213"/>
          <a:ext cx="2066925" cy="571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0.14375</cdr:x>
      <cdr:y>0.11979</cdr:y>
    </cdr:from>
    <cdr:to>
      <cdr:x>0.40417</cdr:x>
      <cdr:y>0.34549</cdr:y>
    </cdr:to>
    <cdr:sp macro="" textlink="">
      <cdr:nvSpPr>
        <cdr:cNvPr id="12" name="テキスト ボックス 11"/>
        <cdr:cNvSpPr txBox="1"/>
      </cdr:nvSpPr>
      <cdr:spPr>
        <a:xfrm xmlns:a="http://schemas.openxmlformats.org/drawingml/2006/main">
          <a:off x="657225" y="328613"/>
          <a:ext cx="1190625" cy="619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0.13333</cdr:x>
      <cdr:y>0.07118</cdr:y>
    </cdr:from>
    <cdr:to>
      <cdr:x>0.50208</cdr:x>
      <cdr:y>0.37326</cdr:y>
    </cdr:to>
    <cdr:sp macro="" textlink="">
      <cdr:nvSpPr>
        <cdr:cNvPr id="13" name="テキスト ボックス 12"/>
        <cdr:cNvSpPr txBox="1"/>
      </cdr:nvSpPr>
      <cdr:spPr>
        <a:xfrm xmlns:a="http://schemas.openxmlformats.org/drawingml/2006/main">
          <a:off x="609600" y="195263"/>
          <a:ext cx="1685925" cy="828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0.89314</cdr:x>
      <cdr:y>0.15812</cdr:y>
    </cdr:from>
    <cdr:to>
      <cdr:x>0.97022</cdr:x>
      <cdr:y>0.34771</cdr:y>
    </cdr:to>
    <cdr:sp macro="" textlink="">
      <cdr:nvSpPr>
        <cdr:cNvPr id="4" name="テキスト ボックス 3"/>
        <cdr:cNvSpPr txBox="1"/>
      </cdr:nvSpPr>
      <cdr:spPr>
        <a:xfrm xmlns:a="http://schemas.openxmlformats.org/drawingml/2006/main">
          <a:off x="3697608" y="433759"/>
          <a:ext cx="319111" cy="5200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200" dirty="0"/>
            <a:t>**</a:t>
          </a:r>
        </a:p>
      </cdr:txBody>
    </cdr:sp>
  </cdr:relSizeAnchor>
</c:userShapes>
</file>

<file path=ppt/handoutMasters/_rels/handoutMaster1.xml.rels>&#65279;<?xml version="1.0" encoding="utf-8"?><Relationships xmlns="http://schemas.openxmlformats.org/package/2006/relationships"><Relationship Type="http://schemas.openxmlformats.org/officeDocument/2006/relationships/theme" Target="../theme/theme3.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107" name="ヘッダー プレースホルダー 1"/>
          <p:cNvSpPr>
            <a:spLocks noGrp="1"/>
          </p:cNvSpPr>
          <p:nvPr>
            <p:ph type="hdr" sz="quarter"/>
          </p:nvPr>
        </p:nvSpPr>
        <p:spPr>
          <a:xfrm>
            <a:off x="0" y="0"/>
            <a:ext cx="2933700" cy="496888"/>
          </a:xfrm>
          <a:prstGeom prst="rect">
            <a:avLst/>
          </a:prstGeom>
        </p:spPr>
        <p:txBody>
          <a:bodyPr vert="horz" lIns="91410" tIns="45705" rIns="91410" bIns="45705" rtlCol="0"/>
          <a:lstStyle>
            <a:lvl1pPr algn="l">
              <a:defRPr sz="1200"/>
            </a:lvl1pPr>
          </a:lstStyle>
          <a:p>
            <a:pPr>
              <a:defRPr/>
            </a:pPr>
            <a:endParaRPr lang="ja-JP" altLang="en-US"/>
          </a:p>
        </p:txBody>
      </p:sp>
      <p:sp>
        <p:nvSpPr>
          <p:cNvPr id="1108" name="日付プレースホルダー 2"/>
          <p:cNvSpPr>
            <a:spLocks noGrp="1"/>
          </p:cNvSpPr>
          <p:nvPr>
            <p:ph type="dt" sz="quarter" idx="1"/>
          </p:nvPr>
        </p:nvSpPr>
        <p:spPr>
          <a:xfrm>
            <a:off x="3833813" y="0"/>
            <a:ext cx="2933700" cy="496888"/>
          </a:xfrm>
          <a:prstGeom prst="rect">
            <a:avLst/>
          </a:prstGeom>
        </p:spPr>
        <p:txBody>
          <a:bodyPr vert="horz" lIns="91410" tIns="45705" rIns="91410" bIns="45705" rtlCol="0"/>
          <a:lstStyle>
            <a:lvl1pPr algn="r">
              <a:defRPr sz="1200"/>
            </a:lvl1pPr>
          </a:lstStyle>
          <a:p>
            <a:pPr>
              <a:defRPr/>
            </a:pPr>
            <a:fld id="{D1C137BF-A676-468D-9B4B-4515F2595077}" type="datetimeFigureOut">
              <a:rPr lang="ja-JP" altLang="en-US"/>
              <a:pPr>
                <a:defRPr/>
              </a:pPr>
              <a:t>2021/3/29</a:t>
            </a:fld>
            <a:endParaRPr lang="ja-JP" altLang="en-US"/>
          </a:p>
        </p:txBody>
      </p:sp>
      <p:sp>
        <p:nvSpPr>
          <p:cNvPr id="1109" name="フッター プレースホルダー 3"/>
          <p:cNvSpPr>
            <a:spLocks noGrp="1"/>
          </p:cNvSpPr>
          <p:nvPr>
            <p:ph type="ftr" sz="quarter" idx="2"/>
          </p:nvPr>
        </p:nvSpPr>
        <p:spPr>
          <a:xfrm>
            <a:off x="0" y="9409113"/>
            <a:ext cx="2933700" cy="496887"/>
          </a:xfrm>
          <a:prstGeom prst="rect">
            <a:avLst/>
          </a:prstGeom>
        </p:spPr>
        <p:txBody>
          <a:bodyPr vert="horz" lIns="91410" tIns="45705" rIns="91410" bIns="45705" rtlCol="0" anchor="b"/>
          <a:lstStyle>
            <a:lvl1pPr algn="l">
              <a:defRPr sz="1200"/>
            </a:lvl1pPr>
          </a:lstStyle>
          <a:p>
            <a:pPr>
              <a:defRPr/>
            </a:pPr>
            <a:endParaRPr lang="ja-JP" altLang="en-US"/>
          </a:p>
        </p:txBody>
      </p:sp>
      <p:sp>
        <p:nvSpPr>
          <p:cNvPr id="1110" name="スライド番号プレースホルダー 4"/>
          <p:cNvSpPr>
            <a:spLocks noGrp="1"/>
          </p:cNvSpPr>
          <p:nvPr>
            <p:ph type="sldNum" sz="quarter" idx="3"/>
          </p:nvPr>
        </p:nvSpPr>
        <p:spPr>
          <a:xfrm>
            <a:off x="3833813" y="9409113"/>
            <a:ext cx="2933700" cy="496887"/>
          </a:xfrm>
          <a:prstGeom prst="rect">
            <a:avLst/>
          </a:prstGeom>
        </p:spPr>
        <p:txBody>
          <a:bodyPr vert="horz" wrap="square" lIns="91410" tIns="45705" rIns="91410" bIns="45705" numCol="1" anchor="b" anchorCtr="0" compatLnSpc="1">
            <a:prstTxWarp prst="textNoShape">
              <a:avLst/>
            </a:prstTxWarp>
          </a:bodyPr>
          <a:lstStyle>
            <a:lvl1pPr algn="r">
              <a:defRPr sz="1200" smtClean="0"/>
            </a:lvl1pPr>
          </a:lstStyle>
          <a:p>
            <a:pPr>
              <a:defRPr/>
            </a:pPr>
            <a:fld id="{4E39B339-7203-497E-9893-939E728700AD}"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33700" cy="495300"/>
          </a:xfrm>
          <a:prstGeom prst="rect">
            <a:avLst/>
          </a:prstGeom>
        </p:spPr>
        <p:txBody>
          <a:bodyPr vert="horz" lIns="91410" tIns="45705" rIns="91410" bIns="45705"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1101" name="日付プレースホルダー 2"/>
          <p:cNvSpPr>
            <a:spLocks noGrp="1"/>
          </p:cNvSpPr>
          <p:nvPr>
            <p:ph type="dt" idx="1"/>
          </p:nvPr>
        </p:nvSpPr>
        <p:spPr>
          <a:xfrm>
            <a:off x="3833813" y="0"/>
            <a:ext cx="2933700" cy="495300"/>
          </a:xfrm>
          <a:prstGeom prst="rect">
            <a:avLst/>
          </a:prstGeom>
        </p:spPr>
        <p:txBody>
          <a:bodyPr vert="horz" lIns="91410" tIns="45705" rIns="91410" bIns="45705" rtlCol="0"/>
          <a:lstStyle>
            <a:lvl1pPr algn="r" eaLnBrk="1" fontAlgn="auto" hangingPunct="1">
              <a:spcBef>
                <a:spcPts val="0"/>
              </a:spcBef>
              <a:spcAft>
                <a:spcPts val="0"/>
              </a:spcAft>
              <a:defRPr sz="1200">
                <a:latin typeface="+mn-lt"/>
                <a:ea typeface="+mn-ea"/>
              </a:defRPr>
            </a:lvl1pPr>
          </a:lstStyle>
          <a:p>
            <a:pPr>
              <a:defRPr/>
            </a:pPr>
            <a:fld id="{4DF23029-A673-41A4-BC51-EB977AD24407}" type="datetimeFigureOut">
              <a:rPr lang="ja-JP" altLang="en-US"/>
              <a:pPr>
                <a:defRPr/>
              </a:pPr>
              <a:t>2021/3/29</a:t>
            </a:fld>
            <a:endParaRPr lang="ja-JP" altLang="en-US"/>
          </a:p>
        </p:txBody>
      </p:sp>
      <p:sp>
        <p:nvSpPr>
          <p:cNvPr id="1102" name="スライド イメージ プレースホルダー 3"/>
          <p:cNvSpPr>
            <a:spLocks noGrp="1" noRot="1" noChangeAspect="1"/>
          </p:cNvSpPr>
          <p:nvPr>
            <p:ph type="sldImg" idx="2"/>
          </p:nvPr>
        </p:nvSpPr>
        <p:spPr>
          <a:xfrm>
            <a:off x="908050" y="742950"/>
            <a:ext cx="4953000" cy="3714750"/>
          </a:xfrm>
          <a:prstGeom prst="rect">
            <a:avLst/>
          </a:prstGeom>
          <a:noFill/>
          <a:ln w="12700">
            <a:solidFill>
              <a:prstClr val="black"/>
            </a:solidFill>
          </a:ln>
        </p:spPr>
        <p:txBody>
          <a:bodyPr vert="horz" lIns="91410" tIns="45705" rIns="91410" bIns="45705" rtlCol="0" anchor="ctr"/>
          <a:lstStyle/>
          <a:p>
            <a:pPr lvl="0"/>
            <a:endParaRPr lang="ja-JP" altLang="en-US" noProof="0"/>
          </a:p>
        </p:txBody>
      </p:sp>
      <p:sp>
        <p:nvSpPr>
          <p:cNvPr id="1103" name="ノート プレースホルダー 4"/>
          <p:cNvSpPr>
            <a:spLocks noGrp="1"/>
          </p:cNvSpPr>
          <p:nvPr>
            <p:ph type="body" sz="quarter" idx="3"/>
          </p:nvPr>
        </p:nvSpPr>
        <p:spPr>
          <a:xfrm>
            <a:off x="676275" y="4705350"/>
            <a:ext cx="5416550" cy="4457700"/>
          </a:xfrm>
          <a:prstGeom prst="rect">
            <a:avLst/>
          </a:prstGeom>
        </p:spPr>
        <p:txBody>
          <a:bodyPr vert="horz" lIns="91410" tIns="45705" rIns="91410" bIns="45705"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04" name="フッター プレースホルダー 5"/>
          <p:cNvSpPr>
            <a:spLocks noGrp="1"/>
          </p:cNvSpPr>
          <p:nvPr>
            <p:ph type="ftr" sz="quarter" idx="4"/>
          </p:nvPr>
        </p:nvSpPr>
        <p:spPr>
          <a:xfrm>
            <a:off x="0" y="9409113"/>
            <a:ext cx="2933700" cy="495300"/>
          </a:xfrm>
          <a:prstGeom prst="rect">
            <a:avLst/>
          </a:prstGeom>
        </p:spPr>
        <p:txBody>
          <a:bodyPr vert="horz" lIns="91410" tIns="45705" rIns="91410" bIns="45705"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1105" name="スライド番号プレースホルダー 6"/>
          <p:cNvSpPr>
            <a:spLocks noGrp="1"/>
          </p:cNvSpPr>
          <p:nvPr>
            <p:ph type="sldNum" sz="quarter" idx="5"/>
          </p:nvPr>
        </p:nvSpPr>
        <p:spPr>
          <a:xfrm>
            <a:off x="3833813" y="9409113"/>
            <a:ext cx="2933700" cy="495300"/>
          </a:xfrm>
          <a:prstGeom prst="rect">
            <a:avLst/>
          </a:prstGeom>
        </p:spPr>
        <p:txBody>
          <a:bodyPr vert="horz" wrap="square" lIns="91410" tIns="45705" rIns="91410" bIns="45705" numCol="1" anchor="b" anchorCtr="0" compatLnSpc="1">
            <a:prstTxWarp prst="textNoShape">
              <a:avLst/>
            </a:prstTxWarp>
          </a:bodyPr>
          <a:lstStyle>
            <a:lvl1pPr algn="r" eaLnBrk="1" hangingPunct="1">
              <a:defRPr sz="1200" smtClean="0"/>
            </a:lvl1pPr>
          </a:lstStyle>
          <a:p>
            <a:pPr>
              <a:defRPr/>
            </a:pPr>
            <a:fld id="{23626E7C-8909-46C1-A741-B86620F828EF}" type="slidenum">
              <a:rPr lang="ja-JP" altLang="en-US"/>
              <a:pPr>
                <a:defRPr/>
              </a:pPr>
              <a:t>‹#›</a:t>
            </a:fld>
            <a:endParaRPr lang="ja-JP" altLang="en-US"/>
          </a:p>
        </p:txBody>
      </p:sp>
    </p:spTree>
    <p:extLst>
      <p:ext uri="{BB962C8B-B14F-4D97-AF65-F5344CB8AC3E}">
        <p14:creationId xmlns:p14="http://schemas.microsoft.com/office/powerpoint/2010/main" val="2026378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slides/slide1.xml" Id="rId1" /><Relationship Type="http://schemas.openxmlformats.org/officeDocument/2006/relationships/notesMaster" Target="../notesMasters/notesMaster1.xml" Id="rId2" /></Relationships>
</file>

<file path=ppt/notesSlides/_rels/notesSlide10.xml.rels>&#65279;<?xml version="1.0" encoding="utf-8"?><Relationships xmlns="http://schemas.openxmlformats.org/package/2006/relationships"><Relationship Type="http://schemas.openxmlformats.org/officeDocument/2006/relationships/slide" Target="../slides/slide10.xml" Id="rId1" /><Relationship Type="http://schemas.openxmlformats.org/officeDocument/2006/relationships/notesMaster" Target="../notesMasters/notesMaster1.xml" Id="rId2" /></Relationships>
</file>

<file path=ppt/notesSlides/_rels/notesSlide11.xml.rels>&#65279;<?xml version="1.0" encoding="utf-8"?><Relationships xmlns="http://schemas.openxmlformats.org/package/2006/relationships"><Relationship Type="http://schemas.openxmlformats.org/officeDocument/2006/relationships/slide" Target="../slides/slide11.xml" Id="rId1" /><Relationship Type="http://schemas.openxmlformats.org/officeDocument/2006/relationships/notesMaster" Target="../notesMasters/notesMaster1.xml" Id="rId2" /></Relationships>
</file>

<file path=ppt/notesSlides/_rels/notesSlide12.xml.rels>&#65279;<?xml version="1.0" encoding="utf-8"?><Relationships xmlns="http://schemas.openxmlformats.org/package/2006/relationships"><Relationship Type="http://schemas.openxmlformats.org/officeDocument/2006/relationships/slide" Target="../slides/slide12.xml" Id="rId1" /><Relationship Type="http://schemas.openxmlformats.org/officeDocument/2006/relationships/notesMaster" Target="../notesMasters/notesMaster1.xml" Id="rId2" /></Relationships>
</file>

<file path=ppt/notesSlides/_rels/notesSlide13.xml.rels>&#65279;<?xml version="1.0" encoding="utf-8"?><Relationships xmlns="http://schemas.openxmlformats.org/package/2006/relationships"><Relationship Type="http://schemas.openxmlformats.org/officeDocument/2006/relationships/slide" Target="../slides/slide13.xml" Id="rId1" /><Relationship Type="http://schemas.openxmlformats.org/officeDocument/2006/relationships/notesMaster" Target="../notesMasters/notesMaster1.xml" Id="rId2" /></Relationships>
</file>

<file path=ppt/notesSlides/_rels/notesSlide14.xml.rels>&#65279;<?xml version="1.0" encoding="utf-8"?><Relationships xmlns="http://schemas.openxmlformats.org/package/2006/relationships"><Relationship Type="http://schemas.openxmlformats.org/officeDocument/2006/relationships/slide" Target="../slides/slide14.xml" Id="rId1" /><Relationship Type="http://schemas.openxmlformats.org/officeDocument/2006/relationships/notesMaster" Target="../notesMasters/notesMaster1.xml" Id="rId2" /></Relationships>
</file>

<file path=ppt/notesSlides/_rels/notesSlide15.xml.rels>&#65279;<?xml version="1.0" encoding="utf-8"?><Relationships xmlns="http://schemas.openxmlformats.org/package/2006/relationships"><Relationship Type="http://schemas.openxmlformats.org/officeDocument/2006/relationships/slide" Target="../slides/slide15.xml" Id="rId1" /><Relationship Type="http://schemas.openxmlformats.org/officeDocument/2006/relationships/notesMaster" Target="../notesMasters/notesMaster1.xml" Id="rId2" /></Relationships>
</file>

<file path=ppt/notesSlides/_rels/notesSlide16.xml.rels>&#65279;<?xml version="1.0" encoding="utf-8"?><Relationships xmlns="http://schemas.openxmlformats.org/package/2006/relationships"><Relationship Type="http://schemas.openxmlformats.org/officeDocument/2006/relationships/slide" Target="../slides/slide16.xml" Id="rId1" /><Relationship Type="http://schemas.openxmlformats.org/officeDocument/2006/relationships/notesMaster" Target="../notesMasters/notesMaster1.xml" Id="rId2" /></Relationships>
</file>

<file path=ppt/notesSlides/_rels/notesSlide17.xml.rels>&#65279;<?xml version="1.0" encoding="utf-8"?><Relationships xmlns="http://schemas.openxmlformats.org/package/2006/relationships"><Relationship Type="http://schemas.openxmlformats.org/officeDocument/2006/relationships/slide" Target="../slides/slide17.xml" Id="rId1" /><Relationship Type="http://schemas.openxmlformats.org/officeDocument/2006/relationships/notesMaster" Target="../notesMasters/notesMaster1.xml" Id="rId2" /></Relationships>
</file>

<file path=ppt/notesSlides/_rels/notesSlide18.xml.rels>&#65279;<?xml version="1.0" encoding="utf-8"?><Relationships xmlns="http://schemas.openxmlformats.org/package/2006/relationships"><Relationship Type="http://schemas.openxmlformats.org/officeDocument/2006/relationships/slide" Target="../slides/slide18.xml" Id="rId1" /><Relationship Type="http://schemas.openxmlformats.org/officeDocument/2006/relationships/notesMaster" Target="../notesMasters/notesMaster1.xml" Id="rId2" /></Relationships>
</file>

<file path=ppt/notesSlides/_rels/notesSlide19.xml.rels>&#65279;<?xml version="1.0" encoding="utf-8"?><Relationships xmlns="http://schemas.openxmlformats.org/package/2006/relationships"><Relationship Type="http://schemas.openxmlformats.org/officeDocument/2006/relationships/slide" Target="../slides/slide19.xml" Id="rId1" /><Relationship Type="http://schemas.openxmlformats.org/officeDocument/2006/relationships/notesMaster" Target="../notesMasters/notesMaster1.xml" Id="rId2" /></Relationships>
</file>

<file path=ppt/notesSlides/_rels/notesSlide2.xml.rels>&#65279;<?xml version="1.0" encoding="utf-8"?><Relationships xmlns="http://schemas.openxmlformats.org/package/2006/relationships"><Relationship Type="http://schemas.openxmlformats.org/officeDocument/2006/relationships/slide" Target="../slides/slide2.xml" Id="rId1" /><Relationship Type="http://schemas.openxmlformats.org/officeDocument/2006/relationships/notesMaster" Target="../notesMasters/notesMaster1.xml" Id="rId2" /></Relationships>
</file>

<file path=ppt/notesSlides/_rels/notesSlide20.xml.rels>&#65279;<?xml version="1.0" encoding="utf-8"?><Relationships xmlns="http://schemas.openxmlformats.org/package/2006/relationships"><Relationship Type="http://schemas.openxmlformats.org/officeDocument/2006/relationships/slide" Target="../slides/slide20.xml" Id="rId1" /><Relationship Type="http://schemas.openxmlformats.org/officeDocument/2006/relationships/notesMaster" Target="../notesMasters/notesMaster1.xml" Id="rId2" /></Relationships>
</file>

<file path=ppt/notesSlides/_rels/notesSlide21.xml.rels>&#65279;<?xml version="1.0" encoding="utf-8"?><Relationships xmlns="http://schemas.openxmlformats.org/package/2006/relationships"><Relationship Type="http://schemas.openxmlformats.org/officeDocument/2006/relationships/slide" Target="../slides/slide21.xml" Id="rId1" /><Relationship Type="http://schemas.openxmlformats.org/officeDocument/2006/relationships/notesMaster" Target="../notesMasters/notesMaster1.xml" Id="rId2" /></Relationships>
</file>

<file path=ppt/notesSlides/_rels/notesSlide3.xml.rels>&#65279;<?xml version="1.0" encoding="utf-8"?><Relationships xmlns="http://schemas.openxmlformats.org/package/2006/relationships"><Relationship Type="http://schemas.openxmlformats.org/officeDocument/2006/relationships/slide" Target="../slides/slide3.xml" Id="rId1" /><Relationship Type="http://schemas.openxmlformats.org/officeDocument/2006/relationships/notesMaster" Target="../notesMasters/notesMaster1.xml" Id="rId2" /></Relationships>
</file>

<file path=ppt/notesSlides/_rels/notesSlide4.xml.rels>&#65279;<?xml version="1.0" encoding="utf-8"?><Relationships xmlns="http://schemas.openxmlformats.org/package/2006/relationships"><Relationship Type="http://schemas.openxmlformats.org/officeDocument/2006/relationships/slide" Target="../slides/slide4.xml" Id="rId1" /><Relationship Type="http://schemas.openxmlformats.org/officeDocument/2006/relationships/notesMaster" Target="../notesMasters/notesMaster1.xml" Id="rId2" /></Relationships>
</file>

<file path=ppt/notesSlides/_rels/notesSlide5.xml.rels>&#65279;<?xml version="1.0" encoding="utf-8"?><Relationships xmlns="http://schemas.openxmlformats.org/package/2006/relationships"><Relationship Type="http://schemas.openxmlformats.org/officeDocument/2006/relationships/slide" Target="../slides/slide5.xml" Id="rId1" /><Relationship Type="http://schemas.openxmlformats.org/officeDocument/2006/relationships/notesMaster" Target="../notesMasters/notesMaster1.xml" Id="rId2" /></Relationships>
</file>

<file path=ppt/notesSlides/_rels/notesSlide6.xml.rels>&#65279;<?xml version="1.0" encoding="utf-8"?><Relationships xmlns="http://schemas.openxmlformats.org/package/2006/relationships"><Relationship Type="http://schemas.openxmlformats.org/officeDocument/2006/relationships/slide" Target="../slides/slide6.xml" Id="rId1" /><Relationship Type="http://schemas.openxmlformats.org/officeDocument/2006/relationships/notesMaster" Target="../notesMasters/notesMaster1.xml" Id="rId2" /></Relationships>
</file>

<file path=ppt/notesSlides/_rels/notesSlide7.xml.rels>&#65279;<?xml version="1.0" encoding="utf-8"?><Relationships xmlns="http://schemas.openxmlformats.org/package/2006/relationships"><Relationship Type="http://schemas.openxmlformats.org/officeDocument/2006/relationships/slide" Target="../slides/slide7.xml" Id="rId1" /><Relationship Type="http://schemas.openxmlformats.org/officeDocument/2006/relationships/notesMaster" Target="../notesMasters/notesMaster1.xml" Id="rId2" /></Relationships>
</file>

<file path=ppt/notesSlides/_rels/notesSlide8.xml.rels>&#65279;<?xml version="1.0" encoding="utf-8"?><Relationships xmlns="http://schemas.openxmlformats.org/package/2006/relationships"><Relationship Type="http://schemas.openxmlformats.org/officeDocument/2006/relationships/slide" Target="../slides/slide8.xml" Id="rId1" /><Relationship Type="http://schemas.openxmlformats.org/officeDocument/2006/relationships/notesMaster" Target="../notesMasters/notesMaster1.xml" Id="rId2" /></Relationships>
</file>

<file path=ppt/notesSlides/_rels/notesSlide9.xml.rels>&#65279;<?xml version="1.0" encoding="utf-8"?><Relationships xmlns="http://schemas.openxmlformats.org/package/2006/relationships"><Relationship Type="http://schemas.openxmlformats.org/officeDocument/2006/relationships/slide" Target="../slides/slide9.xml" Id="rId1" /><Relationship Type="http://schemas.openxmlformats.org/officeDocument/2006/relationships/notesMaster" Target="../notesMasters/notesMaster1.xml" Id="rId2"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9"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20" name="ノート プレースホルダー 2"/>
          <p:cNvSpPr>
            <a:spLocks noGrp="1"/>
          </p:cNvSpPr>
          <p:nvPr>
            <p:ph type="body" idx="1"/>
          </p:nvPr>
        </p:nvSpPr>
        <p:spPr>
          <a:noFill/>
        </p:spPr>
        <p:txBody>
          <a:bodyPr wrap="square" numCol="1" anchor="t" anchorCtr="0" compatLnSpc="1">
            <a:prstTxWarp prst="textNoShape">
              <a:avLst/>
            </a:prstTxWarp>
          </a:bodyPr>
          <a:lstStyle/>
          <a:p>
            <a:pPr eaLnBrk="1" hangingPunct="1"/>
            <a:r>
              <a:rPr lang="ja-JP" altLang="en-US" dirty="0" smtClean="0"/>
              <a:t>・青色</a:t>
            </a:r>
            <a:r>
              <a:rPr lang="ja-JP" altLang="en-US" dirty="0" smtClean="0"/>
              <a:t>の</a:t>
            </a:r>
            <a:r>
              <a:rPr lang="en-US" altLang="ja-JP" dirty="0" smtClean="0"/>
              <a:t>LED</a:t>
            </a:r>
            <a:r>
              <a:rPr lang="ja-JP" altLang="en-US" dirty="0" smtClean="0"/>
              <a:t>照明はブロイラーの増体性を向上</a:t>
            </a:r>
            <a:r>
              <a:rPr lang="ja-JP" altLang="en-US" dirty="0" smtClean="0"/>
              <a:t>させる</a:t>
            </a:r>
            <a:endParaRPr lang="en-US" altLang="ja-JP" dirty="0" smtClean="0"/>
          </a:p>
          <a:p>
            <a:pPr eaLnBrk="1" hangingPunct="1"/>
            <a:r>
              <a:rPr lang="ja-JP" altLang="en-US" dirty="0" smtClean="0"/>
              <a:t>・本研究</a:t>
            </a:r>
            <a:r>
              <a:rPr lang="ja-JP" altLang="en-US" dirty="0" smtClean="0"/>
              <a:t>では、青色</a:t>
            </a:r>
            <a:r>
              <a:rPr lang="en-US" altLang="ja-JP" dirty="0" smtClean="0"/>
              <a:t>LED</a:t>
            </a:r>
            <a:r>
              <a:rPr lang="ja-JP" altLang="en-US" dirty="0" smtClean="0"/>
              <a:t>照明が軍鶏系統である阿波尾鶏においても生産性を向上させ、養鶏農家の経営力を高め得るかを</a:t>
            </a:r>
            <a:r>
              <a:rPr lang="ja-JP" altLang="en-US" dirty="0" smtClean="0"/>
              <a:t>調査</a:t>
            </a:r>
            <a:endParaRPr lang="en-US" altLang="ja-JP" dirty="0" smtClean="0"/>
          </a:p>
        </p:txBody>
      </p:sp>
      <p:sp>
        <p:nvSpPr>
          <p:cNvPr id="1121"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912E32A-B481-4A36-961F-39C088A0B45D}" type="slidenum">
              <a:rPr lang="ja-JP" altLang="en-US"/>
              <a:pPr/>
              <a:t>1</a:t>
            </a:fld>
            <a:endParaRPr lang="en-US" altLang="ja-JP"/>
          </a:p>
        </p:txBody>
      </p:sp>
    </p:spTree>
    <p:extLst>
      <p:ext uri="{BB962C8B-B14F-4D97-AF65-F5344CB8AC3E}">
        <p14:creationId xmlns:p14="http://schemas.microsoft.com/office/powerpoint/2010/main" val="401733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33" name="ノート プレースホルダー 2"/>
          <p:cNvSpPr>
            <a:spLocks noGrp="1"/>
          </p:cNvSpPr>
          <p:nvPr>
            <p:ph type="body" idx="1"/>
          </p:nvPr>
        </p:nvSpPr>
        <p:spPr/>
        <p:txBody>
          <a:bodyPr/>
          <a:lstStyle/>
          <a:p>
            <a:pPr marL="0" marR="0" lvl="0" indent="0" algn="l" defTabSz="917484" rtl="0" eaLnBrk="0" fontAlgn="base" latinLnBrk="0" hangingPunct="0">
              <a:lnSpc>
                <a:spcPct val="100000"/>
              </a:lnSpc>
              <a:spcBef>
                <a:spcPct val="30000"/>
              </a:spcBef>
              <a:spcAft>
                <a:spcPct val="0"/>
              </a:spcAft>
              <a:buClrTx/>
              <a:buSzTx/>
              <a:buFontTx/>
              <a:buNone/>
              <a:tabLst/>
              <a:defRPr/>
            </a:pPr>
            <a:r>
              <a:rPr lang="ja-JP" altLang="en-US" dirty="0" smtClean="0">
                <a:latin typeface="+mn-ea"/>
              </a:rPr>
              <a:t>・創傷部</a:t>
            </a:r>
            <a:r>
              <a:rPr lang="ja-JP" altLang="en-US" dirty="0" smtClean="0">
                <a:latin typeface="+mn-ea"/>
              </a:rPr>
              <a:t>周囲の皮部分がはっきりと褐色に変色している局所的な傷は、飼養の際にできた傷と判断し</a:t>
            </a:r>
            <a:r>
              <a:rPr lang="en-US" altLang="ja-JP" dirty="0" smtClean="0">
                <a:latin typeface="+mn-ea"/>
              </a:rPr>
              <a:t>1</a:t>
            </a:r>
            <a:r>
              <a:rPr lang="ja-JP" altLang="en-US" dirty="0" smtClean="0">
                <a:latin typeface="+mn-ea"/>
              </a:rPr>
              <a:t>点</a:t>
            </a:r>
            <a:endParaRPr lang="ja-JP" altLang="en-US" dirty="0" smtClean="0">
              <a:solidFill>
                <a:srgbClr val="000000"/>
              </a:solidFill>
              <a:latin typeface="+mn-ea"/>
            </a:endParaRPr>
          </a:p>
          <a:p>
            <a:pPr defTabSz="917484">
              <a:defRPr/>
            </a:pPr>
            <a:endParaRPr lang="ja-JP" altLang="en-US" dirty="0">
              <a:solidFill>
                <a:srgbClr val="000000"/>
              </a:solidFill>
              <a:latin typeface="+mn-ea"/>
            </a:endParaRPr>
          </a:p>
        </p:txBody>
      </p:sp>
      <p:sp>
        <p:nvSpPr>
          <p:cNvPr id="1234"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4163">
              <a:defRPr kumimoji="1">
                <a:solidFill>
                  <a:schemeClr val="tx1"/>
                </a:solidFill>
                <a:latin typeface="Calibri" panose="020F0502020204030204" pitchFamily="34" charset="0"/>
                <a:ea typeface="ＭＳ Ｐゴシック" panose="020B0600070205080204" pitchFamily="50" charset="-128"/>
              </a:defRPr>
            </a:lvl2pPr>
            <a:lvl3pPr marL="1144588" indent="-227013">
              <a:defRPr kumimoji="1">
                <a:solidFill>
                  <a:schemeClr val="tx1"/>
                </a:solidFill>
                <a:latin typeface="Calibri" panose="020F0502020204030204" pitchFamily="34" charset="0"/>
                <a:ea typeface="ＭＳ Ｐゴシック" panose="020B0600070205080204" pitchFamily="50" charset="-128"/>
              </a:defRPr>
            </a:lvl3pPr>
            <a:lvl4pPr marL="1603375" indent="-227013">
              <a:defRPr kumimoji="1">
                <a:solidFill>
                  <a:schemeClr val="tx1"/>
                </a:solidFill>
                <a:latin typeface="Calibri" panose="020F0502020204030204" pitchFamily="34" charset="0"/>
                <a:ea typeface="ＭＳ Ｐゴシック" panose="020B0600070205080204" pitchFamily="50" charset="-128"/>
              </a:defRPr>
            </a:lvl4pPr>
            <a:lvl5pPr marL="2062163" indent="-227013">
              <a:defRPr kumimoji="1">
                <a:solidFill>
                  <a:schemeClr val="tx1"/>
                </a:solidFill>
                <a:latin typeface="Calibri" panose="020F0502020204030204" pitchFamily="34" charset="0"/>
                <a:ea typeface="ＭＳ Ｐゴシック" panose="020B0600070205080204" pitchFamily="50" charset="-128"/>
              </a:defRPr>
            </a:lvl5pPr>
            <a:lvl6pPr marL="25193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65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7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09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87EF3FD-F78F-4278-83C3-D4FB588C3CFF}" type="slidenum">
              <a:rPr lang="ja-JP" altLang="en-US"/>
              <a:pPr/>
              <a:t>10</a:t>
            </a:fld>
            <a:endParaRPr lang="ja-JP" altLang="en-US"/>
          </a:p>
        </p:txBody>
      </p:sp>
    </p:spTree>
    <p:extLst>
      <p:ext uri="{BB962C8B-B14F-4D97-AF65-F5344CB8AC3E}">
        <p14:creationId xmlns:p14="http://schemas.microsoft.com/office/powerpoint/2010/main" val="3589215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44"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45" name="ノート プレースホルダー 2"/>
          <p:cNvSpPr>
            <a:spLocks noGrp="1"/>
          </p:cNvSpPr>
          <p:nvPr>
            <p:ph type="body" idx="1"/>
          </p:nvPr>
        </p:nvSpPr>
        <p:spPr/>
        <p:txBody>
          <a:bodyPr/>
          <a:lstStyle/>
          <a:p>
            <a:pPr marL="0" marR="0" lvl="0" indent="0" algn="l" defTabSz="917484" rtl="0" eaLnBrk="0" fontAlgn="base" latinLnBrk="0" hangingPunct="0">
              <a:lnSpc>
                <a:spcPct val="100000"/>
              </a:lnSpc>
              <a:spcBef>
                <a:spcPct val="30000"/>
              </a:spcBef>
              <a:spcAft>
                <a:spcPct val="0"/>
              </a:spcAft>
              <a:buClrTx/>
              <a:buSzTx/>
              <a:buFontTx/>
              <a:buNone/>
              <a:tabLst/>
              <a:defRPr/>
            </a:pPr>
            <a:r>
              <a:rPr lang="ja-JP" altLang="en-US" dirty="0" smtClean="0">
                <a:latin typeface="+mn-ea"/>
              </a:rPr>
              <a:t>・褐色</a:t>
            </a:r>
            <a:r>
              <a:rPr lang="ja-JP" altLang="en-US" dirty="0" smtClean="0">
                <a:latin typeface="+mn-ea"/>
              </a:rPr>
              <a:t>に変色した傷が半身に限り多く見受けられた場合は</a:t>
            </a:r>
            <a:r>
              <a:rPr lang="en-US" altLang="ja-JP" dirty="0" smtClean="0">
                <a:latin typeface="+mn-ea"/>
              </a:rPr>
              <a:t>3</a:t>
            </a:r>
            <a:r>
              <a:rPr lang="ja-JP" altLang="en-US" dirty="0" smtClean="0">
                <a:latin typeface="+mn-ea"/>
              </a:rPr>
              <a:t>点</a:t>
            </a:r>
            <a:endParaRPr lang="ja-JP" altLang="en-US" dirty="0" smtClean="0">
              <a:solidFill>
                <a:srgbClr val="000000"/>
              </a:solidFill>
              <a:latin typeface="+mn-ea"/>
            </a:endParaRPr>
          </a:p>
          <a:p>
            <a:pPr defTabSz="917484">
              <a:defRPr/>
            </a:pPr>
            <a:endParaRPr lang="ja-JP" altLang="en-US" dirty="0">
              <a:solidFill>
                <a:srgbClr val="000000"/>
              </a:solidFill>
              <a:latin typeface="+mn-ea"/>
            </a:endParaRPr>
          </a:p>
        </p:txBody>
      </p:sp>
      <p:sp>
        <p:nvSpPr>
          <p:cNvPr id="1246"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4163">
              <a:defRPr kumimoji="1">
                <a:solidFill>
                  <a:schemeClr val="tx1"/>
                </a:solidFill>
                <a:latin typeface="Calibri" panose="020F0502020204030204" pitchFamily="34" charset="0"/>
                <a:ea typeface="ＭＳ Ｐゴシック" panose="020B0600070205080204" pitchFamily="50" charset="-128"/>
              </a:defRPr>
            </a:lvl2pPr>
            <a:lvl3pPr marL="1144588" indent="-227013">
              <a:defRPr kumimoji="1">
                <a:solidFill>
                  <a:schemeClr val="tx1"/>
                </a:solidFill>
                <a:latin typeface="Calibri" panose="020F0502020204030204" pitchFamily="34" charset="0"/>
                <a:ea typeface="ＭＳ Ｐゴシック" panose="020B0600070205080204" pitchFamily="50" charset="-128"/>
              </a:defRPr>
            </a:lvl3pPr>
            <a:lvl4pPr marL="1603375" indent="-227013">
              <a:defRPr kumimoji="1">
                <a:solidFill>
                  <a:schemeClr val="tx1"/>
                </a:solidFill>
                <a:latin typeface="Calibri" panose="020F0502020204030204" pitchFamily="34" charset="0"/>
                <a:ea typeface="ＭＳ Ｐゴシック" panose="020B0600070205080204" pitchFamily="50" charset="-128"/>
              </a:defRPr>
            </a:lvl4pPr>
            <a:lvl5pPr marL="2062163" indent="-227013">
              <a:defRPr kumimoji="1">
                <a:solidFill>
                  <a:schemeClr val="tx1"/>
                </a:solidFill>
                <a:latin typeface="Calibri" panose="020F0502020204030204" pitchFamily="34" charset="0"/>
                <a:ea typeface="ＭＳ Ｐゴシック" panose="020B0600070205080204" pitchFamily="50" charset="-128"/>
              </a:defRPr>
            </a:lvl5pPr>
            <a:lvl6pPr marL="25193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65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7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09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047A579-0C92-41CE-AD6A-8D43C7109390}" type="slidenum">
              <a:rPr lang="ja-JP" altLang="en-US"/>
              <a:pPr/>
              <a:t>11</a:t>
            </a:fld>
            <a:endParaRPr lang="ja-JP" altLang="en-US"/>
          </a:p>
        </p:txBody>
      </p:sp>
    </p:spTree>
    <p:extLst>
      <p:ext uri="{BB962C8B-B14F-4D97-AF65-F5344CB8AC3E}">
        <p14:creationId xmlns:p14="http://schemas.microsoft.com/office/powerpoint/2010/main" val="195634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58" name="ノート プレースホルダー 2"/>
          <p:cNvSpPr>
            <a:spLocks noGrp="1"/>
          </p:cNvSpPr>
          <p:nvPr>
            <p:ph type="body" idx="1"/>
          </p:nvPr>
        </p:nvSpPr>
        <p:spPr/>
        <p:txBody>
          <a:bodyPr/>
          <a:lstStyle/>
          <a:p>
            <a:pPr marL="0" marR="0" lvl="0" indent="0" algn="l" defTabSz="917484" rtl="0" eaLnBrk="0" fontAlgn="base" latinLnBrk="0" hangingPunct="0">
              <a:lnSpc>
                <a:spcPct val="100000"/>
              </a:lnSpc>
              <a:spcBef>
                <a:spcPct val="30000"/>
              </a:spcBef>
              <a:spcAft>
                <a:spcPct val="0"/>
              </a:spcAft>
              <a:buClrTx/>
              <a:buSzTx/>
              <a:buFontTx/>
              <a:buNone/>
              <a:tabLst/>
              <a:defRPr/>
            </a:pPr>
            <a:r>
              <a:rPr lang="ja-JP" altLang="en-US" dirty="0" smtClean="0">
                <a:latin typeface="+mn-ea"/>
              </a:rPr>
              <a:t>・傷</a:t>
            </a:r>
            <a:r>
              <a:rPr lang="ja-JP" altLang="en-US" dirty="0" smtClean="0">
                <a:latin typeface="+mn-ea"/>
              </a:rPr>
              <a:t>が全身に見受けられた場合は</a:t>
            </a:r>
            <a:r>
              <a:rPr lang="en-US" altLang="ja-JP" dirty="0" smtClean="0">
                <a:latin typeface="+mn-ea"/>
              </a:rPr>
              <a:t>6</a:t>
            </a:r>
            <a:r>
              <a:rPr lang="ja-JP" altLang="en-US" dirty="0" smtClean="0">
                <a:latin typeface="+mn-ea"/>
              </a:rPr>
              <a:t>点</a:t>
            </a:r>
            <a:endParaRPr lang="ja-JP" altLang="en-US" dirty="0" smtClean="0">
              <a:solidFill>
                <a:srgbClr val="000000"/>
              </a:solidFill>
              <a:latin typeface="+mn-ea"/>
            </a:endParaRPr>
          </a:p>
          <a:p>
            <a:pPr defTabSz="917484">
              <a:defRPr/>
            </a:pPr>
            <a:endParaRPr lang="ja-JP" altLang="en-US" dirty="0">
              <a:solidFill>
                <a:srgbClr val="000000"/>
              </a:solidFill>
              <a:latin typeface="+mn-ea"/>
            </a:endParaRPr>
          </a:p>
        </p:txBody>
      </p:sp>
      <p:sp>
        <p:nvSpPr>
          <p:cNvPr id="1259"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4163">
              <a:defRPr kumimoji="1">
                <a:solidFill>
                  <a:schemeClr val="tx1"/>
                </a:solidFill>
                <a:latin typeface="Calibri" panose="020F0502020204030204" pitchFamily="34" charset="0"/>
                <a:ea typeface="ＭＳ Ｐゴシック" panose="020B0600070205080204" pitchFamily="50" charset="-128"/>
              </a:defRPr>
            </a:lvl2pPr>
            <a:lvl3pPr marL="1144588" indent="-227013">
              <a:defRPr kumimoji="1">
                <a:solidFill>
                  <a:schemeClr val="tx1"/>
                </a:solidFill>
                <a:latin typeface="Calibri" panose="020F0502020204030204" pitchFamily="34" charset="0"/>
                <a:ea typeface="ＭＳ Ｐゴシック" panose="020B0600070205080204" pitchFamily="50" charset="-128"/>
              </a:defRPr>
            </a:lvl3pPr>
            <a:lvl4pPr marL="1603375" indent="-227013">
              <a:defRPr kumimoji="1">
                <a:solidFill>
                  <a:schemeClr val="tx1"/>
                </a:solidFill>
                <a:latin typeface="Calibri" panose="020F0502020204030204" pitchFamily="34" charset="0"/>
                <a:ea typeface="ＭＳ Ｐゴシック" panose="020B0600070205080204" pitchFamily="50" charset="-128"/>
              </a:defRPr>
            </a:lvl4pPr>
            <a:lvl5pPr marL="2062163" indent="-227013">
              <a:defRPr kumimoji="1">
                <a:solidFill>
                  <a:schemeClr val="tx1"/>
                </a:solidFill>
                <a:latin typeface="Calibri" panose="020F0502020204030204" pitchFamily="34" charset="0"/>
                <a:ea typeface="ＭＳ Ｐゴシック" panose="020B0600070205080204" pitchFamily="50" charset="-128"/>
              </a:defRPr>
            </a:lvl5pPr>
            <a:lvl6pPr marL="25193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65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7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09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B8D4C39-25FB-4BB9-AA20-1C238704CBBE}" type="slidenum">
              <a:rPr lang="ja-JP" altLang="en-US"/>
              <a:pPr/>
              <a:t>12</a:t>
            </a:fld>
            <a:endParaRPr lang="ja-JP" altLang="en-US"/>
          </a:p>
        </p:txBody>
      </p:sp>
    </p:spTree>
    <p:extLst>
      <p:ext uri="{BB962C8B-B14F-4D97-AF65-F5344CB8AC3E}">
        <p14:creationId xmlns:p14="http://schemas.microsoft.com/office/powerpoint/2010/main" val="2746712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68"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・１羽</a:t>
            </a:r>
            <a:r>
              <a:rPr lang="ja-JP" altLang="en-US" dirty="0" smtClean="0"/>
              <a:t>あたりの創傷の程度は、対照区の</a:t>
            </a:r>
            <a:r>
              <a:rPr lang="en-US" altLang="ja-JP" dirty="0" smtClean="0"/>
              <a:t>1.29</a:t>
            </a:r>
            <a:r>
              <a:rPr lang="ja-JP" altLang="en-US" dirty="0" smtClean="0"/>
              <a:t>に対し、試験区は</a:t>
            </a:r>
            <a:r>
              <a:rPr lang="en-US" altLang="ja-JP" dirty="0" smtClean="0"/>
              <a:t>0.50</a:t>
            </a:r>
            <a:r>
              <a:rPr lang="ja-JP" altLang="en-US" dirty="0" smtClean="0"/>
              <a:t>で、統計学的</a:t>
            </a:r>
            <a:r>
              <a:rPr lang="ja-JP" altLang="en-US" dirty="0" smtClean="0"/>
              <a:t>検定の</a:t>
            </a:r>
            <a:r>
              <a:rPr lang="en-US" altLang="ja-JP" dirty="0" smtClean="0"/>
              <a:t>P</a:t>
            </a:r>
            <a:r>
              <a:rPr lang="ja-JP" altLang="en-US" dirty="0" smtClean="0"/>
              <a:t>値は</a:t>
            </a:r>
            <a:r>
              <a:rPr lang="en-US" altLang="ja-JP" dirty="0" smtClean="0"/>
              <a:t>0.07</a:t>
            </a: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・青色</a:t>
            </a:r>
            <a:r>
              <a:rPr lang="en-US" altLang="ja-JP" dirty="0" smtClean="0"/>
              <a:t>LED</a:t>
            </a:r>
            <a:r>
              <a:rPr lang="ja-JP" altLang="en-US" dirty="0" smtClean="0"/>
              <a:t>照明は阿波尾鶏の雄の喧噪性を抑制する</a:t>
            </a:r>
            <a:r>
              <a:rPr lang="ja-JP" altLang="en-US" dirty="0" smtClean="0"/>
              <a:t>傾向</a:t>
            </a:r>
            <a:endParaRPr lang="ja-JP" altLang="en-US" dirty="0"/>
          </a:p>
        </p:txBody>
      </p:sp>
      <p:sp>
        <p:nvSpPr>
          <p:cNvPr id="1269"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03379C0-176D-4736-92B1-F558AD586EC3}" type="slidenum">
              <a:rPr lang="ja-JP" altLang="en-US"/>
              <a:pPr/>
              <a:t>13</a:t>
            </a:fld>
            <a:endParaRPr lang="ja-JP" altLang="en-US"/>
          </a:p>
        </p:txBody>
      </p:sp>
    </p:spTree>
    <p:extLst>
      <p:ext uri="{BB962C8B-B14F-4D97-AF65-F5344CB8AC3E}">
        <p14:creationId xmlns:p14="http://schemas.microsoft.com/office/powerpoint/2010/main" val="49287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83"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5988" rtl="0" eaLnBrk="0" fontAlgn="base" latinLnBrk="0" hangingPunct="0">
              <a:lnSpc>
                <a:spcPct val="100000"/>
              </a:lnSpc>
              <a:spcBef>
                <a:spcPct val="30000"/>
              </a:spcBef>
              <a:spcAft>
                <a:spcPct val="0"/>
              </a:spcAft>
              <a:buClrTx/>
              <a:buSzTx/>
              <a:buFontTx/>
              <a:buNone/>
              <a:tabLst/>
              <a:defRPr/>
            </a:pPr>
            <a:r>
              <a:rPr lang="ja-JP" altLang="en-US" dirty="0" smtClean="0"/>
              <a:t>・続いて</a:t>
            </a:r>
            <a:r>
              <a:rPr lang="ja-JP" altLang="en-US" dirty="0" smtClean="0"/>
              <a:t>、「雌の増体性の向上」について</a:t>
            </a:r>
            <a:r>
              <a:rPr lang="ja-JP" altLang="en-US" dirty="0" smtClean="0"/>
              <a:t>検討</a:t>
            </a:r>
            <a:endParaRPr lang="ja-JP" altLang="en-US" dirty="0" smtClean="0"/>
          </a:p>
          <a:p>
            <a:pPr defTabSz="915988"/>
            <a:endParaRPr lang="ja-JP" altLang="en-US" dirty="0"/>
          </a:p>
        </p:txBody>
      </p:sp>
      <p:sp>
        <p:nvSpPr>
          <p:cNvPr id="1284"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71AE8CB-1AF2-4476-AF0E-CC267CA8A0F6}" type="slidenum">
              <a:rPr lang="ja-JP" altLang="en-US"/>
              <a:pPr/>
              <a:t>14</a:t>
            </a:fld>
            <a:endParaRPr lang="ja-JP" altLang="en-US"/>
          </a:p>
        </p:txBody>
      </p:sp>
    </p:spTree>
    <p:extLst>
      <p:ext uri="{BB962C8B-B14F-4D97-AF65-F5344CB8AC3E}">
        <p14:creationId xmlns:p14="http://schemas.microsoft.com/office/powerpoint/2010/main" val="313359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03"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・青色</a:t>
            </a:r>
            <a:r>
              <a:rPr lang="en-US" altLang="ja-JP" dirty="0" smtClean="0"/>
              <a:t>LED</a:t>
            </a:r>
            <a:r>
              <a:rPr lang="ja-JP" altLang="en-US" dirty="0" smtClean="0"/>
              <a:t>照明の増体効果は</a:t>
            </a:r>
            <a:r>
              <a:rPr lang="en-US" altLang="ja-JP" dirty="0" smtClean="0"/>
              <a:t>1999</a:t>
            </a:r>
            <a:r>
              <a:rPr lang="ja-JP" altLang="en-US" dirty="0" smtClean="0"/>
              <a:t>年にブロイラーを用いた研究で報告されており、白色照明に比べて</a:t>
            </a:r>
            <a:r>
              <a:rPr lang="en-US" altLang="ja-JP" dirty="0" smtClean="0"/>
              <a:t>20</a:t>
            </a:r>
            <a:r>
              <a:rPr lang="ja-JP" altLang="en-US" dirty="0" smtClean="0"/>
              <a:t>日・</a:t>
            </a:r>
            <a:r>
              <a:rPr lang="en-US" altLang="ja-JP" dirty="0" smtClean="0"/>
              <a:t>25</a:t>
            </a:r>
            <a:r>
              <a:rPr lang="ja-JP" altLang="en-US" dirty="0" smtClean="0"/>
              <a:t>日・</a:t>
            </a:r>
            <a:r>
              <a:rPr lang="en-US" altLang="ja-JP" dirty="0" smtClean="0"/>
              <a:t>34</a:t>
            </a:r>
            <a:r>
              <a:rPr lang="ja-JP" altLang="en-US" dirty="0" smtClean="0"/>
              <a:t>日齢における体重が有意に</a:t>
            </a:r>
            <a:r>
              <a:rPr lang="ja-JP" altLang="en-US" dirty="0" smtClean="0"/>
              <a:t>増加</a:t>
            </a:r>
            <a:endParaRPr lang="en-US" altLang="ja-JP" dirty="0" smtClean="0"/>
          </a:p>
          <a:p>
            <a:endParaRPr lang="en-US" altLang="ja-JP" dirty="0"/>
          </a:p>
        </p:txBody>
      </p:sp>
      <p:sp>
        <p:nvSpPr>
          <p:cNvPr id="1304"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8E829CD-BFAA-45A1-8362-2BDF141CAF55}" type="slidenum">
              <a:rPr lang="ja-JP" altLang="en-US"/>
              <a:pPr/>
              <a:t>15</a:t>
            </a:fld>
            <a:endParaRPr lang="ja-JP" altLang="en-US"/>
          </a:p>
        </p:txBody>
      </p:sp>
    </p:spTree>
    <p:extLst>
      <p:ext uri="{BB962C8B-B14F-4D97-AF65-F5344CB8AC3E}">
        <p14:creationId xmlns:p14="http://schemas.microsoft.com/office/powerpoint/2010/main" val="125178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6"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27"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smtClean="0"/>
              <a:t>・青色</a:t>
            </a:r>
            <a:r>
              <a:rPr lang="ja-JP" altLang="en-US" dirty="0" smtClean="0"/>
              <a:t>照明は前半の増体が良く、白色照明は後半の増体が</a:t>
            </a:r>
            <a:r>
              <a:rPr lang="ja-JP" altLang="en-US" dirty="0" smtClean="0"/>
              <a:t>良い</a:t>
            </a:r>
            <a:endParaRPr lang="en-US" altLang="ja-JP"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smtClean="0"/>
              <a:t>・青色</a:t>
            </a:r>
            <a:r>
              <a:rPr lang="ja-JP" altLang="en-US" dirty="0" smtClean="0"/>
              <a:t>から始めて、水色を経て、出荷までは白色照明を点灯させたところ、ブロイラーでは増体性が</a:t>
            </a:r>
            <a:r>
              <a:rPr lang="ja-JP" altLang="en-US" dirty="0" smtClean="0"/>
              <a:t>向上</a:t>
            </a:r>
            <a:endParaRPr lang="en-US" altLang="ja-JP"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smtClean="0"/>
              <a:t>・予備</a:t>
            </a:r>
            <a:r>
              <a:rPr lang="ja-JP" altLang="en-US" dirty="0" smtClean="0"/>
              <a:t>実験として、この照明プログラムを阿波尾鶏でも試みたところ、雌に対しては飼養初期の</a:t>
            </a:r>
            <a:r>
              <a:rPr lang="en-US" altLang="ja-JP" dirty="0" smtClean="0"/>
              <a:t>1</a:t>
            </a:r>
            <a:r>
              <a:rPr lang="ja-JP" altLang="en-US" dirty="0" smtClean="0"/>
              <a:t>週齢までしか効果が</a:t>
            </a:r>
            <a:r>
              <a:rPr lang="ja-JP" altLang="en-US" dirty="0" smtClean="0"/>
              <a:t>なかった</a:t>
            </a:r>
            <a:endParaRPr lang="en-US" altLang="ja-JP"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smtClean="0"/>
              <a:t>・青色</a:t>
            </a:r>
            <a:r>
              <a:rPr lang="ja-JP" altLang="en-US" dirty="0" smtClean="0"/>
              <a:t>照明を</a:t>
            </a:r>
            <a:r>
              <a:rPr lang="en-US" altLang="ja-JP" dirty="0" smtClean="0"/>
              <a:t>1</a:t>
            </a:r>
            <a:r>
              <a:rPr lang="ja-JP" altLang="en-US" dirty="0" smtClean="0"/>
              <a:t>週齢までのみ</a:t>
            </a:r>
            <a:r>
              <a:rPr lang="ja-JP" altLang="en-US" dirty="0" smtClean="0"/>
              <a:t>点灯して、阿波尾鶏の飼養試験を実施</a:t>
            </a:r>
            <a:endParaRPr lang="en-US" altLang="ja-JP" dirty="0" smtClean="0"/>
          </a:p>
          <a:p>
            <a:pPr eaLnBrk="1" hangingPunct="1"/>
            <a:endParaRPr lang="en-US" altLang="ja-JP" dirty="0"/>
          </a:p>
        </p:txBody>
      </p:sp>
      <p:sp>
        <p:nvSpPr>
          <p:cNvPr id="1328"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0E39441-B0F1-4383-80B4-6E9F6B3D6023}" type="slidenum">
              <a:rPr lang="ja-JP" altLang="en-US"/>
              <a:pPr/>
              <a:t>16</a:t>
            </a:fld>
            <a:endParaRPr lang="en-US" altLang="ja-JP"/>
          </a:p>
        </p:txBody>
      </p:sp>
    </p:spTree>
    <p:extLst>
      <p:ext uri="{BB962C8B-B14F-4D97-AF65-F5344CB8AC3E}">
        <p14:creationId xmlns:p14="http://schemas.microsoft.com/office/powerpoint/2010/main" val="2315861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8"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39"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・飼養条件はスライドのとおり</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・試験</a:t>
            </a:r>
            <a:r>
              <a:rPr lang="ja-JP" altLang="en-US" dirty="0" smtClean="0"/>
              <a:t>区と対照区のいずれにおいても、</a:t>
            </a:r>
            <a:r>
              <a:rPr lang="en-US" altLang="ja-JP" dirty="0" smtClean="0"/>
              <a:t>3</a:t>
            </a:r>
            <a:r>
              <a:rPr lang="ja-JP" altLang="en-US" dirty="0" smtClean="0"/>
              <a:t>週齢までは</a:t>
            </a:r>
            <a:r>
              <a:rPr lang="en-US" altLang="ja-JP" dirty="0" smtClean="0"/>
              <a:t>1</a:t>
            </a:r>
            <a:r>
              <a:rPr lang="ja-JP" altLang="en-US" dirty="0" smtClean="0"/>
              <a:t>時間、</a:t>
            </a:r>
            <a:r>
              <a:rPr lang="en-US" altLang="ja-JP" dirty="0" smtClean="0"/>
              <a:t>4</a:t>
            </a:r>
            <a:r>
              <a:rPr lang="ja-JP" altLang="en-US" dirty="0" smtClean="0"/>
              <a:t>週齢以降は</a:t>
            </a:r>
            <a:r>
              <a:rPr lang="en-US" altLang="ja-JP" dirty="0" smtClean="0"/>
              <a:t>4</a:t>
            </a:r>
            <a:r>
              <a:rPr lang="ja-JP" altLang="en-US" dirty="0" smtClean="0"/>
              <a:t>時間の暗期を設け、試験区では</a:t>
            </a:r>
            <a:r>
              <a:rPr lang="en-US" altLang="ja-JP" dirty="0" smtClean="0"/>
              <a:t>1</a:t>
            </a:r>
            <a:r>
              <a:rPr lang="ja-JP" altLang="en-US" dirty="0" smtClean="0"/>
              <a:t>週齢まで夜間の照明を青色と</a:t>
            </a:r>
            <a:r>
              <a:rPr lang="ja-JP" altLang="en-US" dirty="0" smtClean="0"/>
              <a:t>した</a:t>
            </a:r>
            <a:endParaRPr lang="en-US" altLang="ja-JP" dirty="0" smtClean="0"/>
          </a:p>
          <a:p>
            <a:endParaRPr lang="en-US" altLang="ja-JP" dirty="0"/>
          </a:p>
        </p:txBody>
      </p:sp>
      <p:sp>
        <p:nvSpPr>
          <p:cNvPr id="1340"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F68F452-B157-4C60-90A0-B005045A1ED9}" type="slidenum">
              <a:rPr lang="ja-JP" altLang="en-US"/>
              <a:pPr/>
              <a:t>17</a:t>
            </a:fld>
            <a:endParaRPr lang="ja-JP" altLang="en-US"/>
          </a:p>
        </p:txBody>
      </p:sp>
    </p:spTree>
    <p:extLst>
      <p:ext uri="{BB962C8B-B14F-4D97-AF65-F5344CB8AC3E}">
        <p14:creationId xmlns:p14="http://schemas.microsoft.com/office/powerpoint/2010/main" val="184987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5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58" name="ノート プレースホルダー 2"/>
          <p:cNvSpPr>
            <a:spLocks noGrp="1"/>
          </p:cNvSpPr>
          <p:nvPr>
            <p:ph type="body" idx="1"/>
          </p:nvPr>
        </p:nvSpPr>
        <p:spPr>
          <a:noFill/>
        </p:spPr>
        <p:txBody>
          <a:bodyPr wrap="square" numCol="1" anchor="t" anchorCtr="0" compatLnSpc="1">
            <a:prstTxWarp prst="textNoShape">
              <a:avLst/>
            </a:prstTxWarp>
          </a:bodyPr>
          <a:lstStyle/>
          <a:p>
            <a:r>
              <a:rPr lang="ja-JP" altLang="en-US" dirty="0" smtClean="0"/>
              <a:t>・</a:t>
            </a:r>
            <a:r>
              <a:rPr lang="en-US" altLang="ja-JP" dirty="0" smtClean="0"/>
              <a:t>12</a:t>
            </a:r>
            <a:r>
              <a:rPr lang="ja-JP" altLang="en-US" dirty="0" smtClean="0"/>
              <a:t>週齢時点における体重について、雄では差が見られなかったが、雌では有意に増加し、その増加量は</a:t>
            </a:r>
            <a:r>
              <a:rPr lang="en-US" altLang="ja-JP" dirty="0" smtClean="0"/>
              <a:t>171g</a:t>
            </a:r>
            <a:r>
              <a:rPr lang="ja-JP" altLang="en-US" dirty="0" err="1" smtClean="0"/>
              <a:t>、</a:t>
            </a:r>
            <a:r>
              <a:rPr lang="ja-JP" altLang="en-US" dirty="0" smtClean="0"/>
              <a:t>約</a:t>
            </a:r>
            <a:r>
              <a:rPr lang="en-US" altLang="ja-JP" dirty="0" smtClean="0"/>
              <a:t>5</a:t>
            </a:r>
            <a:r>
              <a:rPr lang="ja-JP" altLang="en-US" dirty="0" smtClean="0"/>
              <a:t>％</a:t>
            </a:r>
            <a:endParaRPr lang="en-US" altLang="ja-JP" dirty="0" smtClean="0"/>
          </a:p>
          <a:p>
            <a:r>
              <a:rPr lang="ja-JP" altLang="en-US" dirty="0" smtClean="0"/>
              <a:t>・飼養</a:t>
            </a:r>
            <a:r>
              <a:rPr lang="ja-JP" altLang="en-US" dirty="0" smtClean="0"/>
              <a:t>初期</a:t>
            </a:r>
            <a:r>
              <a:rPr lang="en-US" altLang="ja-JP" dirty="0" smtClean="0"/>
              <a:t>1</a:t>
            </a:r>
            <a:r>
              <a:rPr lang="ja-JP" altLang="en-US" dirty="0" smtClean="0"/>
              <a:t>週齢までの青色</a:t>
            </a:r>
            <a:r>
              <a:rPr lang="en-US" altLang="ja-JP" dirty="0" smtClean="0"/>
              <a:t>LED</a:t>
            </a:r>
            <a:r>
              <a:rPr lang="ja-JP" altLang="en-US" dirty="0" smtClean="0"/>
              <a:t>照明は、阿波尾鶏の雌の増体に</a:t>
            </a:r>
            <a:r>
              <a:rPr lang="ja-JP" altLang="en-US" dirty="0" smtClean="0"/>
              <a:t>有効</a:t>
            </a:r>
            <a:endParaRPr lang="ja-JP" altLang="en-US" dirty="0" smtClean="0"/>
          </a:p>
        </p:txBody>
      </p:sp>
      <p:sp>
        <p:nvSpPr>
          <p:cNvPr id="1359"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E6A5F80-FD73-4CBF-A3F9-F966A41AEF29}" type="slidenum">
              <a:rPr lang="ja-JP" altLang="en-US"/>
              <a:pPr/>
              <a:t>18</a:t>
            </a:fld>
            <a:endParaRPr lang="ja-JP" altLang="en-US"/>
          </a:p>
        </p:txBody>
      </p:sp>
    </p:spTree>
    <p:extLst>
      <p:ext uri="{BB962C8B-B14F-4D97-AF65-F5344CB8AC3E}">
        <p14:creationId xmlns:p14="http://schemas.microsoft.com/office/powerpoint/2010/main" val="1080953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9"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70" name="ノート プレースホルダー 2"/>
          <p:cNvSpPr>
            <a:spLocks noGrp="1"/>
          </p:cNvSpPr>
          <p:nvPr>
            <p:ph type="body" idx="1"/>
          </p:nvPr>
        </p:nvSpPr>
        <p:spPr>
          <a:noFill/>
        </p:spPr>
        <p:txBody>
          <a:bodyPr wrap="square" numCol="1" anchor="t" anchorCtr="0" compatLnSpc="1">
            <a:prstTxWarp prst="textNoShape">
              <a:avLst/>
            </a:prstTxWarp>
          </a:bodyPr>
          <a:lstStyle/>
          <a:p>
            <a:r>
              <a:rPr lang="ja-JP" altLang="en-US" dirty="0" smtClean="0"/>
              <a:t>・対照</a:t>
            </a:r>
            <a:r>
              <a:rPr lang="ja-JP" altLang="en-US" dirty="0" smtClean="0"/>
              <a:t>区に比べ、試験区ではプロダクションスコアが約</a:t>
            </a:r>
            <a:r>
              <a:rPr lang="en-US" altLang="ja-JP" dirty="0" smtClean="0"/>
              <a:t>9</a:t>
            </a:r>
            <a:r>
              <a:rPr lang="ja-JP" altLang="en-US" dirty="0" smtClean="0"/>
              <a:t>ポイント</a:t>
            </a:r>
            <a:r>
              <a:rPr lang="ja-JP" altLang="en-US" dirty="0" smtClean="0"/>
              <a:t>上昇</a:t>
            </a:r>
            <a:endParaRPr lang="en-US" altLang="ja-JP" dirty="0" smtClean="0"/>
          </a:p>
          <a:p>
            <a:r>
              <a:rPr lang="ja-JP" altLang="en-US" dirty="0" smtClean="0"/>
              <a:t>・飼養</a:t>
            </a:r>
            <a:r>
              <a:rPr lang="ja-JP" altLang="en-US" dirty="0" smtClean="0"/>
              <a:t>初期の青色</a:t>
            </a:r>
            <a:r>
              <a:rPr lang="en-US" altLang="ja-JP" dirty="0" smtClean="0"/>
              <a:t>LED</a:t>
            </a:r>
            <a:r>
              <a:rPr lang="ja-JP" altLang="en-US" dirty="0" smtClean="0"/>
              <a:t>照明による生産性への悪影響は</a:t>
            </a:r>
            <a:r>
              <a:rPr lang="ja-JP" altLang="en-US" dirty="0" smtClean="0"/>
              <a:t>ない</a:t>
            </a:r>
            <a:endParaRPr lang="ja-JP" altLang="en-US" dirty="0" smtClean="0"/>
          </a:p>
        </p:txBody>
      </p:sp>
      <p:sp>
        <p:nvSpPr>
          <p:cNvPr id="1371"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FF058F52-F180-41AB-A741-E0C081FCB979}" type="slidenum">
              <a:rPr lang="ja-JP" altLang="en-US"/>
              <a:pPr/>
              <a:t>19</a:t>
            </a:fld>
            <a:endParaRPr lang="ja-JP" altLang="en-US"/>
          </a:p>
        </p:txBody>
      </p:sp>
    </p:spTree>
    <p:extLst>
      <p:ext uri="{BB962C8B-B14F-4D97-AF65-F5344CB8AC3E}">
        <p14:creationId xmlns:p14="http://schemas.microsoft.com/office/powerpoint/2010/main" val="74874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3"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34"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・阿波</a:t>
            </a:r>
            <a:r>
              <a:rPr lang="ja-JP" altLang="en-US" dirty="0" smtClean="0"/>
              <a:t>尾鶏は喧噪性が強く</a:t>
            </a:r>
            <a:r>
              <a:rPr lang="ja-JP" altLang="en-US" dirty="0" smtClean="0"/>
              <a:t>、暴れ</a:t>
            </a:r>
            <a:r>
              <a:rPr lang="ja-JP" altLang="en-US" dirty="0" smtClean="0"/>
              <a:t>や創傷により育成率や商品化率が低下するため</a:t>
            </a:r>
            <a:r>
              <a:rPr lang="ja-JP" altLang="en-US" dirty="0" smtClean="0"/>
              <a:t>、雌雄混飼</a:t>
            </a:r>
            <a:r>
              <a:rPr lang="ja-JP" altLang="en-US" dirty="0" smtClean="0"/>
              <a:t>が</a:t>
            </a:r>
            <a:r>
              <a:rPr lang="ja-JP" altLang="en-US" dirty="0" smtClean="0"/>
              <a:t>必要</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・阿波</a:t>
            </a:r>
            <a:r>
              <a:rPr lang="ja-JP" altLang="en-US" dirty="0" smtClean="0"/>
              <a:t>尾鶏の平均体重は、雌雄で約</a:t>
            </a:r>
            <a:r>
              <a:rPr lang="en-US" altLang="ja-JP" dirty="0" smtClean="0"/>
              <a:t>1kg</a:t>
            </a:r>
            <a:r>
              <a:rPr lang="ja-JP" altLang="en-US" dirty="0" smtClean="0"/>
              <a:t>もの</a:t>
            </a:r>
            <a:r>
              <a:rPr lang="ja-JP" altLang="en-US" dirty="0" smtClean="0"/>
              <a:t>差</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・出荷</a:t>
            </a:r>
            <a:r>
              <a:rPr lang="ja-JP" altLang="en-US" dirty="0" smtClean="0"/>
              <a:t>体重のばらつきは生産・食鳥処理・商品化の観点からは不利であり、出荷体重をそろえるには雌雄別飼が</a:t>
            </a:r>
            <a:r>
              <a:rPr lang="ja-JP" altLang="en-US" dirty="0" smtClean="0"/>
              <a:t>必要</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・新た</a:t>
            </a:r>
            <a:r>
              <a:rPr lang="ja-JP" altLang="en-US" dirty="0" smtClean="0"/>
              <a:t>な雌雄別飼の技術が開発されれば、出荷体重の斉一化が</a:t>
            </a:r>
            <a:r>
              <a:rPr lang="ja-JP" altLang="en-US" dirty="0" smtClean="0"/>
              <a:t>可能</a:t>
            </a:r>
            <a:endParaRPr lang="en-US" altLang="ja-JP" dirty="0" smtClean="0"/>
          </a:p>
        </p:txBody>
      </p:sp>
      <p:sp>
        <p:nvSpPr>
          <p:cNvPr id="1135"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AB3E84D-5304-4A93-8FBF-DFCA570CD5AF}" type="slidenum">
              <a:rPr lang="ja-JP" altLang="en-US"/>
              <a:pPr/>
              <a:t>2</a:t>
            </a:fld>
            <a:endParaRPr lang="ja-JP" altLang="en-US"/>
          </a:p>
        </p:txBody>
      </p:sp>
    </p:spTree>
    <p:extLst>
      <p:ext uri="{BB962C8B-B14F-4D97-AF65-F5344CB8AC3E}">
        <p14:creationId xmlns:p14="http://schemas.microsoft.com/office/powerpoint/2010/main" val="193346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78"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79" name="ノート プレースホルダー 2"/>
          <p:cNvSpPr>
            <a:spLocks noGrp="1"/>
          </p:cNvSpPr>
          <p:nvPr>
            <p:ph type="body" idx="1"/>
          </p:nvPr>
        </p:nvSpPr>
        <p:spPr>
          <a:noFill/>
        </p:spPr>
        <p:txBody>
          <a:bodyPr wrap="square" numCol="1" anchor="t" anchorCtr="0" compatLnSpc="1">
            <a:prstTxWarp prst="textNoShape">
              <a:avLst/>
            </a:prstTxWarp>
          </a:bodyPr>
          <a:lstStyle/>
          <a:p>
            <a:r>
              <a:rPr lang="ja-JP" altLang="en-US" dirty="0" smtClean="0"/>
              <a:t>・</a:t>
            </a:r>
            <a:r>
              <a:rPr lang="en-US" altLang="ja-JP" dirty="0" smtClean="0"/>
              <a:t>12</a:t>
            </a:r>
            <a:r>
              <a:rPr lang="ja-JP" altLang="en-US" dirty="0" smtClean="0"/>
              <a:t>週齢まで青色</a:t>
            </a:r>
            <a:r>
              <a:rPr lang="en-US" altLang="ja-JP" dirty="0" smtClean="0"/>
              <a:t>LED</a:t>
            </a:r>
            <a:r>
              <a:rPr lang="ja-JP" altLang="en-US" dirty="0" smtClean="0"/>
              <a:t>を点灯するプログラム</a:t>
            </a:r>
            <a:r>
              <a:rPr lang="ja-JP" altLang="en-US" dirty="0" smtClean="0"/>
              <a:t>①では</a:t>
            </a:r>
            <a:r>
              <a:rPr lang="ja-JP" altLang="en-US" dirty="0" smtClean="0"/>
              <a:t>、雄単独飼養において創傷が低減する</a:t>
            </a:r>
            <a:r>
              <a:rPr lang="ja-JP" altLang="en-US" dirty="0" smtClean="0"/>
              <a:t>傾向、および、増体</a:t>
            </a:r>
            <a:r>
              <a:rPr lang="ja-JP" altLang="en-US" dirty="0" smtClean="0"/>
              <a:t>や飼料摂取量に顕著な悪影響</a:t>
            </a:r>
            <a:r>
              <a:rPr lang="ja-JP" altLang="en-US" dirty="0" smtClean="0"/>
              <a:t>はなし</a:t>
            </a:r>
            <a:endParaRPr lang="en-US" altLang="ja-JP" dirty="0" smtClean="0"/>
          </a:p>
          <a:p>
            <a:r>
              <a:rPr lang="ja-JP" altLang="en-US" dirty="0" smtClean="0"/>
              <a:t>・プログラム①を用いることにより、雌雄別飼の可能性</a:t>
            </a:r>
            <a:endParaRPr lang="en-US" altLang="ja-JP" dirty="0" smtClean="0"/>
          </a:p>
          <a:p>
            <a:r>
              <a:rPr lang="ja-JP" altLang="en-US" dirty="0" smtClean="0"/>
              <a:t>・</a:t>
            </a:r>
            <a:r>
              <a:rPr lang="en-US" altLang="ja-JP" dirty="0" smtClean="0"/>
              <a:t>1</a:t>
            </a:r>
            <a:r>
              <a:rPr lang="ja-JP" altLang="en-US" dirty="0" smtClean="0"/>
              <a:t>週齢まで青色</a:t>
            </a:r>
            <a:r>
              <a:rPr lang="en-US" altLang="ja-JP" dirty="0" smtClean="0"/>
              <a:t>LED</a:t>
            </a:r>
            <a:r>
              <a:rPr lang="ja-JP" altLang="en-US" dirty="0" smtClean="0"/>
              <a:t>を点灯するプログラム②は</a:t>
            </a:r>
            <a:r>
              <a:rPr lang="ja-JP" altLang="en-US" dirty="0" smtClean="0"/>
              <a:t>、雌</a:t>
            </a:r>
            <a:r>
              <a:rPr lang="ja-JP" altLang="en-US" dirty="0" smtClean="0"/>
              <a:t>に対する増体性向上</a:t>
            </a:r>
            <a:r>
              <a:rPr lang="ja-JP" altLang="en-US" dirty="0" smtClean="0"/>
              <a:t>効果</a:t>
            </a:r>
            <a:endParaRPr lang="en-US" altLang="ja-JP" dirty="0" smtClean="0"/>
          </a:p>
          <a:p>
            <a:endParaRPr lang="en-US" altLang="ja-JP" dirty="0"/>
          </a:p>
        </p:txBody>
      </p:sp>
      <p:sp>
        <p:nvSpPr>
          <p:cNvPr id="1380"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AAEDB93-B510-4D80-9D48-F46E4660CB39}" type="slidenum">
              <a:rPr lang="ja-JP" altLang="en-US"/>
              <a:pPr/>
              <a:t>20</a:t>
            </a:fld>
            <a:endParaRPr lang="ja-JP" altLang="en-US"/>
          </a:p>
        </p:txBody>
      </p:sp>
    </p:spTree>
    <p:extLst>
      <p:ext uri="{BB962C8B-B14F-4D97-AF65-F5344CB8AC3E}">
        <p14:creationId xmlns:p14="http://schemas.microsoft.com/office/powerpoint/2010/main" val="285773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89"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90"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・両プログラム</a:t>
            </a:r>
            <a:r>
              <a:rPr lang="ja-JP" altLang="en-US" dirty="0" smtClean="0"/>
              <a:t>を併用して阿波尾鶏の雌雄で単独飼養を行うことで、雌の増体性を</a:t>
            </a:r>
            <a:r>
              <a:rPr lang="ja-JP" altLang="en-US" dirty="0" smtClean="0"/>
              <a:t>向上、および、</a:t>
            </a:r>
            <a:r>
              <a:rPr lang="ja-JP" altLang="en-US" dirty="0" smtClean="0"/>
              <a:t>出荷体重の</a:t>
            </a:r>
            <a:r>
              <a:rPr lang="ja-JP" altLang="en-US" dirty="0" smtClean="0"/>
              <a:t>斉一化</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・雌雄</a:t>
            </a:r>
            <a:r>
              <a:rPr lang="ja-JP" altLang="en-US" dirty="0" smtClean="0"/>
              <a:t>を分けて生産・食鳥処理・商品化することが可能となり、その肉質の差別化を利用して新たな商品の開発・販路の拡大</a:t>
            </a:r>
            <a:r>
              <a:rPr lang="ja-JP" altLang="en-US" smtClean="0"/>
              <a:t>が</a:t>
            </a:r>
            <a:r>
              <a:rPr lang="ja-JP" altLang="en-US" smtClean="0"/>
              <a:t>期待</a:t>
            </a:r>
            <a:endParaRPr lang="en-US" altLang="ja-JP" dirty="0" smtClean="0"/>
          </a:p>
        </p:txBody>
      </p:sp>
      <p:sp>
        <p:nvSpPr>
          <p:cNvPr id="1391"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11B9985-0B7C-446E-9B4B-38CE8A8EDAF7}" type="slidenum">
              <a:rPr lang="ja-JP" altLang="en-US"/>
              <a:pPr/>
              <a:t>21</a:t>
            </a:fld>
            <a:endParaRPr lang="ja-JP" altLang="en-US"/>
          </a:p>
        </p:txBody>
      </p:sp>
    </p:spTree>
    <p:extLst>
      <p:ext uri="{BB962C8B-B14F-4D97-AF65-F5344CB8AC3E}">
        <p14:creationId xmlns:p14="http://schemas.microsoft.com/office/powerpoint/2010/main" val="372081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8"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49"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・雌雄別飼</a:t>
            </a:r>
            <a:r>
              <a:rPr lang="ja-JP" altLang="en-US" dirty="0" smtClean="0"/>
              <a:t>を可能とし、出荷体重の斉一化や育成率・商品化率の向上を目指す「雄の喧噪性の抑制</a:t>
            </a:r>
            <a:r>
              <a:rPr lang="ja-JP" altLang="en-US" dirty="0" smtClean="0"/>
              <a:t>」</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・雌</a:t>
            </a:r>
            <a:r>
              <a:rPr lang="ja-JP" altLang="en-US" dirty="0" smtClean="0"/>
              <a:t>の出荷重量を増加させ出荷体重の斉一化を計ると同時に、収益の向上を目指す「雌の増体性の向上」を目的として、研究を</a:t>
            </a:r>
            <a:r>
              <a:rPr lang="ja-JP" altLang="en-US" dirty="0" smtClean="0"/>
              <a:t>開始</a:t>
            </a:r>
            <a:endParaRPr lang="ja-JP" altLang="en-US" dirty="0" smtClean="0"/>
          </a:p>
        </p:txBody>
      </p:sp>
      <p:sp>
        <p:nvSpPr>
          <p:cNvPr id="1150"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32F6474-BFEF-4B16-A109-896B8E5BED19}" type="slidenum">
              <a:rPr lang="ja-JP" altLang="en-US"/>
              <a:pPr/>
              <a:t>3</a:t>
            </a:fld>
            <a:endParaRPr lang="ja-JP" altLang="en-US"/>
          </a:p>
        </p:txBody>
      </p:sp>
    </p:spTree>
    <p:extLst>
      <p:ext uri="{BB962C8B-B14F-4D97-AF65-F5344CB8AC3E}">
        <p14:creationId xmlns:p14="http://schemas.microsoft.com/office/powerpoint/2010/main" val="181679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3"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64"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5988" rtl="0" eaLnBrk="0" fontAlgn="base" latinLnBrk="0" hangingPunct="0">
              <a:lnSpc>
                <a:spcPct val="100000"/>
              </a:lnSpc>
              <a:spcBef>
                <a:spcPct val="30000"/>
              </a:spcBef>
              <a:spcAft>
                <a:spcPct val="0"/>
              </a:spcAft>
              <a:buClrTx/>
              <a:buSzTx/>
              <a:buFontTx/>
              <a:buNone/>
              <a:tabLst/>
              <a:defRPr/>
            </a:pPr>
            <a:r>
              <a:rPr lang="ja-JP" altLang="en-US" dirty="0" smtClean="0"/>
              <a:t>・まず</a:t>
            </a:r>
            <a:r>
              <a:rPr lang="ja-JP" altLang="en-US" dirty="0" smtClean="0"/>
              <a:t>、「雄の喧噪性の抑制」について</a:t>
            </a:r>
            <a:r>
              <a:rPr lang="ja-JP" altLang="en-US" dirty="0" smtClean="0"/>
              <a:t>検討</a:t>
            </a:r>
            <a:endParaRPr lang="ja-JP" altLang="en-US" dirty="0" smtClean="0"/>
          </a:p>
        </p:txBody>
      </p:sp>
      <p:sp>
        <p:nvSpPr>
          <p:cNvPr id="1165"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7F56A7F-0C83-467F-89C0-18ECA874F936}" type="slidenum">
              <a:rPr lang="ja-JP" altLang="en-US"/>
              <a:pPr/>
              <a:t>4</a:t>
            </a:fld>
            <a:endParaRPr lang="ja-JP" altLang="en-US"/>
          </a:p>
        </p:txBody>
      </p:sp>
    </p:spTree>
    <p:extLst>
      <p:ext uri="{BB962C8B-B14F-4D97-AF65-F5344CB8AC3E}">
        <p14:creationId xmlns:p14="http://schemas.microsoft.com/office/powerpoint/2010/main" val="422882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5"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76"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・阿波</a:t>
            </a:r>
            <a:r>
              <a:rPr lang="ja-JP" altLang="en-US" dirty="0" smtClean="0"/>
              <a:t>尾鶏は比較的高い喧噪性を示し、雄の単独飼養はやや</a:t>
            </a:r>
            <a:r>
              <a:rPr lang="ja-JP" altLang="en-US" dirty="0" smtClean="0"/>
              <a:t>困難</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・青色</a:t>
            </a:r>
            <a:r>
              <a:rPr lang="en-US" altLang="ja-JP" dirty="0" smtClean="0"/>
              <a:t>LED</a:t>
            </a:r>
            <a:r>
              <a:rPr lang="ja-JP" altLang="en-US" dirty="0" smtClean="0"/>
              <a:t>照明にはブロイラーや銘柄鶏における夜間の行動を</a:t>
            </a:r>
            <a:r>
              <a:rPr lang="ja-JP" altLang="en-US" dirty="0" smtClean="0"/>
              <a:t>減少</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・阿波</a:t>
            </a:r>
            <a:r>
              <a:rPr lang="ja-JP" altLang="en-US" dirty="0" smtClean="0"/>
              <a:t>尾鶏の雄を単独飼養した場合において、青色</a:t>
            </a:r>
            <a:r>
              <a:rPr lang="en-US" altLang="ja-JP" dirty="0" smtClean="0"/>
              <a:t>LED</a:t>
            </a:r>
            <a:r>
              <a:rPr lang="ja-JP" altLang="en-US" dirty="0" smtClean="0"/>
              <a:t>照明が喧噪性と生産性に及ぼす影響を</a:t>
            </a:r>
            <a:r>
              <a:rPr lang="ja-JP" altLang="en-US" dirty="0" smtClean="0"/>
              <a:t>調査</a:t>
            </a:r>
            <a:endParaRPr lang="ja-JP" altLang="en-US" dirty="0" smtClean="0"/>
          </a:p>
        </p:txBody>
      </p:sp>
      <p:sp>
        <p:nvSpPr>
          <p:cNvPr id="1177"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5C44A82-A4FF-40CC-A40B-D4464FB763C2}" type="slidenum">
              <a:rPr lang="ja-JP" altLang="en-US"/>
              <a:pPr/>
              <a:t>5</a:t>
            </a:fld>
            <a:endParaRPr lang="ja-JP" altLang="en-US"/>
          </a:p>
        </p:txBody>
      </p:sp>
    </p:spTree>
    <p:extLst>
      <p:ext uri="{BB962C8B-B14F-4D97-AF65-F5344CB8AC3E}">
        <p14:creationId xmlns:p14="http://schemas.microsoft.com/office/powerpoint/2010/main" val="2720459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8"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189"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・飼養条件はスライドのとおり</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・試験</a:t>
            </a:r>
            <a:r>
              <a:rPr lang="ja-JP" altLang="en-US" dirty="0" smtClean="0"/>
              <a:t>区と対照区のいずれにおいても、</a:t>
            </a:r>
            <a:r>
              <a:rPr lang="en-US" altLang="ja-JP" dirty="0" smtClean="0"/>
              <a:t>3</a:t>
            </a:r>
            <a:r>
              <a:rPr lang="ja-JP" altLang="en-US" dirty="0" smtClean="0"/>
              <a:t>週齢までは</a:t>
            </a:r>
            <a:r>
              <a:rPr lang="en-US" altLang="ja-JP" dirty="0" smtClean="0"/>
              <a:t>1</a:t>
            </a:r>
            <a:r>
              <a:rPr lang="ja-JP" altLang="en-US" dirty="0" smtClean="0"/>
              <a:t>時間、</a:t>
            </a:r>
            <a:r>
              <a:rPr lang="en-US" altLang="ja-JP" dirty="0" smtClean="0"/>
              <a:t>4</a:t>
            </a:r>
            <a:r>
              <a:rPr lang="ja-JP" altLang="en-US" dirty="0" smtClean="0"/>
              <a:t>週齢以降は</a:t>
            </a:r>
            <a:r>
              <a:rPr lang="en-US" altLang="ja-JP" dirty="0" smtClean="0"/>
              <a:t>4</a:t>
            </a:r>
            <a:r>
              <a:rPr lang="ja-JP" altLang="en-US" dirty="0" smtClean="0"/>
              <a:t>時間の暗期を設け、それ以外は各照明を</a:t>
            </a:r>
            <a:r>
              <a:rPr lang="ja-JP" altLang="en-US" dirty="0" smtClean="0"/>
              <a:t>点灯</a:t>
            </a:r>
            <a:endParaRPr lang="ja-JP" altLang="en-US" dirty="0" smtClean="0"/>
          </a:p>
          <a:p>
            <a:endParaRPr lang="ja-JP" altLang="en-US" dirty="0"/>
          </a:p>
        </p:txBody>
      </p:sp>
      <p:sp>
        <p:nvSpPr>
          <p:cNvPr id="1190"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C7F4AB7-44A9-4915-8A18-4B099B064E6A}" type="slidenum">
              <a:rPr lang="ja-JP" altLang="en-US"/>
              <a:pPr/>
              <a:t>6</a:t>
            </a:fld>
            <a:endParaRPr lang="ja-JP" altLang="en-US"/>
          </a:p>
        </p:txBody>
      </p:sp>
    </p:spTree>
    <p:extLst>
      <p:ext uri="{BB962C8B-B14F-4D97-AF65-F5344CB8AC3E}">
        <p14:creationId xmlns:p14="http://schemas.microsoft.com/office/powerpoint/2010/main" val="163722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01"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a:t>
            </a:r>
            <a:r>
              <a:rPr lang="en-US" altLang="ja-JP" dirty="0" smtClean="0"/>
              <a:t>12</a:t>
            </a:r>
            <a:r>
              <a:rPr lang="ja-JP" altLang="en-US" dirty="0" smtClean="0"/>
              <a:t>週齢時の平均体重に有意な差は見られないながらも、試験区で増体性の向上</a:t>
            </a:r>
            <a:r>
              <a:rPr lang="ja-JP" altLang="en-US" dirty="0" smtClean="0"/>
              <a:t>傾向</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・飼料</a:t>
            </a:r>
            <a:r>
              <a:rPr lang="ja-JP" altLang="en-US" dirty="0" smtClean="0"/>
              <a:t>要求率</a:t>
            </a:r>
            <a:r>
              <a:rPr lang="ja-JP" altLang="en-US" dirty="0" smtClean="0"/>
              <a:t>や育成率</a:t>
            </a:r>
            <a:r>
              <a:rPr lang="ja-JP" altLang="en-US" dirty="0" smtClean="0"/>
              <a:t>、プロダクションスコアは同等な</a:t>
            </a:r>
            <a:r>
              <a:rPr lang="ja-JP" altLang="en-US" dirty="0" smtClean="0"/>
              <a:t>数値</a:t>
            </a:r>
            <a:endParaRPr lang="en-US" altLang="ja-JP"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・青色</a:t>
            </a:r>
            <a:r>
              <a:rPr lang="en-US" altLang="ja-JP" dirty="0" smtClean="0"/>
              <a:t>LED</a:t>
            </a:r>
            <a:r>
              <a:rPr lang="ja-JP" altLang="en-US" dirty="0" smtClean="0"/>
              <a:t>照明に</a:t>
            </a:r>
            <a:r>
              <a:rPr lang="ja-JP" altLang="en-US" dirty="0" smtClean="0"/>
              <a:t>よる生産性</a:t>
            </a:r>
            <a:r>
              <a:rPr lang="ja-JP" altLang="en-US" dirty="0" smtClean="0"/>
              <a:t>への悪影響は</a:t>
            </a:r>
            <a:r>
              <a:rPr lang="ja-JP" altLang="en-US" dirty="0" smtClean="0"/>
              <a:t>ない</a:t>
            </a:r>
            <a:endParaRPr lang="ja-JP" altLang="en-US" dirty="0" smtClean="0"/>
          </a:p>
          <a:p>
            <a:endParaRPr lang="ja-JP" altLang="en-US" dirty="0"/>
          </a:p>
        </p:txBody>
      </p:sp>
      <p:sp>
        <p:nvSpPr>
          <p:cNvPr id="120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66B4DC8-D334-4656-B97E-63995B6CE581}" type="slidenum">
              <a:rPr lang="ja-JP" altLang="en-US"/>
              <a:pPr/>
              <a:t>7</a:t>
            </a:fld>
            <a:endParaRPr lang="ja-JP" altLang="en-US"/>
          </a:p>
        </p:txBody>
      </p:sp>
    </p:spTree>
    <p:extLst>
      <p:ext uri="{BB962C8B-B14F-4D97-AF65-F5344CB8AC3E}">
        <p14:creationId xmlns:p14="http://schemas.microsoft.com/office/powerpoint/2010/main" val="426975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0"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11" name="ノート プレースホルダー 2"/>
          <p:cNvSpPr>
            <a:spLocks noGrp="1"/>
          </p:cNvSpPr>
          <p:nvPr>
            <p:ph type="body" idx="1"/>
          </p:nvPr>
        </p:nvSpPr>
        <p:spPr>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・喧噪</a:t>
            </a:r>
            <a:r>
              <a:rPr lang="ja-JP" altLang="en-US" dirty="0" smtClean="0"/>
              <a:t>性への影響調査では、試験区と対照区から、ともに２４羽ずつ無作為に抽出し、脱羽処理の後、それらの「背中」から「もも肉」にかけての創傷程度を、表に基づいて</a:t>
            </a:r>
            <a:r>
              <a:rPr lang="ja-JP" altLang="en-US" dirty="0" smtClean="0"/>
              <a:t>数値化</a:t>
            </a:r>
            <a:endParaRPr lang="en-US" altLang="ja-JP" dirty="0" smtClean="0"/>
          </a:p>
          <a:p>
            <a:endParaRPr lang="en-US" altLang="ja-JP" dirty="0"/>
          </a:p>
        </p:txBody>
      </p:sp>
      <p:sp>
        <p:nvSpPr>
          <p:cNvPr id="1212"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38188" indent="-280988">
              <a:defRPr kumimoji="1">
                <a:solidFill>
                  <a:schemeClr val="tx1"/>
                </a:solidFill>
                <a:latin typeface="Calibri" panose="020F0502020204030204" pitchFamily="34" charset="0"/>
                <a:ea typeface="ＭＳ Ｐゴシック" panose="020B0600070205080204" pitchFamily="50" charset="-128"/>
              </a:defRPr>
            </a:lvl2pPr>
            <a:lvl3pPr marL="1138238" indent="-223838">
              <a:defRPr kumimoji="1">
                <a:solidFill>
                  <a:schemeClr val="tx1"/>
                </a:solidFill>
                <a:latin typeface="Calibri" panose="020F0502020204030204" pitchFamily="34" charset="0"/>
                <a:ea typeface="ＭＳ Ｐゴシック" panose="020B0600070205080204" pitchFamily="50" charset="-128"/>
              </a:defRPr>
            </a:lvl3pPr>
            <a:lvl4pPr marL="1595438" indent="-223838">
              <a:defRPr kumimoji="1">
                <a:solidFill>
                  <a:schemeClr val="tx1"/>
                </a:solidFill>
                <a:latin typeface="Calibri" panose="020F0502020204030204" pitchFamily="34" charset="0"/>
                <a:ea typeface="ＭＳ Ｐゴシック" panose="020B0600070205080204" pitchFamily="50" charset="-128"/>
              </a:defRPr>
            </a:lvl4pPr>
            <a:lvl5pPr marL="2052638" indent="-223838">
              <a:defRPr kumimoji="1">
                <a:solidFill>
                  <a:schemeClr val="tx1"/>
                </a:solidFill>
                <a:latin typeface="Calibri" panose="020F0502020204030204" pitchFamily="34" charset="0"/>
                <a:ea typeface="ＭＳ Ｐゴシック" panose="020B0600070205080204" pitchFamily="50" charset="-128"/>
              </a:defRPr>
            </a:lvl5pPr>
            <a:lvl6pPr marL="25098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70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42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1438" indent="-223838"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FCF5515-8AFB-43E1-95CA-5547547CC9B5}" type="slidenum">
              <a:rPr lang="ja-JP" altLang="en-US"/>
              <a:pPr/>
              <a:t>8</a:t>
            </a:fld>
            <a:endParaRPr lang="ja-JP" altLang="en-US"/>
          </a:p>
        </p:txBody>
      </p:sp>
    </p:spTree>
    <p:extLst>
      <p:ext uri="{BB962C8B-B14F-4D97-AF65-F5344CB8AC3E}">
        <p14:creationId xmlns:p14="http://schemas.microsoft.com/office/powerpoint/2010/main" val="198881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1"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222" name="ノート プレースホルダー 2"/>
          <p:cNvSpPr>
            <a:spLocks noGrp="1"/>
          </p:cNvSpPr>
          <p:nvPr>
            <p:ph type="body" idx="1"/>
          </p:nvPr>
        </p:nvSpPr>
        <p:spPr/>
        <p:txBody>
          <a:bodyPr/>
          <a:lstStyle/>
          <a:p>
            <a:pPr marL="0" marR="0" lvl="0" indent="0" algn="l" defTabSz="917484" rtl="0" eaLnBrk="0" fontAlgn="base" latinLnBrk="0" hangingPunct="0">
              <a:lnSpc>
                <a:spcPct val="100000"/>
              </a:lnSpc>
              <a:spcBef>
                <a:spcPct val="30000"/>
              </a:spcBef>
              <a:spcAft>
                <a:spcPct val="0"/>
              </a:spcAft>
              <a:buClrTx/>
              <a:buSzTx/>
              <a:buFontTx/>
              <a:buNone/>
              <a:tabLst/>
              <a:defRPr/>
            </a:pPr>
            <a:r>
              <a:rPr lang="ja-JP" altLang="en-US" dirty="0" smtClean="0">
                <a:latin typeface="+mn-ea"/>
              </a:rPr>
              <a:t>・脱羽機</a:t>
            </a:r>
            <a:r>
              <a:rPr lang="ja-JP" altLang="en-US" dirty="0" smtClean="0">
                <a:latin typeface="+mn-ea"/>
              </a:rPr>
              <a:t>や直前の捕鳥時にできたと見られる新しい傷は生育環境とは無関係の</a:t>
            </a:r>
            <a:r>
              <a:rPr lang="ja-JP" altLang="en-US" dirty="0" smtClean="0">
                <a:latin typeface="+mn-ea"/>
              </a:rPr>
              <a:t>ためノーカウント</a:t>
            </a:r>
            <a:endParaRPr lang="ja-JP" altLang="en-US" dirty="0">
              <a:solidFill>
                <a:srgbClr val="000000"/>
              </a:solidFill>
              <a:latin typeface="+mn-ea"/>
            </a:endParaRPr>
          </a:p>
        </p:txBody>
      </p:sp>
      <p:sp>
        <p:nvSpPr>
          <p:cNvPr id="1223"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4163">
              <a:defRPr kumimoji="1">
                <a:solidFill>
                  <a:schemeClr val="tx1"/>
                </a:solidFill>
                <a:latin typeface="Calibri" panose="020F0502020204030204" pitchFamily="34" charset="0"/>
                <a:ea typeface="ＭＳ Ｐゴシック" panose="020B0600070205080204" pitchFamily="50" charset="-128"/>
              </a:defRPr>
            </a:lvl2pPr>
            <a:lvl3pPr marL="1144588" indent="-227013">
              <a:defRPr kumimoji="1">
                <a:solidFill>
                  <a:schemeClr val="tx1"/>
                </a:solidFill>
                <a:latin typeface="Calibri" panose="020F0502020204030204" pitchFamily="34" charset="0"/>
                <a:ea typeface="ＭＳ Ｐゴシック" panose="020B0600070205080204" pitchFamily="50" charset="-128"/>
              </a:defRPr>
            </a:lvl3pPr>
            <a:lvl4pPr marL="1603375" indent="-227013">
              <a:defRPr kumimoji="1">
                <a:solidFill>
                  <a:schemeClr val="tx1"/>
                </a:solidFill>
                <a:latin typeface="Calibri" panose="020F0502020204030204" pitchFamily="34" charset="0"/>
                <a:ea typeface="ＭＳ Ｐゴシック" panose="020B0600070205080204" pitchFamily="50" charset="-128"/>
              </a:defRPr>
            </a:lvl4pPr>
            <a:lvl5pPr marL="2062163" indent="-227013">
              <a:defRPr kumimoji="1">
                <a:solidFill>
                  <a:schemeClr val="tx1"/>
                </a:solidFill>
                <a:latin typeface="Calibri" panose="020F0502020204030204" pitchFamily="34" charset="0"/>
                <a:ea typeface="ＭＳ Ｐゴシック" panose="020B0600070205080204" pitchFamily="50" charset="-128"/>
              </a:defRPr>
            </a:lvl5pPr>
            <a:lvl6pPr marL="25193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65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337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90963" indent="-227013"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AF48687-B9F0-48FD-8BE2-333C41009A1B}" type="slidenum">
              <a:rPr lang="ja-JP" altLang="en-US"/>
              <a:pPr/>
              <a:t>9</a:t>
            </a:fld>
            <a:endParaRPr lang="ja-JP" altLang="en-US"/>
          </a:p>
        </p:txBody>
      </p:sp>
    </p:spTree>
    <p:extLst>
      <p:ext uri="{BB962C8B-B14F-4D97-AF65-F5344CB8AC3E}">
        <p14:creationId xmlns:p14="http://schemas.microsoft.com/office/powerpoint/2010/main" val="1281546138"/>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1033" name="日付プレースホルダー 3"/>
          <p:cNvSpPr>
            <a:spLocks noGrp="1"/>
          </p:cNvSpPr>
          <p:nvPr>
            <p:ph type="dt" sz="half" idx="10"/>
          </p:nvPr>
        </p:nvSpPr>
        <p:spPr/>
        <p:txBody>
          <a:bodyPr/>
          <a:lstStyle>
            <a:lvl1pPr>
              <a:defRPr/>
            </a:lvl1pPr>
          </a:lstStyle>
          <a:p>
            <a:pPr>
              <a:defRPr/>
            </a:pPr>
            <a:fld id="{CE433336-C18F-4F30-9AA2-5AE465C4502D}" type="datetimeFigureOut">
              <a:rPr lang="ja-JP" altLang="en-US"/>
              <a:pPr>
                <a:defRPr/>
              </a:pPr>
              <a:t>2021/3/29</a:t>
            </a:fld>
            <a:endParaRPr lang="ja-JP" altLang="en-US"/>
          </a:p>
        </p:txBody>
      </p:sp>
      <p:sp>
        <p:nvSpPr>
          <p:cNvPr id="103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35" name="スライド番号プレースホルダー 5"/>
          <p:cNvSpPr>
            <a:spLocks noGrp="1"/>
          </p:cNvSpPr>
          <p:nvPr>
            <p:ph type="sldNum" sz="quarter" idx="12"/>
          </p:nvPr>
        </p:nvSpPr>
        <p:spPr/>
        <p:txBody>
          <a:bodyPr/>
          <a:lstStyle>
            <a:lvl1pPr>
              <a:defRPr/>
            </a:lvl1pPr>
          </a:lstStyle>
          <a:p>
            <a:pPr>
              <a:defRPr/>
            </a:pPr>
            <a:fld id="{7F3D68B6-F8D1-411A-B658-1B55C776DB97}" type="slidenum">
              <a:rPr lang="ja-JP" altLang="en-US"/>
              <a:pPr>
                <a:defRPr/>
              </a:pPr>
              <a:t>‹#›</a:t>
            </a:fld>
            <a:endParaRPr lang="ja-JP" altLang="en-US"/>
          </a:p>
        </p:txBody>
      </p:sp>
    </p:spTree>
    <p:extLst>
      <p:ext uri="{BB962C8B-B14F-4D97-AF65-F5344CB8AC3E}">
        <p14:creationId xmlns:p14="http://schemas.microsoft.com/office/powerpoint/2010/main" val="42591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p>
            <a:r>
              <a:rPr lang="ja-JP" altLang="en-US"/>
              <a:t>マスター タイトルの書式設定</a:t>
            </a:r>
          </a:p>
        </p:txBody>
      </p:sp>
      <p:sp>
        <p:nvSpPr>
          <p:cNvPr id="1089"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0" name="日付プレースホルダー 3"/>
          <p:cNvSpPr>
            <a:spLocks noGrp="1"/>
          </p:cNvSpPr>
          <p:nvPr>
            <p:ph type="dt" sz="half" idx="10"/>
          </p:nvPr>
        </p:nvSpPr>
        <p:spPr/>
        <p:txBody>
          <a:bodyPr/>
          <a:lstStyle>
            <a:lvl1pPr>
              <a:defRPr/>
            </a:lvl1pPr>
          </a:lstStyle>
          <a:p>
            <a:pPr>
              <a:defRPr/>
            </a:pPr>
            <a:fld id="{8ED81C58-981A-4C6D-B129-9B5F6450E998}" type="datetimeFigureOut">
              <a:rPr lang="ja-JP" altLang="en-US"/>
              <a:pPr>
                <a:defRPr/>
              </a:pPr>
              <a:t>2021/3/29</a:t>
            </a:fld>
            <a:endParaRPr lang="ja-JP" altLang="en-US"/>
          </a:p>
        </p:txBody>
      </p:sp>
      <p:sp>
        <p:nvSpPr>
          <p:cNvPr id="1091"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92" name="スライド番号プレースホルダー 5"/>
          <p:cNvSpPr>
            <a:spLocks noGrp="1"/>
          </p:cNvSpPr>
          <p:nvPr>
            <p:ph type="sldNum" sz="quarter" idx="12"/>
          </p:nvPr>
        </p:nvSpPr>
        <p:spPr/>
        <p:txBody>
          <a:bodyPr/>
          <a:lstStyle>
            <a:lvl1pPr>
              <a:defRPr/>
            </a:lvl1pPr>
          </a:lstStyle>
          <a:p>
            <a:pPr>
              <a:defRPr/>
            </a:pPr>
            <a:fld id="{81FA26CA-FC75-494D-BB4B-F6A8B56BA962}" type="slidenum">
              <a:rPr lang="ja-JP" altLang="en-US"/>
              <a:pPr>
                <a:defRPr/>
              </a:pPr>
              <a:t>‹#›</a:t>
            </a:fld>
            <a:endParaRPr lang="ja-JP" altLang="en-US"/>
          </a:p>
        </p:txBody>
      </p:sp>
    </p:spTree>
    <p:extLst>
      <p:ext uri="{BB962C8B-B14F-4D97-AF65-F5344CB8AC3E}">
        <p14:creationId xmlns:p14="http://schemas.microsoft.com/office/powerpoint/2010/main" val="110275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1095"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6" name="日付プレースホルダー 3"/>
          <p:cNvSpPr>
            <a:spLocks noGrp="1"/>
          </p:cNvSpPr>
          <p:nvPr>
            <p:ph type="dt" sz="half" idx="10"/>
          </p:nvPr>
        </p:nvSpPr>
        <p:spPr/>
        <p:txBody>
          <a:bodyPr/>
          <a:lstStyle>
            <a:lvl1pPr>
              <a:defRPr/>
            </a:lvl1pPr>
          </a:lstStyle>
          <a:p>
            <a:pPr>
              <a:defRPr/>
            </a:pPr>
            <a:fld id="{DBF11A15-5DD7-480C-AC37-A3D77E8BC8B6}" type="datetimeFigureOut">
              <a:rPr lang="ja-JP" altLang="en-US"/>
              <a:pPr>
                <a:defRPr/>
              </a:pPr>
              <a:t>2021/3/29</a:t>
            </a:fld>
            <a:endParaRPr lang="ja-JP" altLang="en-US"/>
          </a:p>
        </p:txBody>
      </p:sp>
      <p:sp>
        <p:nvSpPr>
          <p:cNvPr id="1097"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98" name="スライド番号プレースホルダー 5"/>
          <p:cNvSpPr>
            <a:spLocks noGrp="1"/>
          </p:cNvSpPr>
          <p:nvPr>
            <p:ph type="sldNum" sz="quarter" idx="12"/>
          </p:nvPr>
        </p:nvSpPr>
        <p:spPr/>
        <p:txBody>
          <a:bodyPr/>
          <a:lstStyle>
            <a:lvl1pPr>
              <a:defRPr/>
            </a:lvl1pPr>
          </a:lstStyle>
          <a:p>
            <a:pPr>
              <a:defRPr/>
            </a:pPr>
            <a:fld id="{2789AD28-505C-49A5-8FE5-623052644F20}" type="slidenum">
              <a:rPr lang="ja-JP" altLang="en-US"/>
              <a:pPr>
                <a:defRPr/>
              </a:pPr>
              <a:t>‹#›</a:t>
            </a:fld>
            <a:endParaRPr lang="ja-JP" altLang="en-US"/>
          </a:p>
        </p:txBody>
      </p:sp>
    </p:spTree>
    <p:extLst>
      <p:ext uri="{BB962C8B-B14F-4D97-AF65-F5344CB8AC3E}">
        <p14:creationId xmlns:p14="http://schemas.microsoft.com/office/powerpoint/2010/main" val="163147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lang="ja-JP" altLang="en-US"/>
              <a:t>マスター タイトルの書式設定</a:t>
            </a:r>
          </a:p>
        </p:txBody>
      </p:sp>
      <p:sp>
        <p:nvSpPr>
          <p:cNvPr id="1038"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日付プレースホルダー 3"/>
          <p:cNvSpPr>
            <a:spLocks noGrp="1"/>
          </p:cNvSpPr>
          <p:nvPr>
            <p:ph type="dt" sz="half" idx="10"/>
          </p:nvPr>
        </p:nvSpPr>
        <p:spPr/>
        <p:txBody>
          <a:bodyPr/>
          <a:lstStyle>
            <a:lvl1pPr>
              <a:defRPr/>
            </a:lvl1pPr>
          </a:lstStyle>
          <a:p>
            <a:pPr>
              <a:defRPr/>
            </a:pPr>
            <a:fld id="{9E8EBDA6-2ADF-4D49-A327-6DFF22053AE1}" type="datetimeFigureOut">
              <a:rPr lang="ja-JP" altLang="en-US"/>
              <a:pPr>
                <a:defRPr/>
              </a:pPr>
              <a:t>2021/3/29</a:t>
            </a:fld>
            <a:endParaRPr lang="ja-JP" altLang="en-US"/>
          </a:p>
        </p:txBody>
      </p:sp>
      <p:sp>
        <p:nvSpPr>
          <p:cNvPr id="1040"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41" name="スライド番号プレースホルダー 5"/>
          <p:cNvSpPr>
            <a:spLocks noGrp="1"/>
          </p:cNvSpPr>
          <p:nvPr>
            <p:ph type="sldNum" sz="quarter" idx="12"/>
          </p:nvPr>
        </p:nvSpPr>
        <p:spPr/>
        <p:txBody>
          <a:bodyPr/>
          <a:lstStyle>
            <a:lvl1pPr>
              <a:defRPr/>
            </a:lvl1pPr>
          </a:lstStyle>
          <a:p>
            <a:pPr>
              <a:defRPr/>
            </a:pPr>
            <a:fld id="{624BD8E0-D503-44B6-BC17-09F1EFAB103F}" type="slidenum">
              <a:rPr lang="ja-JP" altLang="en-US"/>
              <a:pPr>
                <a:defRPr/>
              </a:pPr>
              <a:t>‹#›</a:t>
            </a:fld>
            <a:endParaRPr lang="ja-JP" altLang="en-US"/>
          </a:p>
        </p:txBody>
      </p:sp>
    </p:spTree>
    <p:extLst>
      <p:ext uri="{BB962C8B-B14F-4D97-AF65-F5344CB8AC3E}">
        <p14:creationId xmlns:p14="http://schemas.microsoft.com/office/powerpoint/2010/main" val="427588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1044"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45" name="日付プレースホルダー 3"/>
          <p:cNvSpPr>
            <a:spLocks noGrp="1"/>
          </p:cNvSpPr>
          <p:nvPr>
            <p:ph type="dt" sz="half" idx="10"/>
          </p:nvPr>
        </p:nvSpPr>
        <p:spPr/>
        <p:txBody>
          <a:bodyPr/>
          <a:lstStyle>
            <a:lvl1pPr>
              <a:defRPr/>
            </a:lvl1pPr>
          </a:lstStyle>
          <a:p>
            <a:pPr>
              <a:defRPr/>
            </a:pPr>
            <a:fld id="{CA363560-8BDF-412D-ACAC-A4B89E8E84E8}" type="datetimeFigureOut">
              <a:rPr lang="ja-JP" altLang="en-US"/>
              <a:pPr>
                <a:defRPr/>
              </a:pPr>
              <a:t>2021/3/29</a:t>
            </a:fld>
            <a:endParaRPr lang="ja-JP" altLang="en-US"/>
          </a:p>
        </p:txBody>
      </p:sp>
      <p:sp>
        <p:nvSpPr>
          <p:cNvPr id="104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47" name="スライド番号プレースホルダー 5"/>
          <p:cNvSpPr>
            <a:spLocks noGrp="1"/>
          </p:cNvSpPr>
          <p:nvPr>
            <p:ph type="sldNum" sz="quarter" idx="12"/>
          </p:nvPr>
        </p:nvSpPr>
        <p:spPr/>
        <p:txBody>
          <a:bodyPr/>
          <a:lstStyle>
            <a:lvl1pPr>
              <a:defRPr/>
            </a:lvl1pPr>
          </a:lstStyle>
          <a:p>
            <a:pPr>
              <a:defRPr/>
            </a:pPr>
            <a:fld id="{5ABF43CC-1382-4EB7-ACEE-450BCF32CD2C}" type="slidenum">
              <a:rPr lang="ja-JP" altLang="en-US"/>
              <a:pPr>
                <a:defRPr/>
              </a:pPr>
              <a:t>‹#›</a:t>
            </a:fld>
            <a:endParaRPr lang="ja-JP" altLang="en-US"/>
          </a:p>
        </p:txBody>
      </p:sp>
    </p:spTree>
    <p:extLst>
      <p:ext uri="{BB962C8B-B14F-4D97-AF65-F5344CB8AC3E}">
        <p14:creationId xmlns:p14="http://schemas.microsoft.com/office/powerpoint/2010/main" val="86440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lang="ja-JP" altLang="en-US"/>
              <a:t>マスター タイトルの書式設定</a:t>
            </a:r>
          </a:p>
        </p:txBody>
      </p:sp>
      <p:sp>
        <p:nvSpPr>
          <p:cNvPr id="1050"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1"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2" name="日付プレースホルダー 3"/>
          <p:cNvSpPr>
            <a:spLocks noGrp="1"/>
          </p:cNvSpPr>
          <p:nvPr>
            <p:ph type="dt" sz="half" idx="10"/>
          </p:nvPr>
        </p:nvSpPr>
        <p:spPr/>
        <p:txBody>
          <a:bodyPr/>
          <a:lstStyle>
            <a:lvl1pPr>
              <a:defRPr/>
            </a:lvl1pPr>
          </a:lstStyle>
          <a:p>
            <a:pPr>
              <a:defRPr/>
            </a:pPr>
            <a:fld id="{98231FB8-AF13-4A53-BD82-D686F7D25EF5}" type="datetimeFigureOut">
              <a:rPr lang="ja-JP" altLang="en-US"/>
              <a:pPr>
                <a:defRPr/>
              </a:pPr>
              <a:t>2021/3/29</a:t>
            </a:fld>
            <a:endParaRPr lang="ja-JP" altLang="en-US"/>
          </a:p>
        </p:txBody>
      </p:sp>
      <p:sp>
        <p:nvSpPr>
          <p:cNvPr id="105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54" name="スライド番号プレースホルダー 5"/>
          <p:cNvSpPr>
            <a:spLocks noGrp="1"/>
          </p:cNvSpPr>
          <p:nvPr>
            <p:ph type="sldNum" sz="quarter" idx="12"/>
          </p:nvPr>
        </p:nvSpPr>
        <p:spPr/>
        <p:txBody>
          <a:bodyPr/>
          <a:lstStyle>
            <a:lvl1pPr>
              <a:defRPr/>
            </a:lvl1pPr>
          </a:lstStyle>
          <a:p>
            <a:pPr>
              <a:defRPr/>
            </a:pPr>
            <a:fld id="{29F3DEAB-2EEE-497F-B69E-01D062798DE0}" type="slidenum">
              <a:rPr lang="ja-JP" altLang="en-US"/>
              <a:pPr>
                <a:defRPr/>
              </a:pPr>
              <a:t>‹#›</a:t>
            </a:fld>
            <a:endParaRPr lang="ja-JP" altLang="en-US"/>
          </a:p>
        </p:txBody>
      </p:sp>
    </p:spTree>
    <p:extLst>
      <p:ext uri="{BB962C8B-B14F-4D97-AF65-F5344CB8AC3E}">
        <p14:creationId xmlns:p14="http://schemas.microsoft.com/office/powerpoint/2010/main" val="359994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lang="ja-JP" altLang="en-US"/>
              <a:t>マスター タイトルの書式設定</a:t>
            </a:r>
          </a:p>
        </p:txBody>
      </p:sp>
      <p:sp>
        <p:nvSpPr>
          <p:cNvPr id="1057"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58"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0"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1" name="日付プレースホルダー 3"/>
          <p:cNvSpPr>
            <a:spLocks noGrp="1"/>
          </p:cNvSpPr>
          <p:nvPr>
            <p:ph type="dt" sz="half" idx="10"/>
          </p:nvPr>
        </p:nvSpPr>
        <p:spPr/>
        <p:txBody>
          <a:bodyPr/>
          <a:lstStyle>
            <a:lvl1pPr>
              <a:defRPr/>
            </a:lvl1pPr>
          </a:lstStyle>
          <a:p>
            <a:pPr>
              <a:defRPr/>
            </a:pPr>
            <a:fld id="{BC94D3B1-664F-4E9A-AE0B-FE00688D143C}" type="datetimeFigureOut">
              <a:rPr lang="ja-JP" altLang="en-US"/>
              <a:pPr>
                <a:defRPr/>
              </a:pPr>
              <a:t>2021/3/29</a:t>
            </a:fld>
            <a:endParaRPr lang="ja-JP" altLang="en-US"/>
          </a:p>
        </p:txBody>
      </p:sp>
      <p:sp>
        <p:nvSpPr>
          <p:cNvPr id="1062"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63" name="スライド番号プレースホルダー 5"/>
          <p:cNvSpPr>
            <a:spLocks noGrp="1"/>
          </p:cNvSpPr>
          <p:nvPr>
            <p:ph type="sldNum" sz="quarter" idx="12"/>
          </p:nvPr>
        </p:nvSpPr>
        <p:spPr/>
        <p:txBody>
          <a:bodyPr/>
          <a:lstStyle>
            <a:lvl1pPr>
              <a:defRPr/>
            </a:lvl1pPr>
          </a:lstStyle>
          <a:p>
            <a:pPr>
              <a:defRPr/>
            </a:pPr>
            <a:fld id="{83C751F1-FF69-48F4-BA1E-0708127692ED}" type="slidenum">
              <a:rPr lang="ja-JP" altLang="en-US"/>
              <a:pPr>
                <a:defRPr/>
              </a:pPr>
              <a:t>‹#›</a:t>
            </a:fld>
            <a:endParaRPr lang="ja-JP" altLang="en-US"/>
          </a:p>
        </p:txBody>
      </p:sp>
    </p:spTree>
    <p:extLst>
      <p:ext uri="{BB962C8B-B14F-4D97-AF65-F5344CB8AC3E}">
        <p14:creationId xmlns:p14="http://schemas.microsoft.com/office/powerpoint/2010/main" val="21895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lang="ja-JP" altLang="en-US"/>
              <a:t>マスター タイトルの書式設定</a:t>
            </a:r>
          </a:p>
        </p:txBody>
      </p:sp>
      <p:sp>
        <p:nvSpPr>
          <p:cNvPr id="1066" name="日付プレースホルダー 3"/>
          <p:cNvSpPr>
            <a:spLocks noGrp="1"/>
          </p:cNvSpPr>
          <p:nvPr>
            <p:ph type="dt" sz="half" idx="10"/>
          </p:nvPr>
        </p:nvSpPr>
        <p:spPr/>
        <p:txBody>
          <a:bodyPr/>
          <a:lstStyle>
            <a:lvl1pPr>
              <a:defRPr/>
            </a:lvl1pPr>
          </a:lstStyle>
          <a:p>
            <a:pPr>
              <a:defRPr/>
            </a:pPr>
            <a:fld id="{0A77CB30-B09E-4CE0-8348-6DDDB9A97ADD}" type="datetimeFigureOut">
              <a:rPr lang="ja-JP" altLang="en-US"/>
              <a:pPr>
                <a:defRPr/>
              </a:pPr>
              <a:t>2021/3/29</a:t>
            </a:fld>
            <a:endParaRPr lang="ja-JP" altLang="en-US"/>
          </a:p>
        </p:txBody>
      </p:sp>
      <p:sp>
        <p:nvSpPr>
          <p:cNvPr id="1067"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68" name="スライド番号プレースホルダー 5"/>
          <p:cNvSpPr>
            <a:spLocks noGrp="1"/>
          </p:cNvSpPr>
          <p:nvPr>
            <p:ph type="sldNum" sz="quarter" idx="12"/>
          </p:nvPr>
        </p:nvSpPr>
        <p:spPr/>
        <p:txBody>
          <a:bodyPr/>
          <a:lstStyle>
            <a:lvl1pPr>
              <a:defRPr/>
            </a:lvl1pPr>
          </a:lstStyle>
          <a:p>
            <a:pPr>
              <a:defRPr/>
            </a:pPr>
            <a:fld id="{B100543D-723B-4269-81CB-98997B9D8E9B}" type="slidenum">
              <a:rPr lang="ja-JP" altLang="en-US"/>
              <a:pPr>
                <a:defRPr/>
              </a:pPr>
              <a:t>‹#›</a:t>
            </a:fld>
            <a:endParaRPr lang="ja-JP" altLang="en-US"/>
          </a:p>
        </p:txBody>
      </p:sp>
    </p:spTree>
    <p:extLst>
      <p:ext uri="{BB962C8B-B14F-4D97-AF65-F5344CB8AC3E}">
        <p14:creationId xmlns:p14="http://schemas.microsoft.com/office/powerpoint/2010/main" val="54205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日付プレースホルダー 3"/>
          <p:cNvSpPr>
            <a:spLocks noGrp="1"/>
          </p:cNvSpPr>
          <p:nvPr>
            <p:ph type="dt" sz="half" idx="10"/>
          </p:nvPr>
        </p:nvSpPr>
        <p:spPr/>
        <p:txBody>
          <a:bodyPr/>
          <a:lstStyle>
            <a:lvl1pPr>
              <a:defRPr/>
            </a:lvl1pPr>
          </a:lstStyle>
          <a:p>
            <a:pPr>
              <a:defRPr/>
            </a:pPr>
            <a:fld id="{B45F9336-5A9A-46C5-AD04-811F713E0A50}" type="datetimeFigureOut">
              <a:rPr lang="ja-JP" altLang="en-US"/>
              <a:pPr>
                <a:defRPr/>
              </a:pPr>
              <a:t>2021/3/29</a:t>
            </a:fld>
            <a:endParaRPr lang="ja-JP" altLang="en-US"/>
          </a:p>
        </p:txBody>
      </p:sp>
      <p:sp>
        <p:nvSpPr>
          <p:cNvPr id="1071"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72" name="スライド番号プレースホルダー 5"/>
          <p:cNvSpPr>
            <a:spLocks noGrp="1"/>
          </p:cNvSpPr>
          <p:nvPr>
            <p:ph type="sldNum" sz="quarter" idx="12"/>
          </p:nvPr>
        </p:nvSpPr>
        <p:spPr/>
        <p:txBody>
          <a:bodyPr/>
          <a:lstStyle>
            <a:lvl1pPr>
              <a:defRPr/>
            </a:lvl1pPr>
          </a:lstStyle>
          <a:p>
            <a:pPr>
              <a:defRPr/>
            </a:pPr>
            <a:fld id="{552F5CB1-FEDF-48B5-BA0A-17B4FFD9BC25}" type="slidenum">
              <a:rPr lang="ja-JP" altLang="en-US"/>
              <a:pPr>
                <a:defRPr/>
              </a:pPr>
              <a:t>‹#›</a:t>
            </a:fld>
            <a:endParaRPr lang="ja-JP" altLang="en-US"/>
          </a:p>
        </p:txBody>
      </p:sp>
    </p:spTree>
    <p:extLst>
      <p:ext uri="{BB962C8B-B14F-4D97-AF65-F5344CB8AC3E}">
        <p14:creationId xmlns:p14="http://schemas.microsoft.com/office/powerpoint/2010/main" val="133135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74"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1075"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6"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77" name="日付プレースホルダー 3"/>
          <p:cNvSpPr>
            <a:spLocks noGrp="1"/>
          </p:cNvSpPr>
          <p:nvPr>
            <p:ph type="dt" sz="half" idx="10"/>
          </p:nvPr>
        </p:nvSpPr>
        <p:spPr/>
        <p:txBody>
          <a:bodyPr/>
          <a:lstStyle>
            <a:lvl1pPr>
              <a:defRPr/>
            </a:lvl1pPr>
          </a:lstStyle>
          <a:p>
            <a:pPr>
              <a:defRPr/>
            </a:pPr>
            <a:fld id="{AA1E94A4-319D-42E7-9936-47ECA73739DC}" type="datetimeFigureOut">
              <a:rPr lang="ja-JP" altLang="en-US"/>
              <a:pPr>
                <a:defRPr/>
              </a:pPr>
              <a:t>2021/3/29</a:t>
            </a:fld>
            <a:endParaRPr lang="ja-JP" altLang="en-US"/>
          </a:p>
        </p:txBody>
      </p:sp>
      <p:sp>
        <p:nvSpPr>
          <p:cNvPr id="107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79" name="スライド番号プレースホルダー 5"/>
          <p:cNvSpPr>
            <a:spLocks noGrp="1"/>
          </p:cNvSpPr>
          <p:nvPr>
            <p:ph type="sldNum" sz="quarter" idx="12"/>
          </p:nvPr>
        </p:nvSpPr>
        <p:spPr/>
        <p:txBody>
          <a:bodyPr/>
          <a:lstStyle>
            <a:lvl1pPr>
              <a:defRPr/>
            </a:lvl1pPr>
          </a:lstStyle>
          <a:p>
            <a:pPr>
              <a:defRPr/>
            </a:pPr>
            <a:fld id="{A231BE9F-3947-4A07-8629-30D1DA993BCA}" type="slidenum">
              <a:rPr lang="ja-JP" altLang="en-US"/>
              <a:pPr>
                <a:defRPr/>
              </a:pPr>
              <a:t>‹#›</a:t>
            </a:fld>
            <a:endParaRPr lang="ja-JP" altLang="en-US"/>
          </a:p>
        </p:txBody>
      </p:sp>
    </p:spTree>
    <p:extLst>
      <p:ext uri="{BB962C8B-B14F-4D97-AF65-F5344CB8AC3E}">
        <p14:creationId xmlns:p14="http://schemas.microsoft.com/office/powerpoint/2010/main" val="109994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1082"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83"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84" name="日付プレースホルダー 3"/>
          <p:cNvSpPr>
            <a:spLocks noGrp="1"/>
          </p:cNvSpPr>
          <p:nvPr>
            <p:ph type="dt" sz="half" idx="10"/>
          </p:nvPr>
        </p:nvSpPr>
        <p:spPr/>
        <p:txBody>
          <a:bodyPr/>
          <a:lstStyle>
            <a:lvl1pPr>
              <a:defRPr/>
            </a:lvl1pPr>
          </a:lstStyle>
          <a:p>
            <a:pPr>
              <a:defRPr/>
            </a:pPr>
            <a:fld id="{2F77AFA0-AAFD-4815-9A88-08944D5DFF8E}" type="datetimeFigureOut">
              <a:rPr lang="ja-JP" altLang="en-US"/>
              <a:pPr>
                <a:defRPr/>
              </a:pPr>
              <a:t>2021/3/29</a:t>
            </a:fld>
            <a:endParaRPr lang="ja-JP" altLang="en-US"/>
          </a:p>
        </p:txBody>
      </p:sp>
      <p:sp>
        <p:nvSpPr>
          <p:cNvPr id="108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1086" name="スライド番号プレースホルダー 5"/>
          <p:cNvSpPr>
            <a:spLocks noGrp="1"/>
          </p:cNvSpPr>
          <p:nvPr>
            <p:ph type="sldNum" sz="quarter" idx="12"/>
          </p:nvPr>
        </p:nvSpPr>
        <p:spPr/>
        <p:txBody>
          <a:bodyPr/>
          <a:lstStyle>
            <a:lvl1pPr>
              <a:defRPr/>
            </a:lvl1pPr>
          </a:lstStyle>
          <a:p>
            <a:pPr>
              <a:defRPr/>
            </a:pPr>
            <a:fld id="{A58B3F00-C150-424B-A98B-7BF4D15A865B}" type="slidenum">
              <a:rPr lang="ja-JP" altLang="en-US"/>
              <a:pPr>
                <a:defRPr/>
              </a:pPr>
              <a:t>‹#›</a:t>
            </a:fld>
            <a:endParaRPr lang="ja-JP" altLang="en-US"/>
          </a:p>
        </p:txBody>
      </p:sp>
    </p:spTree>
    <p:extLst>
      <p:ext uri="{BB962C8B-B14F-4D97-AF65-F5344CB8AC3E}">
        <p14:creationId xmlns:p14="http://schemas.microsoft.com/office/powerpoint/2010/main" val="3096538809"/>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1.xml" Id="rId1" /><Relationship Type="http://schemas.openxmlformats.org/officeDocument/2006/relationships/slideLayout" Target="../slideLayouts/slideLayout2.xml" Id="rId2" /><Relationship Type="http://schemas.openxmlformats.org/officeDocument/2006/relationships/slideLayout" Target="../slideLayouts/slideLayout3.xml" Id="rId3" /><Relationship Type="http://schemas.openxmlformats.org/officeDocument/2006/relationships/slideLayout" Target="../slideLayouts/slideLayout4.xml" Id="rId4" /><Relationship Type="http://schemas.openxmlformats.org/officeDocument/2006/relationships/slideLayout" Target="../slideLayouts/slideLayout5.xml" Id="rId5" /><Relationship Type="http://schemas.openxmlformats.org/officeDocument/2006/relationships/slideLayout" Target="../slideLayouts/slideLayout6.xml" Id="rId6" /><Relationship Type="http://schemas.openxmlformats.org/officeDocument/2006/relationships/slideLayout" Target="../slideLayouts/slideLayout7.xml" Id="rId7" /><Relationship Type="http://schemas.openxmlformats.org/officeDocument/2006/relationships/slideLayout" Target="../slideLayouts/slideLayout8.xml" Id="rId8" /><Relationship Type="http://schemas.openxmlformats.org/officeDocument/2006/relationships/slideLayout" Target="../slideLayouts/slideLayout9.xml" Id="rId9" /><Relationship Type="http://schemas.openxmlformats.org/officeDocument/2006/relationships/slideLayout" Target="../slideLayouts/slideLayout10.xml" Id="rId10" /><Relationship Type="http://schemas.openxmlformats.org/officeDocument/2006/relationships/slideLayout" Target="../slideLayouts/slideLayout11.xml" Id="rId11" /><Relationship Type="http://schemas.openxmlformats.org/officeDocument/2006/relationships/theme" Target="../theme/theme1.xml" Id="rId1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025" name="タイトル プレースホルダー 1"/>
          <p:cNvSpPr>
            <a:spLocks noGrp="1"/>
          </p:cNvSpPr>
          <p:nvPr>
            <p:ph type="title"/>
          </p:nvPr>
        </p:nvSpPr>
        <p:spPr>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6" name="テキスト プレースホルダー 2"/>
          <p:cNvSpPr>
            <a:spLocks noGrp="1"/>
          </p:cNvSpPr>
          <p:nvPr>
            <p:ph type="body" idx="1"/>
          </p:nvPr>
        </p:nvSpPr>
        <p:spPr>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7"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2CC53C10-E1B0-41A8-9796-5AF9BD98FEED}" type="datetimeFigureOut">
              <a:rPr lang="ja-JP" altLang="en-US"/>
              <a:pPr>
                <a:defRPr/>
              </a:pPr>
              <a:t>2021/3/29</a:t>
            </a:fld>
            <a:endParaRPr lang="ja-JP" altLang="en-US"/>
          </a:p>
        </p:txBody>
      </p:sp>
      <p:sp>
        <p:nvSpPr>
          <p:cNvPr id="1028"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1029"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3780F350-C925-4CA2-B792-6A35EE6F853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2.png" Id="rId2" /><Relationship Type="http://schemas.openxmlformats.org/officeDocument/2006/relationships/image" Target="../media/image3.png" Id="rId3" /><Relationship Type="http://schemas.openxmlformats.org/officeDocument/2006/relationships/audio" Target="../media/media1.m4a" Id="rId4" /><Relationship Type="http://schemas.microsoft.com/office/2007/relationships/media" Target="../media/media1.m4a" Id="rId5" /><Relationship Type="http://schemas.openxmlformats.org/officeDocument/2006/relationships/image" Target="../media/image4.png" Id="rId6" /><Relationship Type="http://schemas.openxmlformats.org/officeDocument/2006/relationships/slideLayout" Target="../slideLayouts/slideLayout2.xml" Id="rId7" /><Relationship Type="http://schemas.openxmlformats.org/officeDocument/2006/relationships/notesSlide" Target="../notesSlides/notesSlide1.xml" Id="rId8" /></Relationships>
</file>

<file path=ppt/slides/_rels/slide10.xml.rels>&#65279;<?xml version="1.0" encoding="utf-8"?><Relationships xmlns="http://schemas.openxmlformats.org/package/2006/relationships"><Relationship Type="http://schemas.openxmlformats.org/officeDocument/2006/relationships/image" Target="../media/image8.jpeg" Id="rId1" /><Relationship Type="http://schemas.openxmlformats.org/officeDocument/2006/relationships/image" Target="../media/image3.png" Id="rId2" /><Relationship Type="http://schemas.openxmlformats.org/officeDocument/2006/relationships/audio" Target="../media/media10.m4a" Id="rId3" /><Relationship Type="http://schemas.microsoft.com/office/2007/relationships/media" Target="../media/media10.m4a" Id="rId4" /><Relationship Type="http://schemas.openxmlformats.org/officeDocument/2006/relationships/image" Target="../media/image4.png" Id="rId5" /><Relationship Type="http://schemas.openxmlformats.org/officeDocument/2006/relationships/slideLayout" Target="../slideLayouts/slideLayout2.xml" Id="rId6" /><Relationship Type="http://schemas.openxmlformats.org/officeDocument/2006/relationships/notesSlide" Target="../notesSlides/notesSlide10.xml" Id="rId7" /></Relationships>
</file>

<file path=ppt/slides/_rels/slide11.xml.rels>&#65279;<?xml version="1.0" encoding="utf-8"?><Relationships xmlns="http://schemas.openxmlformats.org/package/2006/relationships"><Relationship Type="http://schemas.openxmlformats.org/officeDocument/2006/relationships/image" Target="../media/image9.jpeg" Id="rId1" /><Relationship Type="http://schemas.openxmlformats.org/officeDocument/2006/relationships/image" Target="../media/image10.jpeg" Id="rId2" /><Relationship Type="http://schemas.openxmlformats.org/officeDocument/2006/relationships/image" Target="../media/image3.png" Id="rId3" /><Relationship Type="http://schemas.openxmlformats.org/officeDocument/2006/relationships/audio" Target="../media/media11.m4a" Id="rId4" /><Relationship Type="http://schemas.microsoft.com/office/2007/relationships/media" Target="../media/media11.m4a" Id="rId5" /><Relationship Type="http://schemas.openxmlformats.org/officeDocument/2006/relationships/image" Target="../media/image4.png" Id="rId6" /><Relationship Type="http://schemas.openxmlformats.org/officeDocument/2006/relationships/slideLayout" Target="../slideLayouts/slideLayout2.xml" Id="rId7" /><Relationship Type="http://schemas.openxmlformats.org/officeDocument/2006/relationships/notesSlide" Target="../notesSlides/notesSlide11.xml" Id="rId8" /></Relationships>
</file>

<file path=ppt/slides/_rels/slide12.xml.rels>&#65279;<?xml version="1.0" encoding="utf-8"?><Relationships xmlns="http://schemas.openxmlformats.org/package/2006/relationships"><Relationship Type="http://schemas.openxmlformats.org/officeDocument/2006/relationships/image" Target="../media/image11.jpeg" Id="rId1" /><Relationship Type="http://schemas.openxmlformats.org/officeDocument/2006/relationships/image" Target="../media/image12.jpeg" Id="rId2" /><Relationship Type="http://schemas.openxmlformats.org/officeDocument/2006/relationships/image" Target="../media/image3.png" Id="rId3" /><Relationship Type="http://schemas.openxmlformats.org/officeDocument/2006/relationships/audio" Target="../media/media12.m4a" Id="rId4" /><Relationship Type="http://schemas.microsoft.com/office/2007/relationships/media" Target="../media/media12.m4a" Id="rId5" /><Relationship Type="http://schemas.openxmlformats.org/officeDocument/2006/relationships/image" Target="../media/image4.png" Id="rId6" /><Relationship Type="http://schemas.openxmlformats.org/officeDocument/2006/relationships/slideLayout" Target="../slideLayouts/slideLayout2.xml" Id="rId7" /><Relationship Type="http://schemas.openxmlformats.org/officeDocument/2006/relationships/notesSlide" Target="../notesSlides/notesSlide12.xml" Id="rId8" /></Relationships>
</file>

<file path=ppt/slides/_rels/slide13.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13.m4a" Id="rId2" /><Relationship Type="http://schemas.microsoft.com/office/2007/relationships/media" Target="../media/media13.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13.xml" Id="rId6" /></Relationships>
</file>

<file path=ppt/slides/_rels/slide14.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14.m4a" Id="rId2" /><Relationship Type="http://schemas.microsoft.com/office/2007/relationships/media" Target="../media/media14.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14.xml" Id="rId6" /></Relationships>
</file>

<file path=ppt/slides/_rels/slide15.xml.rels>&#65279;<?xml version="1.0" encoding="utf-8"?><Relationships xmlns="http://schemas.openxmlformats.org/package/2006/relationships"><Relationship Type="http://schemas.openxmlformats.org/officeDocument/2006/relationships/image" Target="../media/image13.emf" Id="rId1" /><Relationship Type="http://schemas.openxmlformats.org/officeDocument/2006/relationships/image" Target="../media/image3.png" Id="rId2" /><Relationship Type="http://schemas.openxmlformats.org/officeDocument/2006/relationships/audio" Target="../media/media15.m4a" Id="rId3" /><Relationship Type="http://schemas.microsoft.com/office/2007/relationships/media" Target="../media/media15.m4a" Id="rId4" /><Relationship Type="http://schemas.openxmlformats.org/officeDocument/2006/relationships/image" Target="../media/image4.png" Id="rId5" /><Relationship Type="http://schemas.openxmlformats.org/officeDocument/2006/relationships/slideLayout" Target="../slideLayouts/slideLayout2.xml" Id="rId6" /><Relationship Type="http://schemas.openxmlformats.org/officeDocument/2006/relationships/notesSlide" Target="../notesSlides/notesSlide15.xml" Id="rId7" /></Relationships>
</file>

<file path=ppt/slides/_rels/slide16.xml.rels>&#65279;<?xml version="1.0" encoding="utf-8"?><Relationships xmlns="http://schemas.openxmlformats.org/package/2006/relationships"><Relationship Type="http://schemas.openxmlformats.org/officeDocument/2006/relationships/image" Target="../media/image14.png" Id="rId1" /><Relationship Type="http://schemas.openxmlformats.org/officeDocument/2006/relationships/image" Target="../media/image15.png" Id="rId2" /><Relationship Type="http://schemas.openxmlformats.org/officeDocument/2006/relationships/image" Target="../media/image3.png" Id="rId3" /><Relationship Type="http://schemas.openxmlformats.org/officeDocument/2006/relationships/audio" Target="../media/media16.m4a" Id="rId4" /><Relationship Type="http://schemas.microsoft.com/office/2007/relationships/media" Target="../media/media16.m4a" Id="rId5" /><Relationship Type="http://schemas.openxmlformats.org/officeDocument/2006/relationships/image" Target="../media/image4.png" Id="rId6" /><Relationship Type="http://schemas.openxmlformats.org/officeDocument/2006/relationships/slideLayout" Target="../slideLayouts/slideLayout2.xml" Id="rId7" /><Relationship Type="http://schemas.openxmlformats.org/officeDocument/2006/relationships/notesSlide" Target="../notesSlides/notesSlide16.xml" Id="rId8" /></Relationships>
</file>

<file path=ppt/slides/_rels/slide17.xml.rels>&#65279;<?xml version="1.0" encoding="utf-8"?><Relationships xmlns="http://schemas.openxmlformats.org/package/2006/relationships"><Relationship Type="http://schemas.openxmlformats.org/officeDocument/2006/relationships/image" Target="../media/image16.emf" Id="rId1" /><Relationship Type="http://schemas.openxmlformats.org/officeDocument/2006/relationships/image" Target="../media/image3.png" Id="rId2" /><Relationship Type="http://schemas.openxmlformats.org/officeDocument/2006/relationships/audio" Target="../media/media17.m4a" Id="rId3" /><Relationship Type="http://schemas.microsoft.com/office/2007/relationships/media" Target="../media/media17.m4a" Id="rId4" /><Relationship Type="http://schemas.openxmlformats.org/officeDocument/2006/relationships/image" Target="../media/image4.png" Id="rId5" /><Relationship Type="http://schemas.openxmlformats.org/officeDocument/2006/relationships/slideLayout" Target="../slideLayouts/slideLayout2.xml" Id="rId6" /><Relationship Type="http://schemas.openxmlformats.org/officeDocument/2006/relationships/notesSlide" Target="../notesSlides/notesSlide17.xml" Id="rId7" /></Relationships>
</file>

<file path=ppt/slides/_rels/slide18.xml.rels>&#65279;<?xml version="1.0" encoding="utf-8"?><Relationships xmlns="http://schemas.openxmlformats.org/package/2006/relationships"><Relationship Type="http://schemas.openxmlformats.org/officeDocument/2006/relationships/chart" Target="../charts/chart1.xml" Id="rId1" /><Relationship Type="http://schemas.openxmlformats.org/officeDocument/2006/relationships/chart" Target="../charts/chart2.xml" Id="rId2" /><Relationship Type="http://schemas.openxmlformats.org/officeDocument/2006/relationships/image" Target="../media/image17.png" Id="rId3" /><Relationship Type="http://schemas.openxmlformats.org/officeDocument/2006/relationships/image" Target="../media/image3.png" Id="rId4" /><Relationship Type="http://schemas.openxmlformats.org/officeDocument/2006/relationships/audio" Target="../media/media18.m4a" Id="rId5" /><Relationship Type="http://schemas.microsoft.com/office/2007/relationships/media" Target="../media/media18.m4a" Id="rId6" /><Relationship Type="http://schemas.openxmlformats.org/officeDocument/2006/relationships/image" Target="../media/image4.png" Id="rId7" /><Relationship Type="http://schemas.openxmlformats.org/officeDocument/2006/relationships/slideLayout" Target="../slideLayouts/slideLayout2.xml" Id="rId8" /><Relationship Type="http://schemas.openxmlformats.org/officeDocument/2006/relationships/notesSlide" Target="../notesSlides/notesSlide18.xml" Id="rId9" /></Relationships>
</file>

<file path=ppt/slides/_rels/slide19.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19.m4a" Id="rId2" /><Relationship Type="http://schemas.microsoft.com/office/2007/relationships/media" Target="../media/media19.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19.xml" Id="rId6" /></Relationships>
</file>

<file path=ppt/slides/_rels/slide2.xml.rels>&#65279;<?xml version="1.0" encoding="utf-8"?><Relationships xmlns="http://schemas.openxmlformats.org/package/2006/relationships"><Relationship Type="http://schemas.openxmlformats.org/officeDocument/2006/relationships/image" Target="../media/image5.jpeg" Id="rId1" /><Relationship Type="http://schemas.openxmlformats.org/officeDocument/2006/relationships/image" Target="../media/image3.png" Id="rId2" /><Relationship Type="http://schemas.openxmlformats.org/officeDocument/2006/relationships/audio" Target="../media/media2.m4a" Id="rId3" /><Relationship Type="http://schemas.microsoft.com/office/2007/relationships/media" Target="../media/media2.m4a" Id="rId4" /><Relationship Type="http://schemas.openxmlformats.org/officeDocument/2006/relationships/image" Target="../media/image4.png" Id="rId5" /><Relationship Type="http://schemas.openxmlformats.org/officeDocument/2006/relationships/slideLayout" Target="../slideLayouts/slideLayout2.xml" Id="rId6" /><Relationship Type="http://schemas.openxmlformats.org/officeDocument/2006/relationships/notesSlide" Target="../notesSlides/notesSlide2.xml" Id="rId7" /></Relationships>
</file>

<file path=ppt/slides/_rels/slide20.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20.m4a" Id="rId2" /><Relationship Type="http://schemas.microsoft.com/office/2007/relationships/media" Target="../media/media20.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20.xml" Id="rId6" /></Relationships>
</file>

<file path=ppt/slides/_rels/slide21.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21.m4a" Id="rId2" /><Relationship Type="http://schemas.microsoft.com/office/2007/relationships/media" Target="../media/media21.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21.xml" Id="rId6" /></Relationships>
</file>

<file path=ppt/slides/_rels/slide3.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3.m4a" Id="rId2" /><Relationship Type="http://schemas.microsoft.com/office/2007/relationships/media" Target="../media/media3.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3.xml" Id="rId6" /></Relationships>
</file>

<file path=ppt/slides/_rels/slide4.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4.m4a" Id="rId2" /><Relationship Type="http://schemas.microsoft.com/office/2007/relationships/media" Target="../media/media4.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4.xml" Id="rId6" /></Relationships>
</file>

<file path=ppt/slides/_rels/slide5.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5.m4a" Id="rId2" /><Relationship Type="http://schemas.microsoft.com/office/2007/relationships/media" Target="../media/media5.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5.xml" Id="rId6" /></Relationships>
</file>

<file path=ppt/slides/_rels/slide6.xml.rels>&#65279;<?xml version="1.0" encoding="utf-8"?><Relationships xmlns="http://schemas.openxmlformats.org/package/2006/relationships"><Relationship Type="http://schemas.openxmlformats.org/officeDocument/2006/relationships/image" Target="../media/image6.emf" Id="rId1" /><Relationship Type="http://schemas.openxmlformats.org/officeDocument/2006/relationships/image" Target="../media/image3.png" Id="rId2" /><Relationship Type="http://schemas.openxmlformats.org/officeDocument/2006/relationships/audio" Target="../media/media6.m4a" Id="rId3" /><Relationship Type="http://schemas.microsoft.com/office/2007/relationships/media" Target="../media/media6.m4a" Id="rId4" /><Relationship Type="http://schemas.openxmlformats.org/officeDocument/2006/relationships/image" Target="../media/image4.png" Id="rId5" /><Relationship Type="http://schemas.openxmlformats.org/officeDocument/2006/relationships/slideLayout" Target="../slideLayouts/slideLayout2.xml" Id="rId6" /><Relationship Type="http://schemas.openxmlformats.org/officeDocument/2006/relationships/notesSlide" Target="../notesSlides/notesSlide6.xml" Id="rId7" /></Relationships>
</file>

<file path=ppt/slides/_rels/slide7.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7.m4a" Id="rId2" /><Relationship Type="http://schemas.microsoft.com/office/2007/relationships/media" Target="../media/media7.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7.xml" Id="rId6" /></Relationships>
</file>

<file path=ppt/slides/_rels/slide8.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audio" Target="../media/media8.m4a" Id="rId2" /><Relationship Type="http://schemas.microsoft.com/office/2007/relationships/media" Target="../media/media8.m4a" Id="rId3" /><Relationship Type="http://schemas.openxmlformats.org/officeDocument/2006/relationships/image" Target="../media/image4.png" Id="rId4" /><Relationship Type="http://schemas.openxmlformats.org/officeDocument/2006/relationships/slideLayout" Target="../slideLayouts/slideLayout2.xml" Id="rId5" /><Relationship Type="http://schemas.openxmlformats.org/officeDocument/2006/relationships/notesSlide" Target="../notesSlides/notesSlide8.xml" Id="rId6" /></Relationships>
</file>

<file path=ppt/slides/_rels/slide9.xml.rels>&#65279;<?xml version="1.0" encoding="utf-8"?><Relationships xmlns="http://schemas.openxmlformats.org/package/2006/relationships"><Relationship Type="http://schemas.openxmlformats.org/officeDocument/2006/relationships/image" Target="../media/image7.jpeg" Id="rId1" /><Relationship Type="http://schemas.openxmlformats.org/officeDocument/2006/relationships/image" Target="../media/image3.png" Id="rId2" /><Relationship Type="http://schemas.openxmlformats.org/officeDocument/2006/relationships/audio" Target="../media/media9.m4a" Id="rId3" /><Relationship Type="http://schemas.microsoft.com/office/2007/relationships/media" Target="../media/media9.m4a" Id="rId4" /><Relationship Type="http://schemas.openxmlformats.org/officeDocument/2006/relationships/image" Target="../media/image4.png" Id="rId5" /><Relationship Type="http://schemas.openxmlformats.org/officeDocument/2006/relationships/slideLayout" Target="../slideLayouts/slideLayout2.xml" Id="rId6" /><Relationship Type="http://schemas.openxmlformats.org/officeDocument/2006/relationships/notesSlide" Target="../notesSlides/notesSlide9.xml" Id="rId7"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12"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34925" y="44450"/>
            <a:ext cx="1268413" cy="1268413"/>
          </a:xfrm>
          <a:prstGeom prst="rect">
            <a:avLst/>
          </a:prstGeom>
          <a:noFill/>
          <a:ln>
            <a:noFill/>
          </a:ln>
        </p:spPr>
      </p:pic>
      <p:sp>
        <p:nvSpPr>
          <p:cNvPr id="1113" name="テキスト ボックス 1"/>
          <p:cNvSpPr txBox="1">
            <a:spLocks noChangeArrowheads="1"/>
          </p:cNvSpPr>
          <p:nvPr/>
        </p:nvSpPr>
        <p:spPr>
          <a:xfrm>
            <a:off x="684213" y="2420938"/>
            <a:ext cx="7350125" cy="144621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400"/>
              <a:t>「阿波尾鶏」の経営力を高める</a:t>
            </a:r>
            <a:endParaRPr lang="en-US" altLang="ja-JP" sz="4400"/>
          </a:p>
          <a:p>
            <a:pPr eaLnBrk="1" hangingPunct="1">
              <a:spcBef>
                <a:spcPct val="0"/>
              </a:spcBef>
              <a:buFontTx/>
              <a:buNone/>
            </a:pPr>
            <a:r>
              <a:rPr lang="ja-JP" altLang="en-US" sz="4400"/>
              <a:t>ＬＥＤ照明技術の開発</a:t>
            </a:r>
          </a:p>
        </p:txBody>
      </p:sp>
      <p:sp>
        <p:nvSpPr>
          <p:cNvPr id="1114" name="テキスト ボックス 2"/>
          <p:cNvSpPr txBox="1">
            <a:spLocks noChangeArrowheads="1"/>
          </p:cNvSpPr>
          <p:nvPr/>
        </p:nvSpPr>
        <p:spPr>
          <a:xfrm>
            <a:off x="4359275" y="4941888"/>
            <a:ext cx="3925888" cy="138430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lnSpc>
                <a:spcPct val="150000"/>
              </a:lnSpc>
              <a:spcBef>
                <a:spcPct val="0"/>
              </a:spcBef>
              <a:buFontTx/>
              <a:buNone/>
            </a:pPr>
            <a:r>
              <a:rPr lang="ja-JP" altLang="en-US" sz="2800"/>
              <a:t>　山本 亮平・清水 正明　</a:t>
            </a:r>
            <a:endParaRPr lang="en-US" altLang="ja-JP" sz="2800"/>
          </a:p>
          <a:p>
            <a:pPr algn="r" eaLnBrk="1" hangingPunct="1">
              <a:lnSpc>
                <a:spcPct val="150000"/>
              </a:lnSpc>
              <a:spcBef>
                <a:spcPct val="0"/>
              </a:spcBef>
              <a:buFontTx/>
              <a:buNone/>
            </a:pPr>
            <a:r>
              <a:rPr lang="ja-JP" altLang="en-US" sz="2800"/>
              <a:t>養鶏担当　</a:t>
            </a:r>
            <a:r>
              <a:rPr lang="ja-JP" altLang="en-US" sz="1800"/>
              <a:t>　</a:t>
            </a:r>
          </a:p>
        </p:txBody>
      </p:sp>
      <p:pic>
        <p:nvPicPr>
          <p:cNvPr id="1115" name="図 1"/>
          <p:cNvPicPr>
            <a:picLocks noChangeAspect="1"/>
          </p:cNvPicPr>
          <p:nvPr/>
        </p:nvPicPr>
        <p:blipFill>
          <a:blip r:embed="rId2"/>
          <a:stretch>
            <a:fillRect/>
          </a:stretch>
        </p:blipFill>
        <p:spPr>
          <a:xfrm>
            <a:off x="177800" y="4508500"/>
            <a:ext cx="2522538" cy="1992313"/>
          </a:xfrm>
          <a:prstGeom prst="rect">
            <a:avLst/>
          </a:prstGeom>
          <a:noFill/>
          <a:ln>
            <a:noFill/>
          </a:ln>
        </p:spPr>
      </p:pic>
      <p:pic>
        <p:nvPicPr>
          <p:cNvPr id="1116"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117" name="オーディオ 5">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40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5" name="タイトル 10"/>
          <p:cNvSpPr>
            <a:spLocks noGrp="1"/>
          </p:cNvSpPr>
          <p:nvPr>
            <p:ph type="title"/>
          </p:nvPr>
        </p:nvSpPr>
        <p:spPr>
          <a:xfrm>
            <a:off x="457200" y="115888"/>
            <a:ext cx="8229600" cy="684212"/>
          </a:xfrm>
        </p:spPr>
        <p:txBody>
          <a:bodyPr/>
          <a:lstStyle/>
          <a:p>
            <a:r>
              <a:rPr lang="ja-JP" altLang="en-US" sz="3200"/>
              <a:t>創傷の基準：１点</a:t>
            </a:r>
          </a:p>
        </p:txBody>
      </p:sp>
      <p:sp>
        <p:nvSpPr>
          <p:cNvPr id="1226" name="正方形/長方形 12"/>
          <p:cNvSpPr/>
          <p:nvPr/>
        </p:nvSpPr>
        <p:spPr>
          <a:xfrm>
            <a:off x="954088" y="819150"/>
            <a:ext cx="7235825" cy="461963"/>
          </a:xfrm>
          <a:prstGeom prst="rect">
            <a:avLst/>
          </a:prstGeom>
        </p:spPr>
        <p:txBody>
          <a:bodyPr>
            <a:spAutoFit/>
          </a:bodyPr>
          <a:lstStyle/>
          <a:p>
            <a:pPr fontAlgn="ctr">
              <a:defRPr/>
            </a:pPr>
            <a:r>
              <a:rPr lang="ja-JP" altLang="en-US" sz="2400" dirty="0">
                <a:latin typeface="+mn-ea"/>
                <a:ea typeface="+mn-ea"/>
              </a:rPr>
              <a:t>創傷部周囲の皮部がはっきり褐変している局所的な傷</a:t>
            </a:r>
            <a:endParaRPr lang="ja-JP" altLang="en-US" sz="2400" dirty="0">
              <a:solidFill>
                <a:srgbClr val="000000"/>
              </a:solidFill>
              <a:latin typeface="+mn-ea"/>
              <a:ea typeface="+mn-ea"/>
            </a:endParaRPr>
          </a:p>
        </p:txBody>
      </p:sp>
      <p:pic>
        <p:nvPicPr>
          <p:cNvPr id="1227" name="図 19"/>
          <p:cNvPicPr>
            <a:picLocks noChangeAspect="1"/>
          </p:cNvPicPr>
          <p:nvPr/>
        </p:nvPicPr>
        <p:blipFill>
          <a:blip r:embed="rId1"/>
          <a:stretch>
            <a:fillRect/>
          </a:stretch>
        </p:blipFill>
        <p:spPr>
          <a:xfrm>
            <a:off x="1452563" y="1628775"/>
            <a:ext cx="6238875" cy="4679950"/>
          </a:xfrm>
          <a:prstGeom prst="rect">
            <a:avLst/>
          </a:prstGeom>
          <a:noFill/>
          <a:ln>
            <a:noFill/>
          </a:ln>
        </p:spPr>
      </p:pic>
      <p:sp>
        <p:nvSpPr>
          <p:cNvPr id="1228" name="円/楕円 16"/>
          <p:cNvSpPr/>
          <p:nvPr/>
        </p:nvSpPr>
        <p:spPr>
          <a:xfrm rot="19965647">
            <a:off x="3511550" y="2119313"/>
            <a:ext cx="1277938" cy="22828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29" name="オーディオ 1">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230" name="オーディオ 3">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55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6" name="タイトル 10"/>
          <p:cNvSpPr>
            <a:spLocks noGrp="1"/>
          </p:cNvSpPr>
          <p:nvPr>
            <p:ph type="title"/>
          </p:nvPr>
        </p:nvSpPr>
        <p:spPr>
          <a:xfrm>
            <a:off x="457200" y="115888"/>
            <a:ext cx="8229600" cy="684212"/>
          </a:xfrm>
        </p:spPr>
        <p:txBody>
          <a:bodyPr/>
          <a:lstStyle/>
          <a:p>
            <a:r>
              <a:rPr lang="ja-JP" altLang="en-US" sz="3200"/>
              <a:t>創傷の基準：３点</a:t>
            </a:r>
          </a:p>
        </p:txBody>
      </p:sp>
      <p:sp>
        <p:nvSpPr>
          <p:cNvPr id="1237" name="正方形/長方形 13"/>
          <p:cNvSpPr/>
          <p:nvPr/>
        </p:nvSpPr>
        <p:spPr>
          <a:xfrm>
            <a:off x="1692275" y="1098550"/>
            <a:ext cx="6303963" cy="461963"/>
          </a:xfrm>
          <a:prstGeom prst="rect">
            <a:avLst/>
          </a:prstGeom>
        </p:spPr>
        <p:txBody>
          <a:bodyPr>
            <a:spAutoFit/>
          </a:bodyPr>
          <a:lstStyle/>
          <a:p>
            <a:pPr algn="ctr" fontAlgn="ctr">
              <a:defRPr/>
            </a:pPr>
            <a:r>
              <a:rPr lang="ja-JP" altLang="en-US" sz="2400" dirty="0">
                <a:latin typeface="+mn-ea"/>
              </a:rPr>
              <a:t>傷が半身に限り多く見受けられるもの</a:t>
            </a:r>
            <a:endParaRPr lang="ja-JP" altLang="en-US" sz="2400" dirty="0">
              <a:solidFill>
                <a:srgbClr val="000000"/>
              </a:solidFill>
              <a:latin typeface="+mn-ea"/>
            </a:endParaRPr>
          </a:p>
        </p:txBody>
      </p:sp>
      <p:pic>
        <p:nvPicPr>
          <p:cNvPr id="1238" name="図 24"/>
          <p:cNvPicPr>
            <a:picLocks noChangeAspect="1"/>
          </p:cNvPicPr>
          <p:nvPr/>
        </p:nvPicPr>
        <p:blipFill>
          <a:blip r:embed="rId1"/>
          <a:stretch>
            <a:fillRect/>
          </a:stretch>
        </p:blipFill>
        <p:spPr>
          <a:xfrm>
            <a:off x="4572000" y="2133600"/>
            <a:ext cx="4224338" cy="3168650"/>
          </a:xfrm>
          <a:prstGeom prst="rect">
            <a:avLst/>
          </a:prstGeom>
          <a:noFill/>
          <a:ln>
            <a:noFill/>
          </a:ln>
        </p:spPr>
      </p:pic>
      <p:pic>
        <p:nvPicPr>
          <p:cNvPr id="1239" name="図 25"/>
          <p:cNvPicPr>
            <a:picLocks noChangeAspect="1"/>
          </p:cNvPicPr>
          <p:nvPr/>
        </p:nvPicPr>
        <p:blipFill>
          <a:blip r:embed="rId2"/>
          <a:stretch>
            <a:fillRect/>
          </a:stretch>
        </p:blipFill>
        <p:spPr>
          <a:xfrm>
            <a:off x="292100" y="2133600"/>
            <a:ext cx="4222750" cy="3168650"/>
          </a:xfrm>
          <a:prstGeom prst="rect">
            <a:avLst/>
          </a:prstGeom>
          <a:noFill/>
          <a:ln>
            <a:noFill/>
          </a:ln>
        </p:spPr>
      </p:pic>
      <p:sp>
        <p:nvSpPr>
          <p:cNvPr id="1240" name="円/楕円 16"/>
          <p:cNvSpPr/>
          <p:nvPr/>
        </p:nvSpPr>
        <p:spPr>
          <a:xfrm>
            <a:off x="1270000" y="2206625"/>
            <a:ext cx="2735263" cy="19939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41"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242" name="オーディオ 3">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83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4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48" name="タイトル 10"/>
          <p:cNvSpPr>
            <a:spLocks noGrp="1"/>
          </p:cNvSpPr>
          <p:nvPr>
            <p:ph type="title"/>
          </p:nvPr>
        </p:nvSpPr>
        <p:spPr>
          <a:xfrm>
            <a:off x="457200" y="115888"/>
            <a:ext cx="8229600" cy="684212"/>
          </a:xfrm>
        </p:spPr>
        <p:txBody>
          <a:bodyPr/>
          <a:lstStyle/>
          <a:p>
            <a:r>
              <a:rPr lang="ja-JP" altLang="en-US" sz="3200"/>
              <a:t>創傷の基準：６点</a:t>
            </a:r>
          </a:p>
        </p:txBody>
      </p:sp>
      <p:sp>
        <p:nvSpPr>
          <p:cNvPr id="1249" name="正方形/長方形 14"/>
          <p:cNvSpPr/>
          <p:nvPr/>
        </p:nvSpPr>
        <p:spPr>
          <a:xfrm>
            <a:off x="2576513" y="1012825"/>
            <a:ext cx="3990975" cy="461963"/>
          </a:xfrm>
          <a:prstGeom prst="rect">
            <a:avLst/>
          </a:prstGeom>
        </p:spPr>
        <p:txBody>
          <a:bodyPr wrap="none">
            <a:spAutoFit/>
          </a:bodyPr>
          <a:lstStyle/>
          <a:p>
            <a:pPr fontAlgn="ctr">
              <a:defRPr/>
            </a:pPr>
            <a:r>
              <a:rPr lang="ja-JP" altLang="en-US" sz="2400" dirty="0">
                <a:latin typeface="+mn-ea"/>
                <a:ea typeface="+mn-ea"/>
              </a:rPr>
              <a:t>傷が全身に見受けられるもの</a:t>
            </a:r>
            <a:endParaRPr lang="ja-JP" altLang="en-US" sz="2400" dirty="0">
              <a:solidFill>
                <a:srgbClr val="000000"/>
              </a:solidFill>
              <a:latin typeface="+mn-ea"/>
              <a:ea typeface="+mn-ea"/>
            </a:endParaRPr>
          </a:p>
        </p:txBody>
      </p:sp>
      <p:pic>
        <p:nvPicPr>
          <p:cNvPr id="1250" name="図 20"/>
          <p:cNvPicPr>
            <a:picLocks noChangeAspect="1"/>
          </p:cNvPicPr>
          <p:nvPr/>
        </p:nvPicPr>
        <p:blipFill>
          <a:blip r:embed="rId1"/>
          <a:stretch>
            <a:fillRect/>
          </a:stretch>
        </p:blipFill>
        <p:spPr>
          <a:xfrm>
            <a:off x="4668838" y="1989138"/>
            <a:ext cx="4224337" cy="3168650"/>
          </a:xfrm>
          <a:prstGeom prst="rect">
            <a:avLst/>
          </a:prstGeom>
          <a:noFill/>
          <a:ln>
            <a:noFill/>
          </a:ln>
        </p:spPr>
      </p:pic>
      <p:pic>
        <p:nvPicPr>
          <p:cNvPr id="1251" name="図 21"/>
          <p:cNvPicPr>
            <a:picLocks noChangeAspect="1"/>
          </p:cNvPicPr>
          <p:nvPr/>
        </p:nvPicPr>
        <p:blipFill>
          <a:blip r:embed="rId2"/>
          <a:stretch>
            <a:fillRect/>
          </a:stretch>
        </p:blipFill>
        <p:spPr>
          <a:xfrm>
            <a:off x="203200" y="1989138"/>
            <a:ext cx="4224338" cy="3168650"/>
          </a:xfrm>
          <a:prstGeom prst="rect">
            <a:avLst/>
          </a:prstGeom>
          <a:noFill/>
          <a:ln>
            <a:noFill/>
          </a:ln>
        </p:spPr>
      </p:pic>
      <p:sp>
        <p:nvSpPr>
          <p:cNvPr id="1252" name="円/楕円 16"/>
          <p:cNvSpPr/>
          <p:nvPr/>
        </p:nvSpPr>
        <p:spPr>
          <a:xfrm>
            <a:off x="1284288" y="2038350"/>
            <a:ext cx="2735262" cy="22701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53" name="円/楕円 17"/>
          <p:cNvSpPr/>
          <p:nvPr/>
        </p:nvSpPr>
        <p:spPr>
          <a:xfrm>
            <a:off x="5411788" y="2022475"/>
            <a:ext cx="2736850" cy="19939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54"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255" name="オーディオ 3">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5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5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61" name="表 5"/>
          <p:cNvGraphicFramePr>
            <a:graphicFrameLocks noGrp="1"/>
          </p:cNvGraphicFramePr>
          <p:nvPr/>
        </p:nvGraphicFramePr>
        <p:xfrm>
          <a:off x="2268538" y="1484313"/>
          <a:ext cx="4464051" cy="2232025"/>
        </p:xfrm>
        <a:graphic>
          <a:graphicData uri="http://schemas.openxmlformats.org/drawingml/2006/table">
            <a:tbl>
              <a:tblPr>
                <a:tableStyleId>{5C22544A-7EE6-4342-B048-85BDC9FD1C3A}</a:tableStyleId>
              </a:tblPr>
              <a:tblGrid>
                <a:gridCol w="1488017">
                  <a:extLst>
                    <a:ext uri="{9D8B030D-6E8A-4147-A177-3AD203B41FA5}"/>
                  </a:extLst>
                </a:gridCol>
                <a:gridCol w="1488017">
                  <a:extLst>
                    <a:ext uri="{9D8B030D-6E8A-4147-A177-3AD203B41FA5}"/>
                  </a:extLst>
                </a:gridCol>
                <a:gridCol w="1488017">
                  <a:extLst>
                    <a:ext uri="{9D8B030D-6E8A-4147-A177-3AD203B41FA5}"/>
                  </a:extLst>
                </a:gridCol>
              </a:tblGrid>
              <a:tr h="446405">
                <a:tc gridSpan="3">
                  <a:txBody>
                    <a:bodyPr/>
                    <a:lstStyle/>
                    <a:p>
                      <a:pPr algn="ctr" fontAlgn="ctr"/>
                      <a:r>
                        <a:rPr lang="ja-JP" altLang="en-US" sz="2000" u="none" strike="noStrike" dirty="0">
                          <a:effectLst/>
                          <a:latin typeface="+mn-ea"/>
                          <a:ea typeface="+mn-ea"/>
                        </a:rPr>
                        <a:t>表　１羽当たりの創傷（平均）</a:t>
                      </a:r>
                      <a:endParaRPr lang="ja-JP" altLang="en-US" sz="2000" b="0" i="0" u="none" strike="noStrike" dirty="0">
                        <a:solidFill>
                          <a:srgbClr val="000000"/>
                        </a:solidFill>
                        <a:effectLst/>
                        <a:latin typeface="+mn-ea"/>
                        <a:ea typeface="+mn-ea"/>
                      </a:endParaRPr>
                    </a:p>
                  </a:txBody>
                  <a:tcPr marL="9524" marR="9524" marT="9524" marB="0" anchor="ctr">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extLst>
              </a:tr>
              <a:tr h="446405">
                <a:tc>
                  <a:txBody>
                    <a:bodyPr/>
                    <a:lstStyle/>
                    <a:p>
                      <a:pPr algn="ctr" fontAlgn="ctr"/>
                      <a:r>
                        <a:rPr lang="ja-JP" altLang="en-US" sz="2000" u="none" strike="noStrike" dirty="0">
                          <a:effectLst/>
                          <a:latin typeface="+mn-ea"/>
                          <a:ea typeface="+mn-ea"/>
                        </a:rPr>
                        <a:t>区分</a:t>
                      </a:r>
                      <a:endParaRPr lang="ja-JP" altLang="en-US" sz="2000" b="0" i="0" u="none" strike="noStrike" dirty="0">
                        <a:solidFill>
                          <a:srgbClr val="000000"/>
                        </a:solidFill>
                        <a:effectLst/>
                        <a:latin typeface="+mn-ea"/>
                        <a:ea typeface="+mn-ea"/>
                      </a:endParaRPr>
                    </a:p>
                  </a:txBody>
                  <a:tcPr marL="9524" marR="9524" marT="952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ja-JP" altLang="en-US" sz="2000" u="none" strike="noStrike" dirty="0">
                          <a:effectLst/>
                          <a:latin typeface="+mn-ea"/>
                          <a:ea typeface="+mn-ea"/>
                        </a:rPr>
                        <a:t>創傷程度</a:t>
                      </a:r>
                      <a:r>
                        <a:rPr lang="en-US" altLang="ja-JP" sz="2000" u="none" strike="noStrike" baseline="30000" dirty="0">
                          <a:effectLst/>
                          <a:latin typeface="+mn-ea"/>
                          <a:ea typeface="+mn-ea"/>
                        </a:rPr>
                        <a:t>+</a:t>
                      </a:r>
                      <a:endParaRPr lang="ja-JP" altLang="en-US" sz="2000" b="0" i="0" u="none" strike="noStrike" dirty="0">
                        <a:solidFill>
                          <a:srgbClr val="000000"/>
                        </a:solidFill>
                        <a:effectLst/>
                        <a:latin typeface="+mn-ea"/>
                        <a:ea typeface="+mn-ea"/>
                      </a:endParaRPr>
                    </a:p>
                  </a:txBody>
                  <a:tcPr marL="9524" marR="9524" marT="952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extLst>
              </a:tr>
              <a:tr h="446405">
                <a:tc>
                  <a:txBody>
                    <a:bodyPr/>
                    <a:lstStyle/>
                    <a:p>
                      <a:pPr algn="ctr" fontAlgn="ctr"/>
                      <a:r>
                        <a:rPr lang="ja-JP" altLang="en-US" sz="2000" u="none" strike="noStrike" dirty="0">
                          <a:effectLst/>
                          <a:latin typeface="+mn-ea"/>
                          <a:ea typeface="+mn-ea"/>
                        </a:rPr>
                        <a:t>試験区</a:t>
                      </a:r>
                      <a:endParaRPr lang="ja-JP" altLang="en-US" sz="2000" b="0" i="0" u="none" strike="noStrike" dirty="0">
                        <a:solidFill>
                          <a:srgbClr val="000000"/>
                        </a:solidFill>
                        <a:effectLst/>
                        <a:latin typeface="+mn-ea"/>
                        <a:ea typeface="+mn-ea"/>
                      </a:endParaRPr>
                    </a:p>
                  </a:txBody>
                  <a:tcPr marL="9524" marR="9524" marT="9524" marB="0" anchor="ctr">
                    <a:lnT w="12700" cap="flat" cmpd="sng" algn="ctr">
                      <a:solidFill>
                        <a:schemeClr val="tx1"/>
                      </a:solidFill>
                      <a:prstDash val="solid"/>
                      <a:round/>
                      <a:headEnd type="none" w="med" len="med"/>
                      <a:tailEnd type="none" w="med" len="med"/>
                    </a:lnT>
                    <a:noFill/>
                  </a:tcPr>
                </a:tc>
                <a:tc>
                  <a:txBody>
                    <a:bodyPr/>
                    <a:lstStyle/>
                    <a:p>
                      <a:pPr algn="r" fontAlgn="ctr"/>
                      <a:r>
                        <a:rPr lang="en-US" altLang="ja-JP" sz="2000" u="none" strike="noStrike" dirty="0">
                          <a:effectLst/>
                          <a:latin typeface="+mn-ea"/>
                          <a:ea typeface="+mn-ea"/>
                        </a:rPr>
                        <a:t>0.50</a:t>
                      </a:r>
                      <a:endParaRPr lang="en-US" altLang="ja-JP" sz="2000" b="0" i="0" u="none" strike="noStrike" dirty="0">
                        <a:solidFill>
                          <a:srgbClr val="000000"/>
                        </a:solidFill>
                        <a:effectLst/>
                        <a:latin typeface="+mn-ea"/>
                        <a:ea typeface="+mn-ea"/>
                      </a:endParaRPr>
                    </a:p>
                  </a:txBody>
                  <a:tcPr marL="9524" marR="9524" marT="9524" marB="0" anchor="ctr">
                    <a:lnT w="12700" cap="flat" cmpd="sng" algn="ctr">
                      <a:solidFill>
                        <a:schemeClr val="tx1"/>
                      </a:solidFill>
                      <a:prstDash val="solid"/>
                      <a:round/>
                      <a:headEnd type="none" w="med" len="med"/>
                      <a:tailEnd type="none" w="med" len="med"/>
                    </a:lnT>
                    <a:noFill/>
                  </a:tcPr>
                </a:tc>
                <a:tc>
                  <a:txBody>
                    <a:bodyPr/>
                    <a:lstStyle/>
                    <a:p>
                      <a:pPr algn="l" fontAlgn="ctr"/>
                      <a:r>
                        <a:rPr lang="en-US" altLang="ja-JP" sz="2000" u="none" strike="noStrike" dirty="0">
                          <a:effectLst/>
                          <a:latin typeface="+mn-ea"/>
                          <a:ea typeface="+mn-ea"/>
                        </a:rPr>
                        <a:t>±1.14</a:t>
                      </a:r>
                      <a:endParaRPr lang="en-US" altLang="ja-JP" sz="2000" b="0" i="0" u="none" strike="noStrike" dirty="0">
                        <a:solidFill>
                          <a:srgbClr val="000000"/>
                        </a:solidFill>
                        <a:effectLst/>
                        <a:latin typeface="+mn-ea"/>
                        <a:ea typeface="+mn-ea"/>
                      </a:endParaRPr>
                    </a:p>
                  </a:txBody>
                  <a:tcPr marL="9524" marR="9524" marT="9524" marB="0" anchor="ctr">
                    <a:lnT w="12700" cap="flat" cmpd="sng" algn="ctr">
                      <a:solidFill>
                        <a:schemeClr val="tx1"/>
                      </a:solidFill>
                      <a:prstDash val="solid"/>
                      <a:round/>
                      <a:headEnd type="none" w="med" len="med"/>
                      <a:tailEnd type="none" w="med" len="med"/>
                    </a:lnT>
                    <a:noFill/>
                  </a:tcPr>
                </a:tc>
                <a:extLst>
                  <a:ext uri="{0D108BD9-81ED-4DB2-BD59-A6C34878D82A}"/>
                </a:extLst>
              </a:tr>
              <a:tr h="446405">
                <a:tc>
                  <a:txBody>
                    <a:bodyPr/>
                    <a:lstStyle/>
                    <a:p>
                      <a:pPr algn="ctr" fontAlgn="ctr"/>
                      <a:r>
                        <a:rPr lang="ja-JP" altLang="en-US" sz="2000" u="none" strike="noStrike">
                          <a:effectLst/>
                          <a:latin typeface="+mn-ea"/>
                          <a:ea typeface="+mn-ea"/>
                        </a:rPr>
                        <a:t>対象区</a:t>
                      </a:r>
                      <a:endParaRPr lang="ja-JP" altLang="en-US" sz="2000" b="0" i="0" u="none" strike="noStrike">
                        <a:solidFill>
                          <a:srgbClr val="000000"/>
                        </a:solidFill>
                        <a:effectLst/>
                        <a:latin typeface="+mn-ea"/>
                        <a:ea typeface="+mn-ea"/>
                      </a:endParaRPr>
                    </a:p>
                  </a:txBody>
                  <a:tcPr marL="9524" marR="9524" marT="9524" marB="0" anchor="ctr">
                    <a:lnB w="12700" cap="flat" cmpd="sng" algn="ctr">
                      <a:solidFill>
                        <a:schemeClr val="tx1"/>
                      </a:solidFill>
                      <a:prstDash val="solid"/>
                      <a:round/>
                      <a:headEnd type="none" w="med" len="med"/>
                      <a:tailEnd type="none" w="med" len="med"/>
                    </a:lnB>
                    <a:noFill/>
                  </a:tcPr>
                </a:tc>
                <a:tc>
                  <a:txBody>
                    <a:bodyPr/>
                    <a:lstStyle/>
                    <a:p>
                      <a:pPr algn="r" fontAlgn="ctr"/>
                      <a:r>
                        <a:rPr lang="en-US" altLang="ja-JP" sz="2000" u="none" strike="noStrike" dirty="0">
                          <a:effectLst/>
                          <a:latin typeface="+mn-ea"/>
                          <a:ea typeface="+mn-ea"/>
                        </a:rPr>
                        <a:t>1.29</a:t>
                      </a:r>
                      <a:endParaRPr lang="en-US" altLang="ja-JP" sz="2000" b="0" i="0" u="none" strike="noStrike" dirty="0">
                        <a:solidFill>
                          <a:srgbClr val="000000"/>
                        </a:solidFill>
                        <a:effectLst/>
                        <a:latin typeface="+mn-ea"/>
                        <a:ea typeface="+mn-ea"/>
                      </a:endParaRPr>
                    </a:p>
                  </a:txBody>
                  <a:tcPr marL="9524" marR="9524" marT="9524" marB="0" anchor="ctr">
                    <a:lnB w="12700" cap="flat" cmpd="sng" algn="ctr">
                      <a:solidFill>
                        <a:schemeClr val="tx1"/>
                      </a:solidFill>
                      <a:prstDash val="solid"/>
                      <a:round/>
                      <a:headEnd type="none" w="med" len="med"/>
                      <a:tailEnd type="none" w="med" len="med"/>
                    </a:lnB>
                    <a:noFill/>
                  </a:tcPr>
                </a:tc>
                <a:tc>
                  <a:txBody>
                    <a:bodyPr/>
                    <a:lstStyle/>
                    <a:p>
                      <a:pPr algn="l" fontAlgn="ctr"/>
                      <a:r>
                        <a:rPr lang="en-US" altLang="ja-JP" sz="2000" u="none" strike="noStrike" dirty="0">
                          <a:effectLst/>
                          <a:latin typeface="+mn-ea"/>
                          <a:ea typeface="+mn-ea"/>
                        </a:rPr>
                        <a:t>±1.81</a:t>
                      </a:r>
                      <a:endParaRPr lang="en-US" altLang="ja-JP" sz="2000" b="0" i="0" u="none" strike="noStrike" dirty="0">
                        <a:solidFill>
                          <a:srgbClr val="000000"/>
                        </a:solidFill>
                        <a:effectLst/>
                        <a:latin typeface="+mn-ea"/>
                        <a:ea typeface="+mn-ea"/>
                      </a:endParaRPr>
                    </a:p>
                  </a:txBody>
                  <a:tcPr marL="9524" marR="9524" marT="9524" marB="0" anchor="ctr">
                    <a:lnB w="12700" cap="flat" cmpd="sng" algn="ctr">
                      <a:solidFill>
                        <a:schemeClr val="tx1"/>
                      </a:solidFill>
                      <a:prstDash val="solid"/>
                      <a:round/>
                      <a:headEnd type="none" w="med" len="med"/>
                      <a:tailEnd type="none" w="med" len="med"/>
                    </a:lnB>
                    <a:noFill/>
                  </a:tcPr>
                </a:tc>
                <a:extLst>
                  <a:ext uri="{0D108BD9-81ED-4DB2-BD59-A6C34878D82A}"/>
                </a:extLst>
              </a:tr>
              <a:tr h="446405">
                <a:tc gridSpan="3">
                  <a:txBody>
                    <a:bodyPr/>
                    <a:lstStyle/>
                    <a:p>
                      <a:pPr algn="l" fontAlgn="t"/>
                      <a:r>
                        <a:rPr lang="pt-BR" sz="2000" u="none" strike="noStrike" dirty="0">
                          <a:effectLst/>
                          <a:latin typeface="+mn-ea"/>
                          <a:ea typeface="+mn-ea"/>
                        </a:rPr>
                        <a:t>n=24　　</a:t>
                      </a:r>
                      <a:r>
                        <a:rPr lang="pt-BR" sz="2000" u="none" strike="noStrike" baseline="30000" dirty="0">
                          <a:effectLst/>
                          <a:latin typeface="+mn-ea"/>
                          <a:ea typeface="+mn-ea"/>
                        </a:rPr>
                        <a:t>+</a:t>
                      </a:r>
                      <a:r>
                        <a:rPr lang="pt-BR" sz="2000" u="none" strike="noStrike" dirty="0">
                          <a:effectLst/>
                          <a:latin typeface="+mn-ea"/>
                          <a:ea typeface="+mn-ea"/>
                        </a:rPr>
                        <a:t>：</a:t>
                      </a:r>
                      <a:r>
                        <a:rPr lang="pt-BR" sz="2000" i="1" u="none" strike="noStrike" dirty="0">
                          <a:effectLst/>
                          <a:latin typeface="+mn-ea"/>
                          <a:ea typeface="+mn-ea"/>
                        </a:rPr>
                        <a:t>ｐ</a:t>
                      </a:r>
                      <a:r>
                        <a:rPr lang="en-US" altLang="ja-JP" sz="2000" u="none" strike="noStrike" dirty="0">
                          <a:effectLst/>
                          <a:latin typeface="+mn-ea"/>
                          <a:ea typeface="+mn-ea"/>
                        </a:rPr>
                        <a:t>=0.07</a:t>
                      </a:r>
                      <a:endParaRPr lang="pt-BR" sz="2000" b="0" i="0" u="none" strike="noStrike" dirty="0">
                        <a:solidFill>
                          <a:srgbClr val="000000"/>
                        </a:solidFill>
                        <a:effectLst/>
                        <a:latin typeface="+mn-ea"/>
                        <a:ea typeface="+mn-ea"/>
                      </a:endParaRPr>
                    </a:p>
                  </a:txBody>
                  <a:tcPr marL="9524" marR="9524" marT="9524" marB="0">
                    <a:lnT w="12700" cap="flat" cmpd="sng" algn="ctr">
                      <a:solidFill>
                        <a:schemeClr val="tx1"/>
                      </a:solidFill>
                      <a:prstDash val="solid"/>
                      <a:round/>
                      <a:headEnd type="none" w="med" len="med"/>
                      <a:tailEnd type="none" w="med" len="med"/>
                    </a:lnT>
                    <a:noFill/>
                  </a:tcPr>
                </a:tc>
                <a:tc hMerge="1">
                  <a:txBody>
                    <a:bodyPr/>
                    <a:lstStyle/>
                    <a:p>
                      <a:endParaRPr kumimoji="1" lang="ja-JP" altLang="en-US"/>
                    </a:p>
                  </a:txBody>
                  <a:tcPr/>
                </a:tc>
                <a:tc hMerge="1">
                  <a:txBody>
                    <a:bodyPr/>
                    <a:lstStyle/>
                    <a:p>
                      <a:endParaRPr kumimoji="1" lang="ja-JP" altLang="en-US"/>
                    </a:p>
                  </a:txBody>
                  <a:tcPr/>
                </a:tc>
                <a:extLst>
                  <a:ext uri="{0D108BD9-81ED-4DB2-BD59-A6C34878D82A}"/>
                </a:extLst>
              </a:tr>
            </a:tbl>
          </a:graphicData>
        </a:graphic>
      </p:graphicFrame>
      <p:sp>
        <p:nvSpPr>
          <p:cNvPr id="1262" name="コンテンツ プレースホルダー 2"/>
          <p:cNvSpPr txBox="1"/>
          <p:nvPr/>
        </p:nvSpPr>
        <p:spPr>
          <a:xfrm>
            <a:off x="609600" y="4508500"/>
            <a:ext cx="8064500" cy="1154113"/>
          </a:xfrm>
          <a:prstGeom prst="rect">
            <a:avLst/>
          </a:prstGeom>
          <a:solidFill>
            <a:schemeClr val="accent3">
              <a:lumMod val="20000"/>
              <a:lumOff val="80000"/>
            </a:schemeClr>
          </a:solidFill>
          <a:ln w="9525">
            <a:solidFill>
              <a:srgbClr val="000000"/>
            </a:solidFill>
            <a:miter lim="800000"/>
            <a:headEnd/>
            <a:tailEnd/>
          </a:ln>
        </p:spPr>
        <p:txBody>
          <a:bodyPr anchor="ct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lnSpc>
                <a:spcPts val="3300"/>
              </a:lnSpc>
              <a:buFont typeface="Arial" panose="020B0604020202020204" pitchFamily="34" charset="0"/>
              <a:buNone/>
              <a:defRPr/>
            </a:pPr>
            <a:r>
              <a:rPr lang="ja-JP" altLang="en-US" sz="2800" dirty="0">
                <a:latin typeface="+mn-ea"/>
              </a:rPr>
              <a:t>青色</a:t>
            </a:r>
            <a:r>
              <a:rPr lang="en-US" altLang="ja-JP" sz="2800" dirty="0">
                <a:latin typeface="+mn-ea"/>
              </a:rPr>
              <a:t>LED</a:t>
            </a:r>
            <a:r>
              <a:rPr lang="ja-JP" altLang="en-US" sz="2800" dirty="0">
                <a:latin typeface="+mn-ea"/>
              </a:rPr>
              <a:t>照明は阿波尾鶏（♂）の喧噪性を抑制傾向</a:t>
            </a:r>
            <a:endParaRPr lang="en-US" altLang="ja-JP" sz="2800" dirty="0">
              <a:latin typeface="+mn-ea"/>
            </a:endParaRPr>
          </a:p>
        </p:txBody>
      </p:sp>
      <p:sp>
        <p:nvSpPr>
          <p:cNvPr id="1263" name="タイトル 1"/>
          <p:cNvSpPr txBox="1"/>
          <p:nvPr/>
        </p:nvSpPr>
        <p:spPr>
          <a:xfrm>
            <a:off x="609600" y="203200"/>
            <a:ext cx="8229600" cy="777875"/>
          </a:xfrm>
          <a:prstGeom prst="rect">
            <a:avLst/>
          </a:prstGeom>
          <a:noFill/>
          <a:ln>
            <a:noFill/>
          </a:ln>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3200" dirty="0" smtClean="0">
                <a:latin typeface="+mn-ea"/>
                <a:ea typeface="+mn-ea"/>
              </a:rPr>
              <a:t>試験１</a:t>
            </a:r>
            <a:r>
              <a:rPr lang="ja-JP" altLang="en-US" sz="3200" dirty="0">
                <a:latin typeface="+mn-ea"/>
                <a:ea typeface="+mn-ea"/>
              </a:rPr>
              <a:t>：青色</a:t>
            </a:r>
            <a:r>
              <a:rPr lang="en-US" altLang="ja-JP" sz="3200" dirty="0">
                <a:latin typeface="+mn-ea"/>
                <a:ea typeface="+mn-ea"/>
              </a:rPr>
              <a:t>LED</a:t>
            </a:r>
            <a:r>
              <a:rPr lang="ja-JP" altLang="en-US" sz="3200" dirty="0">
                <a:latin typeface="+mn-ea"/>
                <a:ea typeface="+mn-ea"/>
              </a:rPr>
              <a:t>照明による喧噪性への影響</a:t>
            </a:r>
          </a:p>
        </p:txBody>
      </p:sp>
      <p:pic>
        <p:nvPicPr>
          <p:cNvPr id="1264" name="オーディオ 1">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265" name="オーディオ 2">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238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6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1" name="タイトル 1"/>
          <p:cNvSpPr>
            <a:spLocks noGrp="1"/>
          </p:cNvSpPr>
          <p:nvPr>
            <p:ph type="title"/>
          </p:nvPr>
        </p:nvSpPr>
        <p:spPr>
          <a:xfrm>
            <a:off x="457200" y="274638"/>
            <a:ext cx="8229600" cy="850900"/>
          </a:xfrm>
        </p:spPr>
        <p:txBody>
          <a:bodyPr/>
          <a:lstStyle/>
          <a:p>
            <a:r>
              <a:rPr lang="ja-JP" altLang="en-US" sz="3600"/>
              <a:t>目　　　　的</a:t>
            </a:r>
          </a:p>
        </p:txBody>
      </p:sp>
      <p:sp>
        <p:nvSpPr>
          <p:cNvPr id="1272" name="コンテンツ プレースホルダー 2"/>
          <p:cNvSpPr txBox="1"/>
          <p:nvPr/>
        </p:nvSpPr>
        <p:spPr>
          <a:xfrm>
            <a:off x="755650" y="1354138"/>
            <a:ext cx="7632700" cy="3970337"/>
          </a:xfrm>
          <a:prstGeom prst="rect">
            <a:avLst/>
          </a:prstGeom>
          <a:noFill/>
          <a:ln>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200000"/>
              </a:lnSpc>
              <a:buFont typeface="Wingdings" panose="05000000000000000000" pitchFamily="2" charset="2"/>
              <a:buChar char="u"/>
              <a:defRPr/>
            </a:pPr>
            <a:r>
              <a:rPr lang="ja-JP" altLang="en-US" sz="2400" dirty="0">
                <a:solidFill>
                  <a:schemeClr val="bg1">
                    <a:lumMod val="75000"/>
                  </a:schemeClr>
                </a:solidFill>
                <a:latin typeface="+mn-ea"/>
              </a:rPr>
              <a:t>♂喧噪性の抑制</a:t>
            </a:r>
            <a:endParaRPr lang="en-US" altLang="ja-JP" sz="2400" dirty="0">
              <a:solidFill>
                <a:schemeClr val="bg1">
                  <a:lumMod val="75000"/>
                </a:schemeClr>
              </a:solidFill>
              <a:latin typeface="+mn-ea"/>
            </a:endParaRPr>
          </a:p>
          <a:p>
            <a:pPr indent="342900">
              <a:lnSpc>
                <a:spcPct val="200000"/>
              </a:lnSpc>
              <a:spcBef>
                <a:spcPts val="2400"/>
              </a:spcBef>
              <a:defRPr/>
            </a:pPr>
            <a:r>
              <a:rPr lang="ja-JP" altLang="en-US" sz="2400" dirty="0">
                <a:solidFill>
                  <a:schemeClr val="bg1">
                    <a:lumMod val="75000"/>
                  </a:schemeClr>
                </a:solidFill>
                <a:latin typeface="+mn-ea"/>
              </a:rPr>
              <a:t>雌 雄 別 飼 を 可 能 と し、</a:t>
            </a:r>
            <a:endParaRPr lang="en-US" altLang="ja-JP" sz="2400" dirty="0">
              <a:solidFill>
                <a:schemeClr val="bg1">
                  <a:lumMod val="75000"/>
                </a:schemeClr>
              </a:solidFill>
              <a:latin typeface="+mn-ea"/>
            </a:endParaRPr>
          </a:p>
          <a:p>
            <a:pPr>
              <a:lnSpc>
                <a:spcPct val="200000"/>
              </a:lnSpc>
              <a:spcBef>
                <a:spcPts val="2400"/>
              </a:spcBef>
              <a:buFont typeface="Wingdings" panose="05000000000000000000" pitchFamily="2" charset="2"/>
              <a:buChar char="u"/>
              <a:defRPr/>
            </a:pPr>
            <a:r>
              <a:rPr lang="ja-JP" altLang="en-US" sz="2400" dirty="0">
                <a:solidFill>
                  <a:srgbClr val="FF0000"/>
                </a:solidFill>
                <a:latin typeface="+mn-ea"/>
              </a:rPr>
              <a:t>♀増体性の向上</a:t>
            </a:r>
            <a:endParaRPr lang="en-US" altLang="ja-JP" sz="2400" dirty="0">
              <a:solidFill>
                <a:srgbClr val="FF0000"/>
              </a:solidFill>
              <a:latin typeface="+mn-ea"/>
            </a:endParaRPr>
          </a:p>
          <a:p>
            <a:pPr indent="342900">
              <a:lnSpc>
                <a:spcPct val="200000"/>
              </a:lnSpc>
              <a:spcBef>
                <a:spcPts val="2400"/>
              </a:spcBef>
              <a:defRPr/>
            </a:pPr>
            <a:r>
              <a:rPr lang="ja-JP" altLang="en-US" sz="2400" dirty="0">
                <a:latin typeface="+mn-ea"/>
              </a:rPr>
              <a:t>♀の出荷重量を増加させ、</a:t>
            </a:r>
            <a:endParaRPr lang="en-US" altLang="ja-JP" sz="2400" dirty="0">
              <a:latin typeface="+mn-ea"/>
            </a:endParaRPr>
          </a:p>
        </p:txBody>
      </p:sp>
      <p:sp>
        <p:nvSpPr>
          <p:cNvPr id="1273" name="テキスト ボックス 1"/>
          <p:cNvSpPr txBox="1">
            <a:spLocks noChangeArrowheads="1"/>
          </p:cNvSpPr>
          <p:nvPr/>
        </p:nvSpPr>
        <p:spPr>
          <a:xfrm>
            <a:off x="5473700" y="2217738"/>
            <a:ext cx="2578100" cy="46196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a:solidFill>
                  <a:schemeClr val="bg1">
                    <a:lumMod val="75000"/>
                  </a:schemeClr>
                </a:solidFill>
              </a:rPr>
              <a:t>出荷体重を斉一化</a:t>
            </a:r>
          </a:p>
        </p:txBody>
      </p:sp>
      <p:sp>
        <p:nvSpPr>
          <p:cNvPr id="1274" name="テキスト ボックス 4"/>
          <p:cNvSpPr txBox="1">
            <a:spLocks noChangeArrowheads="1"/>
          </p:cNvSpPr>
          <p:nvPr/>
        </p:nvSpPr>
        <p:spPr>
          <a:xfrm>
            <a:off x="5473700" y="3130550"/>
            <a:ext cx="3346450" cy="461963"/>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dirty="0">
                <a:solidFill>
                  <a:schemeClr val="bg1">
                    <a:lumMod val="75000"/>
                  </a:schemeClr>
                </a:solidFill>
              </a:rPr>
              <a:t>育成率・商品化率を向上</a:t>
            </a:r>
          </a:p>
        </p:txBody>
      </p:sp>
      <p:sp>
        <p:nvSpPr>
          <p:cNvPr id="1275" name="左中かっこ 2"/>
          <p:cNvSpPr/>
          <p:nvPr/>
        </p:nvSpPr>
        <p:spPr>
          <a:xfrm>
            <a:off x="5248275" y="2271713"/>
            <a:ext cx="215900" cy="1241425"/>
          </a:xfrm>
          <a:prstGeom prst="leftBrac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276" name="テキスト ボックス 1"/>
          <p:cNvSpPr txBox="1">
            <a:spLocks noChangeArrowheads="1"/>
          </p:cNvSpPr>
          <p:nvPr/>
        </p:nvSpPr>
        <p:spPr>
          <a:xfrm>
            <a:off x="5473700" y="4359275"/>
            <a:ext cx="2578100" cy="461963"/>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出荷体重を斉一化</a:t>
            </a:r>
          </a:p>
        </p:txBody>
      </p:sp>
      <p:sp>
        <p:nvSpPr>
          <p:cNvPr id="1277" name="テキスト ボックス 4"/>
          <p:cNvSpPr txBox="1">
            <a:spLocks noChangeArrowheads="1"/>
          </p:cNvSpPr>
          <p:nvPr/>
        </p:nvSpPr>
        <p:spPr>
          <a:xfrm>
            <a:off x="5473700" y="5272088"/>
            <a:ext cx="1679575" cy="460375"/>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収益を向上</a:t>
            </a:r>
          </a:p>
        </p:txBody>
      </p:sp>
      <p:sp>
        <p:nvSpPr>
          <p:cNvPr id="1278" name="左中かっこ 8"/>
          <p:cNvSpPr/>
          <p:nvPr/>
        </p:nvSpPr>
        <p:spPr>
          <a:xfrm>
            <a:off x="5248275" y="4419600"/>
            <a:ext cx="215900" cy="124142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pic>
        <p:nvPicPr>
          <p:cNvPr id="1279" name="オーディオ 1">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280" name="オーディオ 5">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63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8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6" name="コンテンツ プレースホルダー 2"/>
          <p:cNvSpPr>
            <a:spLocks noGrp="1"/>
          </p:cNvSpPr>
          <p:nvPr>
            <p:ph idx="1"/>
          </p:nvPr>
        </p:nvSpPr>
        <p:spPr>
          <a:xfrm>
            <a:off x="746125" y="4932363"/>
            <a:ext cx="7858125" cy="793750"/>
          </a:xfrm>
        </p:spPr>
        <p:txBody>
          <a:bodyPr>
            <a:spAutoFit/>
          </a:bodyPr>
          <a:lstStyle/>
          <a:p>
            <a:pPr marL="0" indent="0">
              <a:buFont typeface="Arial" panose="020B0604020202020204" pitchFamily="34" charset="0"/>
              <a:buNone/>
              <a:defRPr/>
            </a:pPr>
            <a:r>
              <a:rPr lang="ja-JP" altLang="en-US" sz="2400" dirty="0">
                <a:latin typeface="+mn-ea"/>
              </a:rPr>
              <a:t>青色</a:t>
            </a:r>
            <a:r>
              <a:rPr lang="en-US" altLang="ja-JP" sz="2400" dirty="0">
                <a:latin typeface="+mn-ea"/>
              </a:rPr>
              <a:t>LED</a:t>
            </a:r>
            <a:r>
              <a:rPr lang="ja-JP" altLang="en-US" sz="2400" dirty="0">
                <a:latin typeface="+mn-ea"/>
              </a:rPr>
              <a:t>照明により、ブロイラー（</a:t>
            </a:r>
            <a:r>
              <a:rPr lang="en-US" altLang="ja-JP" sz="2400" dirty="0" err="1">
                <a:latin typeface="+mn-ea"/>
              </a:rPr>
              <a:t>Anak</a:t>
            </a:r>
            <a:r>
              <a:rPr lang="en-US" altLang="ja-JP" sz="2400" dirty="0">
                <a:latin typeface="+mn-ea"/>
              </a:rPr>
              <a:t>)</a:t>
            </a:r>
            <a:r>
              <a:rPr lang="ja-JP" altLang="en-US" sz="2400" dirty="0" err="1">
                <a:latin typeface="+mn-ea"/>
              </a:rPr>
              <a:t>の増</a:t>
            </a:r>
            <a:r>
              <a:rPr lang="ja-JP" altLang="en-US" sz="2400" dirty="0">
                <a:latin typeface="+mn-ea"/>
              </a:rPr>
              <a:t>体性が向上</a:t>
            </a:r>
            <a:endParaRPr lang="en-US" altLang="ja-JP" sz="2400" dirty="0">
              <a:latin typeface="+mn-ea"/>
            </a:endParaRPr>
          </a:p>
          <a:p>
            <a:pPr marL="0" indent="0" algn="r">
              <a:buFont typeface="Arial" panose="020B0604020202020204" pitchFamily="34" charset="0"/>
              <a:buNone/>
              <a:defRPr/>
            </a:pPr>
            <a:r>
              <a:rPr lang="ja-JP" altLang="en-US" sz="1800" dirty="0">
                <a:latin typeface="+mn-ea"/>
              </a:rPr>
              <a:t>（</a:t>
            </a:r>
            <a:r>
              <a:rPr lang="en-US" altLang="ja-JP" sz="1800" dirty="0" err="1">
                <a:latin typeface="+mn-ea"/>
              </a:rPr>
              <a:t>Rozenboim</a:t>
            </a:r>
            <a:r>
              <a:rPr lang="en-US" altLang="ja-JP" sz="1800" dirty="0">
                <a:latin typeface="+mn-ea"/>
              </a:rPr>
              <a:t> I </a:t>
            </a:r>
            <a:r>
              <a:rPr lang="en-US" altLang="ja-JP" sz="1800" i="1" dirty="0">
                <a:latin typeface="+mn-ea"/>
              </a:rPr>
              <a:t>et al.</a:t>
            </a:r>
            <a:r>
              <a:rPr lang="en-US" altLang="ja-JP" sz="1800" dirty="0">
                <a:latin typeface="+mn-ea"/>
              </a:rPr>
              <a:t>, Poultry Sci., 1999, 135-138)</a:t>
            </a:r>
          </a:p>
        </p:txBody>
      </p:sp>
      <p:sp>
        <p:nvSpPr>
          <p:cNvPr id="1287" name="タイトル 1"/>
          <p:cNvSpPr>
            <a:spLocks noGrp="1"/>
          </p:cNvSpPr>
          <p:nvPr>
            <p:ph type="title"/>
          </p:nvPr>
        </p:nvSpPr>
        <p:spPr>
          <a:xfrm>
            <a:off x="457200" y="166688"/>
            <a:ext cx="8229600" cy="636587"/>
          </a:xfrm>
        </p:spPr>
        <p:txBody>
          <a:bodyPr/>
          <a:lstStyle/>
          <a:p>
            <a:r>
              <a:rPr lang="ja-JP" altLang="en-US" sz="3200"/>
              <a:t>♀増体の改善</a:t>
            </a:r>
          </a:p>
        </p:txBody>
      </p:sp>
      <p:grpSp>
        <p:nvGrpSpPr>
          <p:cNvPr id="1288" name="グループ化 1"/>
          <p:cNvGrpSpPr/>
          <p:nvPr/>
        </p:nvGrpSpPr>
        <p:grpSpPr>
          <a:xfrm>
            <a:off x="1979613" y="981075"/>
            <a:ext cx="5041900" cy="3532188"/>
            <a:chOff x="395288" y="784225"/>
            <a:chExt cx="3638550" cy="2541588"/>
          </a:xfrm>
        </p:grpSpPr>
        <p:pic>
          <p:nvPicPr>
            <p:cNvPr id="1289" name="図 1"/>
            <p:cNvPicPr>
              <a:picLocks noChangeAspect="1"/>
            </p:cNvPicPr>
            <p:nvPr/>
          </p:nvPicPr>
          <p:blipFill>
            <a:blip r:embed="rId1"/>
            <a:stretch>
              <a:fillRect/>
            </a:stretch>
          </p:blipFill>
          <p:spPr>
            <a:xfrm>
              <a:off x="395288" y="935038"/>
              <a:ext cx="3638550" cy="2390775"/>
            </a:xfrm>
            <a:prstGeom prst="rect">
              <a:avLst/>
            </a:prstGeom>
            <a:noFill/>
            <a:ln>
              <a:noFill/>
            </a:ln>
          </p:spPr>
        </p:pic>
        <p:sp>
          <p:nvSpPr>
            <p:cNvPr id="1290" name="正方形/長方形 4"/>
            <p:cNvSpPr/>
            <p:nvPr/>
          </p:nvSpPr>
          <p:spPr>
            <a:xfrm>
              <a:off x="1332421" y="784225"/>
              <a:ext cx="2376056" cy="179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91" name="テキスト ボックス 5"/>
            <p:cNvSpPr txBox="1">
              <a:spLocks noChangeArrowheads="1"/>
            </p:cNvSpPr>
            <p:nvPr/>
          </p:nvSpPr>
          <p:spPr>
            <a:xfrm>
              <a:off x="1547813" y="1257300"/>
              <a:ext cx="415925" cy="369888"/>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t>白</a:t>
              </a:r>
            </a:p>
          </p:txBody>
        </p:sp>
        <p:sp>
          <p:nvSpPr>
            <p:cNvPr id="1292" name="テキスト ボックス 7"/>
            <p:cNvSpPr txBox="1">
              <a:spLocks noChangeArrowheads="1"/>
            </p:cNvSpPr>
            <p:nvPr/>
          </p:nvSpPr>
          <p:spPr>
            <a:xfrm>
              <a:off x="1547813" y="1709738"/>
              <a:ext cx="415925" cy="369887"/>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t>青</a:t>
              </a:r>
            </a:p>
          </p:txBody>
        </p:sp>
        <p:cxnSp>
          <p:nvCxnSpPr>
            <p:cNvPr id="1293" name="直線矢印コネクタ 18"/>
            <p:cNvCxnSpPr/>
            <p:nvPr/>
          </p:nvCxnSpPr>
          <p:spPr>
            <a:xfrm flipV="1">
              <a:off x="1791822" y="2913447"/>
              <a:ext cx="0" cy="1804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94" name="直線矢印コネクタ 20"/>
            <p:cNvCxnSpPr/>
            <p:nvPr/>
          </p:nvCxnSpPr>
          <p:spPr>
            <a:xfrm flipV="1">
              <a:off x="2742702" y="2913447"/>
              <a:ext cx="0" cy="1804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95" name="直線矢印コネクタ 21"/>
            <p:cNvCxnSpPr/>
            <p:nvPr/>
          </p:nvCxnSpPr>
          <p:spPr>
            <a:xfrm flipV="1">
              <a:off x="3676399" y="2913447"/>
              <a:ext cx="0" cy="1804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96" name="上矢印 19"/>
            <p:cNvSpPr/>
            <p:nvPr/>
          </p:nvSpPr>
          <p:spPr>
            <a:xfrm rot="1560000">
              <a:off x="1332421" y="2902024"/>
              <a:ext cx="95088" cy="180481"/>
            </a:xfrm>
            <a:prstGeom prst="up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97" name="上矢印 24"/>
            <p:cNvSpPr/>
            <p:nvPr/>
          </p:nvSpPr>
          <p:spPr>
            <a:xfrm rot="1560000">
              <a:off x="2254660" y="2902024"/>
              <a:ext cx="96234" cy="180481"/>
            </a:xfrm>
            <a:prstGeom prst="up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98" name="上矢印 25"/>
            <p:cNvSpPr/>
            <p:nvPr/>
          </p:nvSpPr>
          <p:spPr>
            <a:xfrm rot="1560000">
              <a:off x="3189502" y="2902024"/>
              <a:ext cx="95088" cy="180481"/>
            </a:xfrm>
            <a:prstGeom prst="up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pic>
        <p:nvPicPr>
          <p:cNvPr id="1299" name="オーディオ 1">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300" name="オーディオ 5">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95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0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6" name="フリーフォーム 4"/>
          <p:cNvSpPr/>
          <p:nvPr/>
        </p:nvSpPr>
        <p:spPr>
          <a:xfrm>
            <a:off x="1836738" y="1116013"/>
            <a:ext cx="6911975" cy="1223962"/>
          </a:xfrm>
          <a:custGeom>
            <a:avLst/>
            <a:gdLst>
              <a:gd name="connsiteX0" fmla="*/ 0 w 7632848"/>
              <a:gd name="connsiteY0" fmla="*/ 133751 h 1337507"/>
              <a:gd name="connsiteX1" fmla="*/ 133751 w 7632848"/>
              <a:gd name="connsiteY1" fmla="*/ 0 h 1337507"/>
              <a:gd name="connsiteX2" fmla="*/ 7499097 w 7632848"/>
              <a:gd name="connsiteY2" fmla="*/ 0 h 1337507"/>
              <a:gd name="connsiteX3" fmla="*/ 7632848 w 7632848"/>
              <a:gd name="connsiteY3" fmla="*/ 133751 h 1337507"/>
              <a:gd name="connsiteX4" fmla="*/ 7632848 w 7632848"/>
              <a:gd name="connsiteY4" fmla="*/ 1203756 h 1337507"/>
              <a:gd name="connsiteX5" fmla="*/ 7499097 w 7632848"/>
              <a:gd name="connsiteY5" fmla="*/ 1337507 h 1337507"/>
              <a:gd name="connsiteX6" fmla="*/ 133751 w 7632848"/>
              <a:gd name="connsiteY6" fmla="*/ 1337507 h 1337507"/>
              <a:gd name="connsiteX7" fmla="*/ 0 w 7632848"/>
              <a:gd name="connsiteY7" fmla="*/ 1203756 h 1337507"/>
              <a:gd name="connsiteX8" fmla="*/ 0 w 7632848"/>
              <a:gd name="connsiteY8" fmla="*/ 133751 h 133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848" h="1337507">
                <a:moveTo>
                  <a:pt x="0" y="133751"/>
                </a:moveTo>
                <a:cubicBezTo>
                  <a:pt x="0" y="59882"/>
                  <a:pt x="59882" y="0"/>
                  <a:pt x="133751" y="0"/>
                </a:cubicBezTo>
                <a:lnTo>
                  <a:pt x="7499097" y="0"/>
                </a:lnTo>
                <a:cubicBezTo>
                  <a:pt x="7572966" y="0"/>
                  <a:pt x="7632848" y="59882"/>
                  <a:pt x="7632848" y="133751"/>
                </a:cubicBezTo>
                <a:lnTo>
                  <a:pt x="7632848" y="1203756"/>
                </a:lnTo>
                <a:cubicBezTo>
                  <a:pt x="7632848" y="1277625"/>
                  <a:pt x="7572966" y="1337507"/>
                  <a:pt x="7499097" y="1337507"/>
                </a:cubicBezTo>
                <a:lnTo>
                  <a:pt x="133751" y="1337507"/>
                </a:lnTo>
                <a:cubicBezTo>
                  <a:pt x="59882" y="1337507"/>
                  <a:pt x="0" y="1277625"/>
                  <a:pt x="0" y="1203756"/>
                </a:cubicBezTo>
                <a:lnTo>
                  <a:pt x="0" y="133751"/>
                </a:lnTo>
                <a:close/>
              </a:path>
            </a:pathLst>
          </a:custGeom>
        </p:spPr>
        <p:style>
          <a:lnRef idx="2">
            <a:schemeClr val="lt1"/>
          </a:lnRef>
          <a:fillRef idx="1">
            <a:schemeClr val="accent1"/>
          </a:fillRef>
          <a:effectRef idx="0">
            <a:schemeClr val="accent1"/>
          </a:effectRef>
          <a:fontRef idx="minor">
            <a:schemeClr val="lt1"/>
          </a:fontRef>
        </p:style>
        <p:txBody>
          <a:bodyPr lIns="1767000" tIns="106680" rIns="106681" bIns="106680" spcCol="1270" anchor="ctr"/>
          <a:lstStyle/>
          <a:p>
            <a:pPr defTabSz="1244600">
              <a:lnSpc>
                <a:spcPct val="90000"/>
              </a:lnSpc>
              <a:spcAft>
                <a:spcPct val="35000"/>
              </a:spcAft>
              <a:defRPr/>
            </a:pPr>
            <a:r>
              <a:rPr lang="ja-JP" altLang="en-US" sz="2800" dirty="0">
                <a:solidFill>
                  <a:srgbClr val="FFFF00"/>
                </a:solidFill>
              </a:rPr>
              <a:t>☺</a:t>
            </a:r>
            <a:r>
              <a:rPr lang="ja-JP" altLang="en-US" sz="2400" dirty="0"/>
              <a:t>前半の増体が良い</a:t>
            </a:r>
            <a:endParaRPr lang="en-US" altLang="ja-JP" sz="2400" dirty="0"/>
          </a:p>
          <a:p>
            <a:pPr defTabSz="1244600">
              <a:lnSpc>
                <a:spcPct val="90000"/>
              </a:lnSpc>
              <a:spcAft>
                <a:spcPct val="35000"/>
              </a:spcAft>
              <a:defRPr/>
            </a:pPr>
            <a:r>
              <a:rPr lang="ja-JP" altLang="en-US" sz="2800" dirty="0">
                <a:solidFill>
                  <a:srgbClr val="FFFF00"/>
                </a:solidFill>
              </a:rPr>
              <a:t>☺</a:t>
            </a:r>
            <a:r>
              <a:rPr lang="ja-JP" altLang="en-US" sz="2400" dirty="0"/>
              <a:t>育成率が良い　</a:t>
            </a:r>
            <a:r>
              <a:rPr lang="ja-JP" altLang="en-US" sz="2100" dirty="0"/>
              <a:t>　</a:t>
            </a:r>
            <a:r>
              <a:rPr lang="ja-JP" altLang="en-US" sz="2400" dirty="0">
                <a:solidFill>
                  <a:srgbClr val="002060"/>
                </a:solidFill>
              </a:rPr>
              <a:t>☹</a:t>
            </a:r>
            <a:r>
              <a:rPr lang="ja-JP" altLang="en-US" sz="2000" dirty="0"/>
              <a:t>後半の増体が悪い</a:t>
            </a:r>
          </a:p>
        </p:txBody>
      </p:sp>
      <p:sp>
        <p:nvSpPr>
          <p:cNvPr id="1307" name="角丸四角形 6"/>
          <p:cNvSpPr>
            <a:spLocks noChangeAspect="1"/>
          </p:cNvSpPr>
          <p:nvPr/>
        </p:nvSpPr>
        <p:spPr>
          <a:xfrm>
            <a:off x="1970088" y="1212850"/>
            <a:ext cx="1439862" cy="1008063"/>
          </a:xfrm>
          <a:prstGeom prst="roundRect">
            <a:avLst>
              <a:gd name="adj" fmla="val 10000"/>
            </a:avLst>
          </a:prstGeom>
          <a:blipFill>
            <a:blip r:embed="rId1"/>
            <a:stretch>
              <a:fillRect/>
            </a:stretch>
          </a:blipFill>
        </p:spPr>
        <p:style>
          <a:lnRef idx="2">
            <a:schemeClr val="lt1"/>
          </a:lnRef>
          <a:fillRef idx="1">
            <a:srgbClr val="000000"/>
          </a:fillRef>
          <a:effectRef idx="0">
            <a:schemeClr val="accent1">
              <a:tint val="50000"/>
            </a:schemeClr>
          </a:effectRef>
          <a:fontRef idx="minor">
            <a:schemeClr val="lt1"/>
          </a:fontRef>
        </p:style>
      </p:sp>
      <p:grpSp>
        <p:nvGrpSpPr>
          <p:cNvPr id="1308" name="グループ化 1"/>
          <p:cNvGrpSpPr/>
          <p:nvPr/>
        </p:nvGrpSpPr>
        <p:grpSpPr>
          <a:xfrm>
            <a:off x="1836738" y="2708275"/>
            <a:ext cx="6911975" cy="1225550"/>
            <a:chOff x="900113" y="3517652"/>
            <a:chExt cx="7632700" cy="1157621"/>
          </a:xfrm>
        </p:grpSpPr>
        <p:sp>
          <p:nvSpPr>
            <p:cNvPr id="1309" name="フリーフォーム 13"/>
            <p:cNvSpPr/>
            <p:nvPr/>
          </p:nvSpPr>
          <p:spPr>
            <a:xfrm>
              <a:off x="900113" y="3517652"/>
              <a:ext cx="7632700" cy="1157621"/>
            </a:xfrm>
            <a:custGeom>
              <a:avLst/>
              <a:gdLst>
                <a:gd name="connsiteX0" fmla="*/ 0 w 7632848"/>
                <a:gd name="connsiteY0" fmla="*/ 128643 h 1286433"/>
                <a:gd name="connsiteX1" fmla="*/ 128643 w 7632848"/>
                <a:gd name="connsiteY1" fmla="*/ 0 h 1286433"/>
                <a:gd name="connsiteX2" fmla="*/ 7504205 w 7632848"/>
                <a:gd name="connsiteY2" fmla="*/ 0 h 1286433"/>
                <a:gd name="connsiteX3" fmla="*/ 7632848 w 7632848"/>
                <a:gd name="connsiteY3" fmla="*/ 128643 h 1286433"/>
                <a:gd name="connsiteX4" fmla="*/ 7632848 w 7632848"/>
                <a:gd name="connsiteY4" fmla="*/ 1157790 h 1286433"/>
                <a:gd name="connsiteX5" fmla="*/ 7504205 w 7632848"/>
                <a:gd name="connsiteY5" fmla="*/ 1286433 h 1286433"/>
                <a:gd name="connsiteX6" fmla="*/ 128643 w 7632848"/>
                <a:gd name="connsiteY6" fmla="*/ 1286433 h 1286433"/>
                <a:gd name="connsiteX7" fmla="*/ 0 w 7632848"/>
                <a:gd name="connsiteY7" fmla="*/ 1157790 h 1286433"/>
                <a:gd name="connsiteX8" fmla="*/ 0 w 7632848"/>
                <a:gd name="connsiteY8" fmla="*/ 128643 h 128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848" h="1286433">
                  <a:moveTo>
                    <a:pt x="0" y="128643"/>
                  </a:moveTo>
                  <a:cubicBezTo>
                    <a:pt x="0" y="57595"/>
                    <a:pt x="57595" y="0"/>
                    <a:pt x="128643" y="0"/>
                  </a:cubicBezTo>
                  <a:lnTo>
                    <a:pt x="7504205" y="0"/>
                  </a:lnTo>
                  <a:cubicBezTo>
                    <a:pt x="7575253" y="0"/>
                    <a:pt x="7632848" y="57595"/>
                    <a:pt x="7632848" y="128643"/>
                  </a:cubicBezTo>
                  <a:lnTo>
                    <a:pt x="7632848" y="1157790"/>
                  </a:lnTo>
                  <a:cubicBezTo>
                    <a:pt x="7632848" y="1228838"/>
                    <a:pt x="7575253" y="1286433"/>
                    <a:pt x="7504205" y="1286433"/>
                  </a:cubicBezTo>
                  <a:lnTo>
                    <a:pt x="128643" y="1286433"/>
                  </a:lnTo>
                  <a:cubicBezTo>
                    <a:pt x="57595" y="1286433"/>
                    <a:pt x="0" y="1228838"/>
                    <a:pt x="0" y="1157790"/>
                  </a:cubicBezTo>
                  <a:lnTo>
                    <a:pt x="0" y="128643"/>
                  </a:lnTo>
                  <a:close/>
                </a:path>
              </a:pathLst>
            </a:custGeom>
          </p:spPr>
          <p:style>
            <a:lnRef idx="2">
              <a:schemeClr val="lt1"/>
            </a:lnRef>
            <a:fillRef idx="1">
              <a:schemeClr val="accent1"/>
            </a:fillRef>
            <a:effectRef idx="0">
              <a:schemeClr val="accent1"/>
            </a:effectRef>
            <a:fontRef idx="minor">
              <a:schemeClr val="lt1"/>
            </a:fontRef>
          </p:style>
          <p:txBody>
            <a:bodyPr lIns="1785773" tIns="106680" rIns="106681" bIns="106680" spcCol="1270" anchor="ctr"/>
            <a:lstStyle/>
            <a:p>
              <a:pPr defTabSz="1244600">
                <a:lnSpc>
                  <a:spcPct val="90000"/>
                </a:lnSpc>
                <a:spcAft>
                  <a:spcPct val="35000"/>
                </a:spcAft>
                <a:defRPr/>
              </a:pPr>
              <a:r>
                <a:rPr lang="ja-JP" altLang="en-US" sz="2800" dirty="0">
                  <a:solidFill>
                    <a:srgbClr val="FFFF00"/>
                  </a:solidFill>
                </a:rPr>
                <a:t>☺</a:t>
              </a:r>
              <a:r>
                <a:rPr lang="ja-JP" altLang="en-US" sz="2400" dirty="0"/>
                <a:t>後半の増体が良い</a:t>
              </a:r>
              <a:endParaRPr lang="en-US" altLang="ja-JP" sz="2400" dirty="0"/>
            </a:p>
            <a:p>
              <a:pPr defTabSz="1244600">
                <a:lnSpc>
                  <a:spcPct val="90000"/>
                </a:lnSpc>
                <a:spcAft>
                  <a:spcPct val="35000"/>
                </a:spcAft>
                <a:defRPr/>
              </a:pPr>
              <a:r>
                <a:rPr lang="ja-JP" altLang="en-US" sz="2000" dirty="0">
                  <a:solidFill>
                    <a:srgbClr val="002060"/>
                  </a:solidFill>
                </a:rPr>
                <a:t>　　　　　　　　</a:t>
              </a:r>
              <a:r>
                <a:rPr lang="ja-JP" altLang="en-US" sz="2400" dirty="0">
                  <a:solidFill>
                    <a:srgbClr val="002060"/>
                  </a:solidFill>
                </a:rPr>
                <a:t>☹</a:t>
              </a:r>
              <a:r>
                <a:rPr lang="ja-JP" altLang="en-US" sz="2000" dirty="0"/>
                <a:t>育成率にバラツキがある</a:t>
              </a:r>
              <a:endParaRPr lang="ja-JP" altLang="en-US" sz="2400" dirty="0"/>
            </a:p>
          </p:txBody>
        </p:sp>
        <p:sp>
          <p:nvSpPr>
            <p:cNvPr id="1310" name="角丸四角形 14"/>
            <p:cNvSpPr>
              <a:spLocks noChangeAspect="1"/>
            </p:cNvSpPr>
            <p:nvPr/>
          </p:nvSpPr>
          <p:spPr>
            <a:xfrm>
              <a:off x="1133266" y="3592627"/>
              <a:ext cx="1349834" cy="976181"/>
            </a:xfrm>
            <a:prstGeom prst="roundRect">
              <a:avLst>
                <a:gd name="adj" fmla="val 10000"/>
              </a:avLst>
            </a:prstGeom>
            <a:blipFill>
              <a:blip r:embed="rId2"/>
              <a:stretch>
                <a:fillRect/>
              </a:stretch>
            </a:blipFill>
          </p:spPr>
          <p:style>
            <a:lnRef idx="2">
              <a:schemeClr val="lt1"/>
            </a:lnRef>
            <a:fillRef idx="1">
              <a:srgbClr val="000000"/>
            </a:fillRef>
            <a:effectRef idx="0">
              <a:schemeClr val="accent1">
                <a:tint val="50000"/>
              </a:schemeClr>
            </a:effectRef>
            <a:fontRef idx="minor">
              <a:schemeClr val="lt1"/>
            </a:fontRef>
          </p:style>
        </p:sp>
      </p:grpSp>
      <p:sp>
        <p:nvSpPr>
          <p:cNvPr id="1311" name="タイトル 1"/>
          <p:cNvSpPr>
            <a:spLocks noGrp="1"/>
          </p:cNvSpPr>
          <p:nvPr>
            <p:ph type="title"/>
          </p:nvPr>
        </p:nvSpPr>
        <p:spPr>
          <a:xfrm>
            <a:off x="390525" y="147638"/>
            <a:ext cx="8218488" cy="620712"/>
          </a:xfrm>
        </p:spPr>
        <p:txBody>
          <a:bodyPr/>
          <a:lstStyle/>
          <a:p>
            <a:r>
              <a:rPr lang="ja-JP" altLang="en-US" sz="2800"/>
              <a:t>照明色調の違いがブロイラーの成育に及ぼす影響</a:t>
            </a:r>
          </a:p>
        </p:txBody>
      </p:sp>
      <p:sp>
        <p:nvSpPr>
          <p:cNvPr id="1312" name="テキスト ボックス 15"/>
          <p:cNvSpPr txBox="1">
            <a:spLocks noChangeArrowheads="1"/>
          </p:cNvSpPr>
          <p:nvPr/>
        </p:nvSpPr>
        <p:spPr>
          <a:xfrm>
            <a:off x="338138" y="1116013"/>
            <a:ext cx="1416050" cy="46196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u="sng"/>
              <a:t>青色照明</a:t>
            </a:r>
          </a:p>
        </p:txBody>
      </p:sp>
      <p:sp>
        <p:nvSpPr>
          <p:cNvPr id="1313" name="テキスト ボックス 17"/>
          <p:cNvSpPr txBox="1">
            <a:spLocks noChangeArrowheads="1"/>
          </p:cNvSpPr>
          <p:nvPr/>
        </p:nvSpPr>
        <p:spPr>
          <a:xfrm>
            <a:off x="338138" y="2627313"/>
            <a:ext cx="1416050" cy="46196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u="sng"/>
              <a:t>白色照明</a:t>
            </a:r>
          </a:p>
        </p:txBody>
      </p:sp>
      <p:sp>
        <p:nvSpPr>
          <p:cNvPr id="1314" name="下矢印 5"/>
          <p:cNvSpPr/>
          <p:nvPr/>
        </p:nvSpPr>
        <p:spPr>
          <a:xfrm>
            <a:off x="3995738" y="5229225"/>
            <a:ext cx="1223962"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15" name="テキスト ボックス 17"/>
          <p:cNvSpPr txBox="1">
            <a:spLocks noChangeArrowheads="1"/>
          </p:cNvSpPr>
          <p:nvPr/>
        </p:nvSpPr>
        <p:spPr>
          <a:xfrm>
            <a:off x="1196975" y="5959475"/>
            <a:ext cx="6605588" cy="461963"/>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阿波尾鶏（♀）では、青色照明の効果は１週齢まで</a:t>
            </a:r>
          </a:p>
        </p:txBody>
      </p:sp>
      <p:sp>
        <p:nvSpPr>
          <p:cNvPr id="1316" name="テキスト ボックス 19"/>
          <p:cNvSpPr txBox="1">
            <a:spLocks noChangeArrowheads="1"/>
          </p:cNvSpPr>
          <p:nvPr/>
        </p:nvSpPr>
        <p:spPr>
          <a:xfrm>
            <a:off x="182563" y="4335463"/>
            <a:ext cx="8850312" cy="46196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照明プログラム「青色→水色→白色」は、ブロイラーの増体性を向上</a:t>
            </a:r>
          </a:p>
        </p:txBody>
      </p:sp>
      <p:grpSp>
        <p:nvGrpSpPr>
          <p:cNvPr id="1317" name="グループ化 9"/>
          <p:cNvGrpSpPr/>
          <p:nvPr/>
        </p:nvGrpSpPr>
        <p:grpSpPr>
          <a:xfrm>
            <a:off x="3563938" y="620713"/>
            <a:ext cx="1547812" cy="38100"/>
            <a:chOff x="3563888" y="756320"/>
            <a:chExt cx="1548000" cy="37861"/>
          </a:xfrm>
        </p:grpSpPr>
        <p:cxnSp>
          <p:nvCxnSpPr>
            <p:cNvPr id="1318" name="直線コネクタ 8"/>
            <p:cNvCxnSpPr/>
            <p:nvPr/>
          </p:nvCxnSpPr>
          <p:spPr>
            <a:xfrm>
              <a:off x="3563888" y="756320"/>
              <a:ext cx="15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9" name="直線コネクタ 21"/>
            <p:cNvCxnSpPr/>
            <p:nvPr/>
          </p:nvCxnSpPr>
          <p:spPr>
            <a:xfrm>
              <a:off x="3563888" y="794181"/>
              <a:ext cx="15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0" name="グループ化 23"/>
          <p:cNvGrpSpPr/>
          <p:nvPr/>
        </p:nvGrpSpPr>
        <p:grpSpPr>
          <a:xfrm>
            <a:off x="1273175" y="6343650"/>
            <a:ext cx="1260475" cy="38100"/>
            <a:chOff x="3563888" y="756320"/>
            <a:chExt cx="1548000" cy="37861"/>
          </a:xfrm>
        </p:grpSpPr>
        <p:cxnSp>
          <p:nvCxnSpPr>
            <p:cNvPr id="1321" name="直線コネクタ 24"/>
            <p:cNvCxnSpPr/>
            <p:nvPr/>
          </p:nvCxnSpPr>
          <p:spPr>
            <a:xfrm>
              <a:off x="3563888" y="756320"/>
              <a:ext cx="15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2" name="直線コネクタ 25"/>
            <p:cNvCxnSpPr/>
            <p:nvPr/>
          </p:nvCxnSpPr>
          <p:spPr>
            <a:xfrm>
              <a:off x="3563888" y="794181"/>
              <a:ext cx="154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23" name="オーディオ 1">
            <a:hlinkClick r:id="" action="ppaction://media"/>
          </p:cNvPr>
          <p:cNvPicPr>
            <a:picLocks noChangeAspect="1" noChangeArrowheads="1"/>
          </p:cNvPicPr>
          <p:nvPr/>
        </p:nvPicPr>
        <p:blipFill>
          <a:blip r:embed="rId3"/>
          <a:stretch>
            <a:fillRect/>
          </a:stretch>
        </p:blipFill>
        <p:spPr>
          <a:xfrm>
            <a:off x="8318500" y="6032500"/>
            <a:ext cx="609600" cy="609600"/>
          </a:xfrm>
          <a:prstGeom prst="rect">
            <a:avLst/>
          </a:prstGeom>
          <a:noFill/>
          <a:ln>
            <a:noFill/>
          </a:ln>
        </p:spPr>
      </p:pic>
      <p:pic>
        <p:nvPicPr>
          <p:cNvPr id="1324" name="オーディオ 3">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491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0" name="タイトル 1"/>
          <p:cNvSpPr>
            <a:spLocks noGrp="1"/>
          </p:cNvSpPr>
          <p:nvPr>
            <p:ph type="title"/>
          </p:nvPr>
        </p:nvSpPr>
        <p:spPr>
          <a:xfrm>
            <a:off x="457200" y="274638"/>
            <a:ext cx="8229600" cy="777875"/>
          </a:xfrm>
        </p:spPr>
        <p:txBody>
          <a:bodyPr/>
          <a:lstStyle/>
          <a:p>
            <a:pPr>
              <a:defRPr/>
            </a:pPr>
            <a:r>
              <a:rPr lang="ja-JP" altLang="en-US" sz="3200" dirty="0" smtClean="0">
                <a:latin typeface="+mn-ea"/>
                <a:ea typeface="+mn-ea"/>
              </a:rPr>
              <a:t>試験２</a:t>
            </a:r>
            <a:r>
              <a:rPr lang="ja-JP" altLang="en-US" sz="3200" dirty="0">
                <a:latin typeface="+mn-ea"/>
                <a:ea typeface="+mn-ea"/>
              </a:rPr>
              <a:t>：青色</a:t>
            </a:r>
            <a:r>
              <a:rPr lang="en-US" altLang="ja-JP" sz="3200" dirty="0">
                <a:latin typeface="+mn-ea"/>
                <a:ea typeface="+mn-ea"/>
              </a:rPr>
              <a:t>LED</a:t>
            </a:r>
            <a:r>
              <a:rPr lang="ja-JP" altLang="en-US" sz="3200" dirty="0">
                <a:latin typeface="+mn-ea"/>
                <a:ea typeface="+mn-ea"/>
              </a:rPr>
              <a:t>照明による増体への影響</a:t>
            </a:r>
          </a:p>
        </p:txBody>
      </p:sp>
      <p:sp>
        <p:nvSpPr>
          <p:cNvPr id="1331" name="コンテンツ プレースホルダー 2"/>
          <p:cNvSpPr>
            <a:spLocks noGrp="1"/>
          </p:cNvSpPr>
          <p:nvPr>
            <p:ph idx="1"/>
          </p:nvPr>
        </p:nvSpPr>
        <p:spPr>
          <a:xfrm>
            <a:off x="1403350" y="1169988"/>
            <a:ext cx="6819900" cy="2870200"/>
          </a:xfrm>
        </p:spPr>
        <p:txBody>
          <a:bodyPr>
            <a:spAutoFit/>
          </a:bodyPr>
          <a:lstStyle/>
          <a:p>
            <a:pPr>
              <a:lnSpc>
                <a:spcPts val="2600"/>
              </a:lnSpc>
              <a:defRPr/>
            </a:pPr>
            <a:r>
              <a:rPr lang="en-US" altLang="ja-JP" sz="2400" dirty="0">
                <a:latin typeface="+mn-ea"/>
              </a:rPr>
              <a:t>R</a:t>
            </a:r>
            <a:r>
              <a:rPr lang="ja-JP" altLang="en-US" sz="2400" dirty="0">
                <a:latin typeface="+mn-ea"/>
              </a:rPr>
              <a:t>元</a:t>
            </a:r>
            <a:r>
              <a:rPr lang="en-US" altLang="ja-JP" sz="2400" dirty="0">
                <a:latin typeface="+mn-ea"/>
              </a:rPr>
              <a:t>.6.11</a:t>
            </a:r>
            <a:r>
              <a:rPr lang="ja-JP" altLang="en-US" sz="2400" dirty="0">
                <a:latin typeface="+mn-ea"/>
              </a:rPr>
              <a:t>～</a:t>
            </a:r>
            <a:r>
              <a:rPr lang="en-US" altLang="ja-JP" sz="2400" dirty="0">
                <a:latin typeface="+mn-ea"/>
              </a:rPr>
              <a:t>R</a:t>
            </a:r>
            <a:r>
              <a:rPr lang="ja-JP" altLang="en-US" sz="2400" dirty="0">
                <a:latin typeface="+mn-ea"/>
              </a:rPr>
              <a:t>元</a:t>
            </a:r>
            <a:r>
              <a:rPr lang="en-US" altLang="ja-JP" sz="2400" dirty="0">
                <a:latin typeface="+mn-ea"/>
              </a:rPr>
              <a:t>.9.3</a:t>
            </a:r>
            <a:r>
              <a:rPr lang="ja-JP" altLang="en-US" sz="2400" dirty="0">
                <a:latin typeface="+mn-ea"/>
              </a:rPr>
              <a:t>　セミウインドレス鶏舎</a:t>
            </a:r>
            <a:endParaRPr lang="en-US" altLang="ja-JP" sz="2400" dirty="0">
              <a:latin typeface="+mn-ea"/>
            </a:endParaRPr>
          </a:p>
          <a:p>
            <a:pPr>
              <a:lnSpc>
                <a:spcPts val="2600"/>
              </a:lnSpc>
              <a:defRPr/>
            </a:pPr>
            <a:r>
              <a:rPr lang="ja-JP" altLang="en-US" sz="2400" dirty="0">
                <a:latin typeface="+mn-ea"/>
              </a:rPr>
              <a:t>阿波尾鶏　</a:t>
            </a:r>
            <a:r>
              <a:rPr lang="en-US" altLang="ja-JP" sz="2400" dirty="0">
                <a:latin typeface="+mn-ea"/>
              </a:rPr>
              <a:t>10</a:t>
            </a:r>
            <a:r>
              <a:rPr lang="ja-JP" altLang="en-US" sz="2400" dirty="0">
                <a:latin typeface="+mn-ea"/>
              </a:rPr>
              <a:t>羽</a:t>
            </a:r>
            <a:r>
              <a:rPr lang="en-US" altLang="ja-JP" sz="2400" dirty="0">
                <a:latin typeface="+mn-ea"/>
              </a:rPr>
              <a:t>/m</a:t>
            </a:r>
            <a:r>
              <a:rPr lang="en-US" altLang="ja-JP" sz="2400" baseline="30000" dirty="0">
                <a:latin typeface="+mn-ea"/>
              </a:rPr>
              <a:t>2</a:t>
            </a:r>
            <a:r>
              <a:rPr lang="ja-JP" altLang="en-US" sz="2400" dirty="0">
                <a:latin typeface="+mn-ea"/>
              </a:rPr>
              <a:t>　</a:t>
            </a:r>
            <a:endParaRPr lang="en-US" altLang="ja-JP" sz="2400" dirty="0">
              <a:latin typeface="+mn-ea"/>
            </a:endParaRPr>
          </a:p>
          <a:p>
            <a:pPr>
              <a:lnSpc>
                <a:spcPts val="2600"/>
              </a:lnSpc>
              <a:defRPr/>
            </a:pPr>
            <a:r>
              <a:rPr lang="ja-JP" altLang="en-US" sz="2400" dirty="0">
                <a:latin typeface="+mn-ea"/>
              </a:rPr>
              <a:t>♂♀混飼　（♂</a:t>
            </a:r>
            <a:r>
              <a:rPr lang="en-US" altLang="ja-JP" sz="2400" dirty="0">
                <a:latin typeface="+mn-ea"/>
              </a:rPr>
              <a:t>40</a:t>
            </a:r>
            <a:r>
              <a:rPr lang="ja-JP" altLang="en-US" sz="2400" dirty="0">
                <a:latin typeface="+mn-ea"/>
              </a:rPr>
              <a:t>羽　　♀</a:t>
            </a:r>
            <a:r>
              <a:rPr lang="en-US" altLang="ja-JP" sz="2400" dirty="0">
                <a:latin typeface="+mn-ea"/>
              </a:rPr>
              <a:t>40</a:t>
            </a:r>
            <a:r>
              <a:rPr lang="ja-JP" altLang="en-US" sz="2400" dirty="0">
                <a:latin typeface="+mn-ea"/>
              </a:rPr>
              <a:t>羽）</a:t>
            </a:r>
            <a:endParaRPr lang="en-US" altLang="ja-JP" sz="2400" dirty="0">
              <a:latin typeface="+mn-ea"/>
            </a:endParaRPr>
          </a:p>
          <a:p>
            <a:pPr>
              <a:lnSpc>
                <a:spcPts val="2600"/>
              </a:lnSpc>
              <a:defRPr/>
            </a:pPr>
            <a:r>
              <a:rPr lang="ja-JP" altLang="en-US" sz="2400" dirty="0">
                <a:latin typeface="+mn-ea"/>
              </a:rPr>
              <a:t>試験区　</a:t>
            </a:r>
            <a:r>
              <a:rPr lang="en-US" altLang="ja-JP" sz="2400" dirty="0">
                <a:latin typeface="+mn-ea"/>
              </a:rPr>
              <a:t>1</a:t>
            </a:r>
            <a:r>
              <a:rPr lang="ja-JP" altLang="en-US" sz="2400" dirty="0">
                <a:latin typeface="+mn-ea"/>
              </a:rPr>
              <a:t>部屋、対照区　</a:t>
            </a:r>
            <a:r>
              <a:rPr lang="en-US" altLang="ja-JP" sz="2400" dirty="0">
                <a:latin typeface="+mn-ea"/>
              </a:rPr>
              <a:t>1</a:t>
            </a:r>
            <a:r>
              <a:rPr lang="ja-JP" altLang="en-US" sz="2400" dirty="0">
                <a:latin typeface="+mn-ea"/>
              </a:rPr>
              <a:t>部屋</a:t>
            </a:r>
            <a:endParaRPr lang="en-US" altLang="ja-JP" sz="2400" dirty="0">
              <a:latin typeface="+mn-ea"/>
            </a:endParaRPr>
          </a:p>
          <a:p>
            <a:pPr>
              <a:lnSpc>
                <a:spcPts val="2600"/>
              </a:lnSpc>
              <a:defRPr/>
            </a:pPr>
            <a:r>
              <a:rPr lang="ja-JP" altLang="en-US" sz="2400" dirty="0">
                <a:latin typeface="+mn-ea"/>
              </a:rPr>
              <a:t>照明</a:t>
            </a:r>
            <a:endParaRPr lang="en-US" altLang="ja-JP" sz="2400" dirty="0">
              <a:latin typeface="+mn-ea"/>
            </a:endParaRPr>
          </a:p>
          <a:p>
            <a:pPr marL="0" indent="0">
              <a:lnSpc>
                <a:spcPts val="2600"/>
              </a:lnSpc>
              <a:buFont typeface="Arial" panose="020B0604020202020204" pitchFamily="34" charset="0"/>
              <a:buNone/>
              <a:defRPr/>
            </a:pPr>
            <a:r>
              <a:rPr lang="ja-JP" altLang="en-US" sz="2400" dirty="0">
                <a:latin typeface="+mn-ea"/>
              </a:rPr>
              <a:t>　　　試験区：日本フネン</a:t>
            </a:r>
            <a:r>
              <a:rPr lang="en-US" altLang="ja-JP" sz="2400" dirty="0">
                <a:latin typeface="+mn-ea"/>
              </a:rPr>
              <a:t>(</a:t>
            </a:r>
            <a:r>
              <a:rPr lang="ja-JP" altLang="en-US" sz="2400" dirty="0">
                <a:latin typeface="+mn-ea"/>
              </a:rPr>
              <a:t>株</a:t>
            </a:r>
            <a:r>
              <a:rPr lang="en-US" altLang="ja-JP" sz="2400" dirty="0">
                <a:latin typeface="+mn-ea"/>
              </a:rPr>
              <a:t>)</a:t>
            </a:r>
            <a:r>
              <a:rPr lang="ja-JP" altLang="en-US" sz="2400" dirty="0">
                <a:latin typeface="+mn-ea"/>
              </a:rPr>
              <a:t>製　青色</a:t>
            </a:r>
            <a:r>
              <a:rPr lang="en-US" altLang="ja-JP" sz="2400" dirty="0">
                <a:latin typeface="+mn-ea"/>
              </a:rPr>
              <a:t>LED</a:t>
            </a:r>
            <a:r>
              <a:rPr lang="ja-JP" altLang="en-US" sz="2400" dirty="0">
                <a:latin typeface="+mn-ea"/>
              </a:rPr>
              <a:t>ランプ</a:t>
            </a:r>
            <a:endParaRPr lang="en-US" altLang="ja-JP" sz="2400" dirty="0">
              <a:latin typeface="+mn-ea"/>
            </a:endParaRPr>
          </a:p>
          <a:p>
            <a:pPr marL="0" indent="0">
              <a:lnSpc>
                <a:spcPts val="2600"/>
              </a:lnSpc>
              <a:buFont typeface="Arial" panose="020B0604020202020204" pitchFamily="34" charset="0"/>
              <a:buNone/>
              <a:defRPr/>
            </a:pPr>
            <a:r>
              <a:rPr lang="ja-JP" altLang="en-US" sz="2400" dirty="0">
                <a:latin typeface="+mn-ea"/>
              </a:rPr>
              <a:t>　　　対照区：市販　白色</a:t>
            </a:r>
            <a:r>
              <a:rPr lang="en-US" altLang="ja-JP" sz="2400" dirty="0">
                <a:latin typeface="+mn-ea"/>
              </a:rPr>
              <a:t>LED</a:t>
            </a:r>
            <a:r>
              <a:rPr lang="ja-JP" altLang="en-US" sz="2400" dirty="0">
                <a:latin typeface="+mn-ea"/>
              </a:rPr>
              <a:t>ランプ</a:t>
            </a:r>
          </a:p>
        </p:txBody>
      </p:sp>
      <p:pic>
        <p:nvPicPr>
          <p:cNvPr id="1332" name="図 3"/>
          <p:cNvPicPr>
            <a:picLocks noChangeAspect="1" noChangeArrowheads="1"/>
          </p:cNvPicPr>
          <p:nvPr/>
        </p:nvPicPr>
        <p:blipFill>
          <a:blip r:embed="rId1"/>
          <a:stretch>
            <a:fillRect/>
          </a:stretch>
        </p:blipFill>
        <p:spPr>
          <a:xfrm>
            <a:off x="755650" y="4437063"/>
            <a:ext cx="7829550" cy="2257425"/>
          </a:xfrm>
          <a:prstGeom prst="rect">
            <a:avLst/>
          </a:prstGeom>
          <a:noFill/>
          <a:ln>
            <a:noFill/>
          </a:ln>
        </p:spPr>
      </p:pic>
      <p:sp>
        <p:nvSpPr>
          <p:cNvPr id="1333" name="テキスト ボックス 4"/>
          <p:cNvSpPr txBox="1">
            <a:spLocks noChangeArrowheads="1"/>
          </p:cNvSpPr>
          <p:nvPr/>
        </p:nvSpPr>
        <p:spPr>
          <a:xfrm>
            <a:off x="666750" y="4079875"/>
            <a:ext cx="881063" cy="369888"/>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試験区</a:t>
            </a:r>
          </a:p>
        </p:txBody>
      </p:sp>
      <p:sp>
        <p:nvSpPr>
          <p:cNvPr id="1334" name="テキスト ボックス 5"/>
          <p:cNvSpPr txBox="1">
            <a:spLocks noChangeArrowheads="1"/>
          </p:cNvSpPr>
          <p:nvPr/>
        </p:nvSpPr>
        <p:spPr>
          <a:xfrm>
            <a:off x="4594225" y="4079875"/>
            <a:ext cx="881063" cy="369888"/>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対照区</a:t>
            </a:r>
          </a:p>
        </p:txBody>
      </p:sp>
      <p:pic>
        <p:nvPicPr>
          <p:cNvPr id="1335" name="オーディオ 1">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336" name="オーディオ 3">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65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342" name="グラフ 3"/>
          <p:cNvGraphicFramePr/>
          <p:nvPr/>
        </p:nvGraphicFramePr>
        <p:xfrm>
          <a:off x="179512" y="1383796"/>
          <a:ext cx="4140000" cy="27432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343" name="グラフ 4"/>
          <p:cNvGraphicFramePr/>
          <p:nvPr/>
        </p:nvGraphicFramePr>
        <p:xfrm>
          <a:off x="4546800" y="1328738"/>
          <a:ext cx="4140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1344" name="図 5"/>
          <p:cNvPicPr>
            <a:picLocks noChangeAspect="1" noChangeArrowheads="1"/>
          </p:cNvPicPr>
          <p:nvPr/>
        </p:nvPicPr>
        <p:blipFill>
          <a:blip r:embed="rId3"/>
          <a:stretch>
            <a:fillRect/>
          </a:stretch>
        </p:blipFill>
        <p:spPr>
          <a:xfrm>
            <a:off x="5019675" y="4148138"/>
            <a:ext cx="3981450" cy="2368550"/>
          </a:xfrm>
          <a:prstGeom prst="rect">
            <a:avLst/>
          </a:prstGeom>
          <a:noFill/>
          <a:ln>
            <a:noFill/>
          </a:ln>
        </p:spPr>
      </p:pic>
      <p:cxnSp>
        <p:nvCxnSpPr>
          <p:cNvPr id="1345" name="直線矢印コネクタ 6"/>
          <p:cNvCxnSpPr/>
          <p:nvPr/>
        </p:nvCxnSpPr>
        <p:spPr>
          <a:xfrm>
            <a:off x="7812088" y="5040313"/>
            <a:ext cx="0" cy="46831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46" name="テキスト ボックス 7"/>
          <p:cNvSpPr txBox="1"/>
          <p:nvPr/>
        </p:nvSpPr>
        <p:spPr>
          <a:xfrm>
            <a:off x="7862888" y="5070475"/>
            <a:ext cx="1173162" cy="590550"/>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2400" dirty="0"/>
              <a:t>171 g</a:t>
            </a:r>
            <a:endParaRPr lang="ja-JP" altLang="en-US" sz="2400" dirty="0"/>
          </a:p>
        </p:txBody>
      </p:sp>
      <p:sp>
        <p:nvSpPr>
          <p:cNvPr id="1347" name="テキスト ボックス 1"/>
          <p:cNvSpPr txBox="1">
            <a:spLocks noChangeArrowheads="1"/>
          </p:cNvSpPr>
          <p:nvPr/>
        </p:nvSpPr>
        <p:spPr>
          <a:xfrm>
            <a:off x="8439150" y="4918075"/>
            <a:ext cx="533400" cy="303213"/>
          </a:xfrm>
          <a:prstGeom prst="rect">
            <a:avLst/>
          </a:prstGeom>
          <a:noFill/>
          <a:ln>
            <a:noFill/>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a:t>**</a:t>
            </a:r>
          </a:p>
        </p:txBody>
      </p:sp>
      <p:sp>
        <p:nvSpPr>
          <p:cNvPr id="1348" name="コンテンツ プレースホルダー 2"/>
          <p:cNvSpPr>
            <a:spLocks noGrp="1"/>
          </p:cNvSpPr>
          <p:nvPr>
            <p:ph idx="1"/>
          </p:nvPr>
        </p:nvSpPr>
        <p:spPr>
          <a:xfrm>
            <a:off x="227013" y="4237038"/>
            <a:ext cx="4175125" cy="1063625"/>
          </a:xfrm>
        </p:spPr>
        <p:txBody>
          <a:bodyPr/>
          <a:lstStyle/>
          <a:p>
            <a:pPr>
              <a:defRPr/>
            </a:pPr>
            <a:r>
              <a:rPr lang="ja-JP" altLang="en-US" sz="2400" dirty="0">
                <a:latin typeface="+mn-ea"/>
              </a:rPr>
              <a:t>♂：差なし</a:t>
            </a:r>
            <a:endParaRPr lang="en-US" altLang="ja-JP" sz="2400" dirty="0">
              <a:latin typeface="+mn-ea"/>
            </a:endParaRPr>
          </a:p>
          <a:p>
            <a:pPr>
              <a:defRPr/>
            </a:pPr>
            <a:r>
              <a:rPr lang="ja-JP" altLang="en-US" sz="2400" dirty="0">
                <a:latin typeface="+mn-ea"/>
              </a:rPr>
              <a:t>♀：３</a:t>
            </a:r>
            <a:r>
              <a:rPr lang="en-US" altLang="ja-JP" sz="2400" dirty="0">
                <a:latin typeface="+mn-ea"/>
              </a:rPr>
              <a:t>W</a:t>
            </a:r>
            <a:r>
              <a:rPr lang="ja-JP" altLang="en-US" sz="2400" dirty="0">
                <a:latin typeface="+mn-ea"/>
              </a:rPr>
              <a:t>以降、有意に増加</a:t>
            </a:r>
            <a:endParaRPr lang="en-US" altLang="ja-JP" sz="2400" dirty="0">
              <a:latin typeface="+mn-ea"/>
            </a:endParaRPr>
          </a:p>
        </p:txBody>
      </p:sp>
      <p:sp>
        <p:nvSpPr>
          <p:cNvPr id="1349" name="タイトル 1"/>
          <p:cNvSpPr>
            <a:spLocks noGrp="1"/>
          </p:cNvSpPr>
          <p:nvPr>
            <p:ph type="title"/>
          </p:nvPr>
        </p:nvSpPr>
        <p:spPr>
          <a:xfrm>
            <a:off x="457200" y="274638"/>
            <a:ext cx="8229600" cy="777875"/>
          </a:xfrm>
        </p:spPr>
        <p:txBody>
          <a:bodyPr/>
          <a:lstStyle/>
          <a:p>
            <a:pPr>
              <a:defRPr/>
            </a:pPr>
            <a:r>
              <a:rPr lang="ja-JP" altLang="en-US" sz="3200" dirty="0" smtClean="0">
                <a:latin typeface="+mn-ea"/>
                <a:ea typeface="+mn-ea"/>
              </a:rPr>
              <a:t>試験２</a:t>
            </a:r>
            <a:r>
              <a:rPr lang="ja-JP" altLang="en-US" sz="3200" dirty="0">
                <a:latin typeface="+mn-ea"/>
                <a:ea typeface="+mn-ea"/>
              </a:rPr>
              <a:t>：青色</a:t>
            </a:r>
            <a:r>
              <a:rPr lang="en-US" altLang="ja-JP" sz="3200" dirty="0">
                <a:latin typeface="+mn-ea"/>
                <a:ea typeface="+mn-ea"/>
              </a:rPr>
              <a:t>LED</a:t>
            </a:r>
            <a:r>
              <a:rPr lang="ja-JP" altLang="en-US" sz="3200" dirty="0">
                <a:latin typeface="+mn-ea"/>
                <a:ea typeface="+mn-ea"/>
              </a:rPr>
              <a:t>照明による増体への影響</a:t>
            </a:r>
          </a:p>
        </p:txBody>
      </p:sp>
      <p:sp>
        <p:nvSpPr>
          <p:cNvPr id="1350" name="四角形吹き出し 1"/>
          <p:cNvSpPr/>
          <p:nvPr/>
        </p:nvSpPr>
        <p:spPr>
          <a:xfrm rot="10800000">
            <a:off x="5035550" y="4237038"/>
            <a:ext cx="3965575" cy="2279650"/>
          </a:xfrm>
          <a:prstGeom prst="wedgeRectCallout">
            <a:avLst>
              <a:gd name="adj1" fmla="val -33402"/>
              <a:gd name="adj2" fmla="val 13554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51" name="テキスト ボックス 11"/>
          <p:cNvSpPr txBox="1"/>
          <p:nvPr/>
        </p:nvSpPr>
        <p:spPr>
          <a:xfrm>
            <a:off x="457200" y="5402263"/>
            <a:ext cx="4027488" cy="1200150"/>
          </a:xfrm>
          <a:prstGeom prst="rect">
            <a:avLst/>
          </a:prstGeom>
          <a:solidFill>
            <a:schemeClr val="accent3">
              <a:lumMod val="20000"/>
              <a:lumOff val="80000"/>
            </a:schemeClr>
          </a:solidFill>
          <a:ln>
            <a:solidFill>
              <a:schemeClr val="tx1"/>
            </a:solidFill>
          </a:ln>
        </p:spPr>
        <p:txBody>
          <a:bodyPr wrap="none">
            <a:spAutoFit/>
          </a:bodyPr>
          <a:lstStyle/>
          <a:p>
            <a:pPr>
              <a:lnSpc>
                <a:spcPct val="150000"/>
              </a:lnSpc>
              <a:defRPr/>
            </a:pPr>
            <a:r>
              <a:rPr lang="ja-JP" altLang="en-US" sz="2400" b="1" dirty="0">
                <a:latin typeface="+mn-ea"/>
                <a:ea typeface="+mn-ea"/>
              </a:rPr>
              <a:t>飼養初期の青色</a:t>
            </a:r>
            <a:r>
              <a:rPr lang="en-US" altLang="ja-JP" sz="2400" b="1" dirty="0">
                <a:latin typeface="+mn-ea"/>
                <a:ea typeface="+mn-ea"/>
              </a:rPr>
              <a:t>LED</a:t>
            </a:r>
            <a:r>
              <a:rPr lang="ja-JP" altLang="en-US" sz="2400" b="1" dirty="0">
                <a:latin typeface="+mn-ea"/>
                <a:ea typeface="+mn-ea"/>
              </a:rPr>
              <a:t>照明は、</a:t>
            </a:r>
            <a:endParaRPr lang="en-US" altLang="ja-JP" sz="2400" b="1" dirty="0">
              <a:latin typeface="+mn-ea"/>
              <a:ea typeface="+mn-ea"/>
            </a:endParaRPr>
          </a:p>
          <a:p>
            <a:pPr>
              <a:lnSpc>
                <a:spcPct val="150000"/>
              </a:lnSpc>
              <a:defRPr/>
            </a:pPr>
            <a:r>
              <a:rPr lang="ja-JP" altLang="en-US" sz="2400" b="1" dirty="0">
                <a:latin typeface="+mn-ea"/>
                <a:ea typeface="+mn-ea"/>
              </a:rPr>
              <a:t>阿波尾鶏（♀）の増体に有効</a:t>
            </a:r>
          </a:p>
        </p:txBody>
      </p:sp>
      <p:sp>
        <p:nvSpPr>
          <p:cNvPr id="1352" name="テキスト ボックス 2"/>
          <p:cNvSpPr txBox="1"/>
          <p:nvPr/>
        </p:nvSpPr>
        <p:spPr>
          <a:xfrm>
            <a:off x="6732588" y="4527550"/>
            <a:ext cx="1250950" cy="522288"/>
          </a:xfrm>
          <a:prstGeom prst="rect">
            <a:avLst/>
          </a:prstGeom>
          <a:noFill/>
        </p:spPr>
        <p:txBody>
          <a:bodyPr wrap="none">
            <a:spAutoFit/>
          </a:bodyPr>
          <a:lstStyle/>
          <a:p>
            <a:pPr>
              <a:defRPr/>
            </a:pPr>
            <a:r>
              <a:rPr lang="en-US" altLang="ja-JP" sz="2800" dirty="0">
                <a:latin typeface="+mn-ea"/>
                <a:ea typeface="+mn-ea"/>
              </a:rPr>
              <a:t>3,381 g</a:t>
            </a:r>
            <a:endParaRPr lang="ja-JP" altLang="en-US" sz="2800" dirty="0">
              <a:latin typeface="+mn-ea"/>
              <a:ea typeface="+mn-ea"/>
            </a:endParaRPr>
          </a:p>
        </p:txBody>
      </p:sp>
      <p:sp>
        <p:nvSpPr>
          <p:cNvPr id="1353" name="テキスト ボックス 13"/>
          <p:cNvSpPr txBox="1"/>
          <p:nvPr/>
        </p:nvSpPr>
        <p:spPr>
          <a:xfrm>
            <a:off x="6732588" y="5346700"/>
            <a:ext cx="1250950" cy="522288"/>
          </a:xfrm>
          <a:prstGeom prst="rect">
            <a:avLst/>
          </a:prstGeom>
          <a:noFill/>
        </p:spPr>
        <p:txBody>
          <a:bodyPr wrap="none">
            <a:spAutoFit/>
          </a:bodyPr>
          <a:lstStyle/>
          <a:p>
            <a:pPr>
              <a:defRPr/>
            </a:pPr>
            <a:r>
              <a:rPr lang="en-US" altLang="ja-JP" sz="2800" dirty="0">
                <a:latin typeface="+mn-ea"/>
                <a:ea typeface="+mn-ea"/>
              </a:rPr>
              <a:t>3,210 g</a:t>
            </a:r>
            <a:endParaRPr lang="ja-JP" altLang="en-US" sz="2800" dirty="0">
              <a:latin typeface="+mn-ea"/>
              <a:ea typeface="+mn-ea"/>
            </a:endParaRPr>
          </a:p>
        </p:txBody>
      </p:sp>
      <p:pic>
        <p:nvPicPr>
          <p:cNvPr id="1354" name="オーディオ 5">
            <a:hlinkClick r:id="" action="ppaction://media"/>
          </p:cNvPr>
          <p:cNvPicPr>
            <a:picLocks noChangeAspect="1" noChangeArrowheads="1"/>
          </p:cNvPicPr>
          <p:nvPr/>
        </p:nvPicPr>
        <p:blipFill>
          <a:blip r:embed="rId4"/>
          <a:stretch>
            <a:fillRect/>
          </a:stretch>
        </p:blipFill>
        <p:spPr>
          <a:xfrm>
            <a:off x="8318500" y="6032500"/>
            <a:ext cx="609600" cy="609600"/>
          </a:xfrm>
          <a:prstGeom prst="rect">
            <a:avLst/>
          </a:prstGeom>
          <a:noFill/>
          <a:ln>
            <a:noFill/>
          </a:ln>
        </p:spPr>
      </p:pic>
      <p:pic>
        <p:nvPicPr>
          <p:cNvPr id="1355" name="オーディオ 12">
            <a:hlinkClick r:id="" action="ppaction://media"/>
          </p:cNvPr>
          <p:cNvPicPr>
            <a:picLocks noChangeAspect="1"/>
          </p:cNvPicPr>
          <p:nvPr>
            <a:audioFile r:link="rId5" contentType="audio/mp4"/>
            <p:extLst>
              <p:ext uri="{DAA4B4D4-6D71-4841-9C94-3DE7FCFB9230}">
                <p14:media xmlns:p14="http://schemas.microsoft.com/office/powerpoint/2010/main" r:embed="rId6"/>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33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5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1" name="タイトル 1"/>
          <p:cNvSpPr>
            <a:spLocks noGrp="1"/>
          </p:cNvSpPr>
          <p:nvPr>
            <p:ph type="title"/>
          </p:nvPr>
        </p:nvSpPr>
        <p:spPr>
          <a:xfrm>
            <a:off x="457200" y="274638"/>
            <a:ext cx="8229600" cy="777875"/>
          </a:xfrm>
        </p:spPr>
        <p:txBody>
          <a:bodyPr/>
          <a:lstStyle/>
          <a:p>
            <a:pPr>
              <a:defRPr/>
            </a:pPr>
            <a:r>
              <a:rPr lang="ja-JP" altLang="en-US" sz="3200" dirty="0" smtClean="0">
                <a:latin typeface="+mn-ea"/>
                <a:ea typeface="+mn-ea"/>
              </a:rPr>
              <a:t>試験２</a:t>
            </a:r>
            <a:r>
              <a:rPr lang="ja-JP" altLang="en-US" sz="3200" dirty="0">
                <a:latin typeface="+mn-ea"/>
                <a:ea typeface="+mn-ea"/>
              </a:rPr>
              <a:t>：青色</a:t>
            </a:r>
            <a:r>
              <a:rPr lang="en-US" altLang="ja-JP" sz="3200" dirty="0">
                <a:latin typeface="+mn-ea"/>
                <a:ea typeface="+mn-ea"/>
              </a:rPr>
              <a:t>LED</a:t>
            </a:r>
            <a:r>
              <a:rPr lang="ja-JP" altLang="en-US" sz="3200" dirty="0">
                <a:latin typeface="+mn-ea"/>
                <a:ea typeface="+mn-ea"/>
              </a:rPr>
              <a:t>照明による増体への影響</a:t>
            </a:r>
          </a:p>
        </p:txBody>
      </p:sp>
      <p:graphicFrame>
        <p:nvGraphicFramePr>
          <p:cNvPr id="1362" name="表 5"/>
          <p:cNvGraphicFramePr>
            <a:graphicFrameLocks noGrp="1"/>
          </p:cNvGraphicFramePr>
          <p:nvPr/>
        </p:nvGraphicFramePr>
        <p:xfrm>
          <a:off x="684213" y="2122488"/>
          <a:ext cx="7632700" cy="2005011"/>
        </p:xfrm>
        <a:graphic>
          <a:graphicData uri="http://schemas.openxmlformats.org/drawingml/2006/table">
            <a:tbl>
              <a:tblPr>
                <a:tableStyleId>{5C22544A-7EE6-4342-B048-85BDC9FD1C3A}</a:tableStyleId>
              </a:tblPr>
              <a:tblGrid>
                <a:gridCol w="1224033">
                  <a:extLst>
                    <a:ext uri="{9D8B030D-6E8A-4147-A177-3AD203B41FA5}"/>
                  </a:extLst>
                </a:gridCol>
                <a:gridCol w="1728046">
                  <a:extLst>
                    <a:ext uri="{9D8B030D-6E8A-4147-A177-3AD203B41FA5}"/>
                  </a:extLst>
                </a:gridCol>
                <a:gridCol w="1800048">
                  <a:extLst>
                    <a:ext uri="{9D8B030D-6E8A-4147-A177-3AD203B41FA5}"/>
                  </a:extLst>
                </a:gridCol>
                <a:gridCol w="1440038">
                  <a:extLst>
                    <a:ext uri="{9D8B030D-6E8A-4147-A177-3AD203B41FA5}"/>
                  </a:extLst>
                </a:gridCol>
                <a:gridCol w="1440535">
                  <a:extLst>
                    <a:ext uri="{9D8B030D-6E8A-4147-A177-3AD203B41FA5}"/>
                  </a:extLst>
                </a:gridCol>
              </a:tblGrid>
              <a:tr h="668337">
                <a:tc>
                  <a:txBody>
                    <a:bodyPr/>
                    <a:lstStyle/>
                    <a:p>
                      <a:pPr algn="ctr" fontAlgn="b"/>
                      <a:r>
                        <a:rPr lang="ja-JP" altLang="en-US" sz="2000" u="none" strike="noStrike" dirty="0">
                          <a:effectLst/>
                          <a:latin typeface="+mn-ea"/>
                          <a:ea typeface="+mn-ea"/>
                        </a:rPr>
                        <a:t>　</a:t>
                      </a:r>
                      <a:endParaRPr lang="ja-JP" altLang="en-US"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latin typeface="+mn-ea"/>
                          <a:ea typeface="+mn-ea"/>
                        </a:rPr>
                        <a:t>１２ｗ</a:t>
                      </a:r>
                      <a:r>
                        <a:rPr lang="ja-JP" altLang="en-US" sz="2000" u="none" strike="noStrike" dirty="0">
                          <a:effectLst/>
                          <a:latin typeface="+mn-ea"/>
                          <a:ea typeface="+mn-ea"/>
                        </a:rPr>
                        <a:t>体重</a:t>
                      </a:r>
                      <a:endParaRPr lang="ja-JP" altLang="en-US"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2000" u="none" strike="noStrike" dirty="0">
                          <a:effectLst/>
                          <a:latin typeface="+mn-ea"/>
                          <a:ea typeface="+mn-ea"/>
                        </a:rPr>
                        <a:t>飼料要求率</a:t>
                      </a:r>
                      <a:endParaRPr lang="ja-JP" altLang="en-US"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2000" u="none" strike="noStrike" dirty="0">
                          <a:effectLst/>
                          <a:latin typeface="+mn-ea"/>
                          <a:ea typeface="+mn-ea"/>
                        </a:rPr>
                        <a:t>育成率</a:t>
                      </a:r>
                      <a:endParaRPr lang="ja-JP" altLang="en-US"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latin typeface="+mn-ea"/>
                          <a:ea typeface="+mn-ea"/>
                        </a:rPr>
                        <a:t>ＰＳ</a:t>
                      </a:r>
                      <a:endParaRPr lang="en-US"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668337">
                <a:tc>
                  <a:txBody>
                    <a:bodyPr/>
                    <a:lstStyle/>
                    <a:p>
                      <a:pPr algn="ctr" fontAlgn="b"/>
                      <a:r>
                        <a:rPr lang="ja-JP" altLang="en-US" sz="2000" u="none" strike="noStrike" dirty="0">
                          <a:effectLst/>
                          <a:latin typeface="+mn-ea"/>
                          <a:ea typeface="+mn-ea"/>
                        </a:rPr>
                        <a:t>試験区</a:t>
                      </a:r>
                      <a:endParaRPr lang="ja-JP" altLang="en-US"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noFill/>
                  </a:tcPr>
                </a:tc>
                <a:tc>
                  <a:txBody>
                    <a:bodyPr/>
                    <a:lstStyle/>
                    <a:p>
                      <a:pPr algn="ctr" fontAlgn="b"/>
                      <a:r>
                        <a:rPr lang="en-US" altLang="ja-JP" sz="2000" u="none" strike="noStrike" dirty="0">
                          <a:effectLst/>
                          <a:latin typeface="+mn-ea"/>
                          <a:ea typeface="+mn-ea"/>
                        </a:rPr>
                        <a:t>4,013 </a:t>
                      </a:r>
                      <a:endParaRPr lang="en-US" altLang="ja-JP"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noFill/>
                  </a:tcPr>
                </a:tc>
                <a:tc>
                  <a:txBody>
                    <a:bodyPr/>
                    <a:lstStyle/>
                    <a:p>
                      <a:pPr algn="ctr" fontAlgn="b"/>
                      <a:r>
                        <a:rPr lang="en-US" altLang="ja-JP" sz="2000" u="none" strike="noStrike" dirty="0">
                          <a:effectLst/>
                          <a:latin typeface="+mn-ea"/>
                          <a:ea typeface="+mn-ea"/>
                        </a:rPr>
                        <a:t>2.27</a:t>
                      </a:r>
                      <a:endParaRPr lang="en-US" altLang="ja-JP"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noFill/>
                  </a:tcPr>
                </a:tc>
                <a:tc>
                  <a:txBody>
                    <a:bodyPr/>
                    <a:lstStyle/>
                    <a:p>
                      <a:pPr algn="ctr" fontAlgn="b"/>
                      <a:r>
                        <a:rPr lang="en-US" altLang="ja-JP" sz="2000" u="none" strike="noStrike" dirty="0">
                          <a:effectLst/>
                          <a:latin typeface="+mn-ea"/>
                          <a:ea typeface="+mn-ea"/>
                        </a:rPr>
                        <a:t>97.5 </a:t>
                      </a:r>
                      <a:endParaRPr lang="en-US" altLang="ja-JP"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ja-JP" sz="2000" u="none" strike="noStrike" dirty="0">
                          <a:effectLst/>
                          <a:latin typeface="+mn-ea"/>
                          <a:ea typeface="+mn-ea"/>
                        </a:rPr>
                        <a:t>205.1</a:t>
                      </a:r>
                      <a:endParaRPr lang="en-US" altLang="ja-JP" sz="2000" b="0" i="0" u="none" strike="noStrike" dirty="0">
                        <a:solidFill>
                          <a:srgbClr val="000000"/>
                        </a:solidFill>
                        <a:effectLst/>
                        <a:latin typeface="+mn-ea"/>
                        <a:ea typeface="+mn-ea"/>
                      </a:endParaRPr>
                    </a:p>
                  </a:txBody>
                  <a:tcPr marL="9524" marR="9524" marT="9525" marB="0" anchor="ctr">
                    <a:lnT w="12700" cap="flat" cmpd="sng" algn="ctr">
                      <a:solidFill>
                        <a:schemeClr val="tx1"/>
                      </a:solidFill>
                      <a:prstDash val="solid"/>
                      <a:round/>
                      <a:headEnd type="none" w="med" len="med"/>
                      <a:tailEnd type="none" w="med" len="med"/>
                    </a:lnT>
                    <a:noFill/>
                  </a:tcPr>
                </a:tc>
                <a:extLst>
                  <a:ext uri="{0D108BD9-81ED-4DB2-BD59-A6C34878D82A}"/>
                </a:extLst>
              </a:tr>
              <a:tr h="668337">
                <a:tc>
                  <a:txBody>
                    <a:bodyPr/>
                    <a:lstStyle/>
                    <a:p>
                      <a:pPr algn="ctr" fontAlgn="b"/>
                      <a:r>
                        <a:rPr lang="ja-JP" altLang="en-US" sz="2000" u="none" strike="noStrike" dirty="0">
                          <a:effectLst/>
                          <a:latin typeface="+mn-ea"/>
                          <a:ea typeface="+mn-ea"/>
                        </a:rPr>
                        <a:t>対照区</a:t>
                      </a:r>
                      <a:endParaRPr lang="ja-JP" altLang="en-US" sz="2000" b="0" i="0" u="none" strike="noStrike" dirty="0">
                        <a:solidFill>
                          <a:srgbClr val="000000"/>
                        </a:solidFill>
                        <a:effectLst/>
                        <a:latin typeface="+mn-ea"/>
                        <a:ea typeface="+mn-ea"/>
                      </a:endParaRPr>
                    </a:p>
                  </a:txBody>
                  <a:tcPr marL="9524" marR="9524" marT="9525"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ja-JP" sz="2000" u="none" strike="noStrike" dirty="0">
                          <a:effectLst/>
                          <a:latin typeface="+mn-ea"/>
                          <a:ea typeface="+mn-ea"/>
                        </a:rPr>
                        <a:t>3,901 </a:t>
                      </a:r>
                      <a:endParaRPr lang="en-US" altLang="ja-JP" sz="2000" b="0" i="0" u="none" strike="noStrike" dirty="0">
                        <a:solidFill>
                          <a:srgbClr val="000000"/>
                        </a:solidFill>
                        <a:effectLst/>
                        <a:latin typeface="+mn-ea"/>
                        <a:ea typeface="+mn-ea"/>
                      </a:endParaRPr>
                    </a:p>
                  </a:txBody>
                  <a:tcPr marL="9524" marR="9524" marT="9525"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ja-JP" sz="2000" u="none" strike="noStrike" dirty="0">
                          <a:effectLst/>
                          <a:latin typeface="+mn-ea"/>
                          <a:ea typeface="+mn-ea"/>
                        </a:rPr>
                        <a:t>2.40</a:t>
                      </a:r>
                      <a:endParaRPr lang="en-US" altLang="ja-JP" sz="2000" b="0" i="0" u="none" strike="noStrike" dirty="0">
                        <a:solidFill>
                          <a:srgbClr val="000000"/>
                        </a:solidFill>
                        <a:effectLst/>
                        <a:latin typeface="+mn-ea"/>
                        <a:ea typeface="+mn-ea"/>
                      </a:endParaRPr>
                    </a:p>
                  </a:txBody>
                  <a:tcPr marL="9524" marR="9524" marT="9525"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ja-JP" sz="2000" u="none" strike="noStrike" dirty="0">
                          <a:effectLst/>
                          <a:latin typeface="+mn-ea"/>
                          <a:ea typeface="+mn-ea"/>
                        </a:rPr>
                        <a:t>100.0 </a:t>
                      </a:r>
                      <a:endParaRPr lang="en-US" altLang="ja-JP" sz="2000" b="0" i="0" u="none" strike="noStrike" dirty="0">
                        <a:solidFill>
                          <a:srgbClr val="000000"/>
                        </a:solidFill>
                        <a:effectLst/>
                        <a:latin typeface="+mn-ea"/>
                        <a:ea typeface="+mn-ea"/>
                      </a:endParaRPr>
                    </a:p>
                  </a:txBody>
                  <a:tcPr marL="9524" marR="9524" marT="9525" marB="0" anchor="ctr">
                    <a:lnB w="12700" cap="flat" cmpd="sng" algn="ctr">
                      <a:solidFill>
                        <a:schemeClr val="tx1"/>
                      </a:solidFill>
                      <a:prstDash val="solid"/>
                      <a:round/>
                      <a:headEnd type="none" w="med" len="med"/>
                      <a:tailEnd type="none" w="med" len="med"/>
                    </a:lnB>
                    <a:noFill/>
                  </a:tcPr>
                </a:tc>
                <a:tc>
                  <a:txBody>
                    <a:bodyPr/>
                    <a:lstStyle/>
                    <a:p>
                      <a:pPr algn="ctr" fontAlgn="ctr"/>
                      <a:r>
                        <a:rPr lang="en-US" altLang="ja-JP" sz="2000" b="0" i="0" u="none" strike="noStrike" dirty="0">
                          <a:solidFill>
                            <a:schemeClr val="dk1"/>
                          </a:solidFill>
                          <a:effectLst/>
                          <a:latin typeface="+mn-ea"/>
                          <a:ea typeface="+mn-ea"/>
                        </a:rPr>
                        <a:t>193.7</a:t>
                      </a:r>
                      <a:endParaRPr lang="en-US" altLang="ja-JP" sz="2000" b="0" i="0" u="none" strike="noStrike" dirty="0">
                        <a:solidFill>
                          <a:srgbClr val="000000"/>
                        </a:solidFill>
                        <a:effectLst/>
                        <a:latin typeface="+mn-ea"/>
                        <a:ea typeface="+mn-ea"/>
                      </a:endParaRPr>
                    </a:p>
                  </a:txBody>
                  <a:tcPr marL="9524" marR="9524" marT="9525" marB="0" anchor="ctr">
                    <a:lnB w="12700" cap="flat" cmpd="sng" algn="ctr">
                      <a:solidFill>
                        <a:schemeClr val="tx1"/>
                      </a:solidFill>
                      <a:prstDash val="solid"/>
                      <a:round/>
                      <a:headEnd type="none" w="med" len="med"/>
                      <a:tailEnd type="none" w="med" len="med"/>
                    </a:lnB>
                    <a:noFill/>
                  </a:tcPr>
                </a:tc>
                <a:extLst>
                  <a:ext uri="{0D108BD9-81ED-4DB2-BD59-A6C34878D82A}"/>
                </a:extLst>
              </a:tr>
            </a:tbl>
          </a:graphicData>
        </a:graphic>
      </p:graphicFrame>
      <p:sp>
        <p:nvSpPr>
          <p:cNvPr id="1363" name="テキスト ボックス 6"/>
          <p:cNvSpPr txBox="1"/>
          <p:nvPr/>
        </p:nvSpPr>
        <p:spPr>
          <a:xfrm>
            <a:off x="2484438" y="1541463"/>
            <a:ext cx="4384675" cy="400050"/>
          </a:xfrm>
          <a:prstGeom prst="rect">
            <a:avLst/>
          </a:prstGeom>
          <a:noFill/>
        </p:spPr>
        <p:txBody>
          <a:bodyPr wrap="none">
            <a:spAutoFit/>
          </a:bodyPr>
          <a:lstStyle/>
          <a:p>
            <a:pPr>
              <a:defRPr/>
            </a:pPr>
            <a:r>
              <a:rPr lang="ja-JP" altLang="en-US" sz="2000" dirty="0">
                <a:latin typeface="+mn-ea"/>
                <a:ea typeface="+mn-ea"/>
              </a:rPr>
              <a:t>表　平均体重・飼料要求率・育成率・</a:t>
            </a:r>
            <a:r>
              <a:rPr lang="en-US" altLang="ja-JP" sz="2000" dirty="0">
                <a:latin typeface="+mn-ea"/>
                <a:ea typeface="+mn-ea"/>
              </a:rPr>
              <a:t>PS</a:t>
            </a:r>
            <a:endParaRPr lang="ja-JP" altLang="en-US" sz="2000" dirty="0">
              <a:latin typeface="+mn-ea"/>
              <a:ea typeface="+mn-ea"/>
            </a:endParaRPr>
          </a:p>
        </p:txBody>
      </p:sp>
      <p:sp>
        <p:nvSpPr>
          <p:cNvPr id="1364" name="テキスト ボックス 7"/>
          <p:cNvSpPr txBox="1"/>
          <p:nvPr/>
        </p:nvSpPr>
        <p:spPr>
          <a:xfrm>
            <a:off x="8199438" y="3284538"/>
            <a:ext cx="615950" cy="400050"/>
          </a:xfrm>
          <a:prstGeom prst="rect">
            <a:avLst/>
          </a:prstGeom>
          <a:noFill/>
        </p:spPr>
        <p:txBody>
          <a:bodyPr wrap="none">
            <a:spAutoFit/>
          </a:bodyPr>
          <a:lstStyle/>
          <a:p>
            <a:pPr>
              <a:defRPr/>
            </a:pPr>
            <a:r>
              <a:rPr lang="ja-JP" altLang="en-US" sz="2000" dirty="0">
                <a:latin typeface="+mn-ea"/>
                <a:ea typeface="+mn-ea"/>
              </a:rPr>
              <a:t>＋９</a:t>
            </a:r>
            <a:endParaRPr lang="en-US" altLang="ja-JP" sz="2000" dirty="0">
              <a:latin typeface="+mn-ea"/>
              <a:ea typeface="+mn-ea"/>
            </a:endParaRPr>
          </a:p>
        </p:txBody>
      </p:sp>
      <p:sp>
        <p:nvSpPr>
          <p:cNvPr id="1365" name="環状矢印 1"/>
          <p:cNvSpPr/>
          <p:nvPr/>
        </p:nvSpPr>
        <p:spPr>
          <a:xfrm rot="5400000" flipH="1">
            <a:off x="7705725" y="3213101"/>
            <a:ext cx="503237" cy="544512"/>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pic>
        <p:nvPicPr>
          <p:cNvPr id="1366" name="オーディオ 2">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367" name="オーディオ 8">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248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6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123" name="正方形/長方形 5"/>
          <p:cNvSpPr/>
          <p:nvPr/>
        </p:nvSpPr>
        <p:spPr>
          <a:xfrm>
            <a:off x="7129463" y="114300"/>
            <a:ext cx="1862137" cy="1601788"/>
          </a:xfrm>
          <a:prstGeom prst="rect">
            <a:avLst/>
          </a:prstGeom>
          <a:blipFill>
            <a:blip r:embed="rId1">
              <a:alphaModFix amt="7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4" name="タイトル 1"/>
          <p:cNvSpPr>
            <a:spLocks noGrp="1"/>
          </p:cNvSpPr>
          <p:nvPr>
            <p:ph type="title"/>
          </p:nvPr>
        </p:nvSpPr>
        <p:spPr>
          <a:xfrm>
            <a:off x="457200" y="274638"/>
            <a:ext cx="6994525" cy="1155700"/>
          </a:xfrm>
        </p:spPr>
        <p:txBody>
          <a:bodyPr/>
          <a:lstStyle/>
          <a:p>
            <a:pPr>
              <a:lnSpc>
                <a:spcPct val="150000"/>
              </a:lnSpc>
            </a:pPr>
            <a:r>
              <a:rPr lang="ja-JP" altLang="en-US" sz="3200" dirty="0"/>
              <a:t>背　　</a:t>
            </a:r>
            <a:r>
              <a:rPr lang="ja-JP" altLang="en-US" sz="3200" dirty="0" smtClean="0"/>
              <a:t>景　：　阿波</a:t>
            </a:r>
            <a:r>
              <a:rPr lang="ja-JP" altLang="en-US" sz="3200" dirty="0"/>
              <a:t>尾鶏について</a:t>
            </a:r>
          </a:p>
        </p:txBody>
      </p:sp>
      <p:sp>
        <p:nvSpPr>
          <p:cNvPr id="1125" name="角丸四角形 1"/>
          <p:cNvSpPr/>
          <p:nvPr/>
        </p:nvSpPr>
        <p:spPr>
          <a:xfrm>
            <a:off x="4643438" y="1876425"/>
            <a:ext cx="4321175" cy="3708400"/>
          </a:xfrm>
          <a:prstGeom prst="roundRect">
            <a:avLst>
              <a:gd name="adj" fmla="val 8549"/>
            </a:avLst>
          </a:prstGeom>
          <a:solidFill>
            <a:srgbClr val="FF9966">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ct val="150000"/>
              </a:lnSpc>
              <a:defRPr/>
            </a:pPr>
            <a:endParaRPr lang="en-US" altLang="ja-JP" sz="2400" dirty="0">
              <a:solidFill>
                <a:schemeClr val="tx1"/>
              </a:solidFill>
              <a:latin typeface="+mn-ea"/>
            </a:endParaRPr>
          </a:p>
          <a:p>
            <a:pPr>
              <a:lnSpc>
                <a:spcPct val="150000"/>
              </a:lnSpc>
              <a:spcBef>
                <a:spcPts val="2400"/>
              </a:spcBef>
              <a:defRPr/>
            </a:pPr>
            <a:r>
              <a:rPr lang="ja-JP" altLang="en-US" sz="2400" dirty="0">
                <a:solidFill>
                  <a:schemeClr val="tx1"/>
                </a:solidFill>
                <a:latin typeface="+mn-ea"/>
              </a:rPr>
              <a:t>出荷体重（８４日齢）</a:t>
            </a:r>
            <a:endParaRPr lang="en-US" altLang="ja-JP" sz="2400" dirty="0">
              <a:solidFill>
                <a:schemeClr val="tx1"/>
              </a:solidFill>
              <a:latin typeface="+mn-ea"/>
            </a:endParaRPr>
          </a:p>
          <a:p>
            <a:pPr>
              <a:lnSpc>
                <a:spcPct val="150000"/>
              </a:lnSpc>
              <a:defRPr/>
            </a:pPr>
            <a:r>
              <a:rPr lang="ja-JP" altLang="en-US" sz="2400" dirty="0">
                <a:solidFill>
                  <a:schemeClr val="tx1"/>
                </a:solidFill>
                <a:latin typeface="+mn-ea"/>
              </a:rPr>
              <a:t>　　♂　約４ｋｇ　　♀　約３ｋｇ</a:t>
            </a:r>
            <a:endParaRPr lang="en-US" altLang="ja-JP" sz="2400" dirty="0">
              <a:solidFill>
                <a:schemeClr val="tx1"/>
              </a:solidFill>
              <a:latin typeface="+mn-ea"/>
            </a:endParaRPr>
          </a:p>
          <a:p>
            <a:pPr>
              <a:lnSpc>
                <a:spcPct val="150000"/>
              </a:lnSpc>
              <a:defRPr/>
            </a:pPr>
            <a:r>
              <a:rPr lang="ja-JP" altLang="en-US" sz="2400" dirty="0">
                <a:solidFill>
                  <a:schemeClr val="tx1"/>
                </a:solidFill>
                <a:latin typeface="+mn-ea"/>
              </a:rPr>
              <a:t>生産・食鳥処理・商品化に不利</a:t>
            </a:r>
            <a:endParaRPr lang="en-US" altLang="ja-JP" sz="2400" dirty="0">
              <a:solidFill>
                <a:schemeClr val="tx1"/>
              </a:solidFill>
              <a:latin typeface="+mn-ea"/>
            </a:endParaRPr>
          </a:p>
          <a:p>
            <a:pPr>
              <a:lnSpc>
                <a:spcPct val="150000"/>
              </a:lnSpc>
              <a:defRPr/>
            </a:pPr>
            <a:r>
              <a:rPr lang="ja-JP" altLang="en-US" sz="2400" dirty="0">
                <a:solidFill>
                  <a:schemeClr val="tx1"/>
                </a:solidFill>
                <a:latin typeface="+mn-ea"/>
              </a:rPr>
              <a:t>→そろえるには</a:t>
            </a:r>
            <a:r>
              <a:rPr lang="ja-JP" altLang="en-US" sz="3200" b="1" dirty="0">
                <a:solidFill>
                  <a:schemeClr val="tx1"/>
                </a:solidFill>
                <a:latin typeface="+mn-ea"/>
              </a:rPr>
              <a:t>雌雄</a:t>
            </a:r>
            <a:r>
              <a:rPr lang="ja-JP" altLang="en-US" sz="3200" b="1" u="dbl" dirty="0">
                <a:solidFill>
                  <a:schemeClr val="tx1"/>
                </a:solidFill>
                <a:latin typeface="+mn-ea"/>
              </a:rPr>
              <a:t>別飼</a:t>
            </a:r>
            <a:endParaRPr lang="en-US" altLang="ja-JP" sz="3200" b="1" u="dbl" dirty="0">
              <a:solidFill>
                <a:schemeClr val="tx1"/>
              </a:solidFill>
              <a:latin typeface="+mn-ea"/>
            </a:endParaRPr>
          </a:p>
        </p:txBody>
      </p:sp>
      <p:sp>
        <p:nvSpPr>
          <p:cNvPr id="1126" name="角丸四角形 6"/>
          <p:cNvSpPr/>
          <p:nvPr/>
        </p:nvSpPr>
        <p:spPr>
          <a:xfrm>
            <a:off x="5346700" y="2020888"/>
            <a:ext cx="3060700" cy="6477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mn-ea"/>
              </a:rPr>
              <a:t>出荷体重のばらつき</a:t>
            </a:r>
            <a:endParaRPr lang="en-US" altLang="ja-JP" sz="2400" dirty="0">
              <a:solidFill>
                <a:schemeClr val="tx1"/>
              </a:solidFill>
              <a:latin typeface="+mn-ea"/>
            </a:endParaRPr>
          </a:p>
        </p:txBody>
      </p:sp>
      <p:sp>
        <p:nvSpPr>
          <p:cNvPr id="1127" name="角丸四角形 7"/>
          <p:cNvSpPr/>
          <p:nvPr/>
        </p:nvSpPr>
        <p:spPr>
          <a:xfrm>
            <a:off x="323850" y="1876425"/>
            <a:ext cx="4140200" cy="3708400"/>
          </a:xfrm>
          <a:prstGeom prst="roundRect">
            <a:avLst>
              <a:gd name="adj" fmla="val 8549"/>
            </a:avLst>
          </a:prstGeom>
          <a:solidFill>
            <a:srgbClr val="5BD4FF">
              <a:alpha val="7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ct val="150000"/>
              </a:lnSpc>
              <a:spcBef>
                <a:spcPts val="3600"/>
              </a:spcBef>
              <a:defRPr/>
            </a:pPr>
            <a:endParaRPr lang="en-US" altLang="ja-JP" sz="2400" dirty="0">
              <a:solidFill>
                <a:schemeClr val="tx1"/>
              </a:solidFill>
              <a:latin typeface="+mn-ea"/>
            </a:endParaRPr>
          </a:p>
          <a:p>
            <a:pPr>
              <a:lnSpc>
                <a:spcPts val="6500"/>
              </a:lnSpc>
              <a:spcBef>
                <a:spcPts val="2400"/>
              </a:spcBef>
              <a:defRPr/>
            </a:pPr>
            <a:r>
              <a:rPr lang="ja-JP" altLang="en-US" sz="2400" dirty="0">
                <a:solidFill>
                  <a:schemeClr val="tx1"/>
                </a:solidFill>
                <a:latin typeface="+mn-ea"/>
              </a:rPr>
              <a:t>♂単独飼養はやや困難</a:t>
            </a:r>
            <a:endParaRPr lang="en-US" altLang="ja-JP" sz="2400" dirty="0">
              <a:solidFill>
                <a:schemeClr val="tx1"/>
              </a:solidFill>
              <a:latin typeface="+mn-ea"/>
            </a:endParaRPr>
          </a:p>
          <a:p>
            <a:pPr>
              <a:lnSpc>
                <a:spcPts val="6500"/>
              </a:lnSpc>
              <a:buFont typeface="Arial" panose="020B0604020202020204" pitchFamily="34" charset="0"/>
              <a:buNone/>
              <a:defRPr/>
            </a:pPr>
            <a:r>
              <a:rPr lang="ja-JP" altLang="en-US" sz="2400" dirty="0">
                <a:solidFill>
                  <a:schemeClr val="tx1"/>
                </a:solidFill>
                <a:latin typeface="+mn-ea"/>
              </a:rPr>
              <a:t>（育成率・商品化率が低下）</a:t>
            </a:r>
            <a:endParaRPr lang="en-US" altLang="ja-JP" sz="2400" dirty="0">
              <a:solidFill>
                <a:schemeClr val="tx1"/>
              </a:solidFill>
              <a:latin typeface="+mn-ea"/>
            </a:endParaRPr>
          </a:p>
          <a:p>
            <a:pPr>
              <a:lnSpc>
                <a:spcPts val="6500"/>
              </a:lnSpc>
              <a:buFont typeface="Arial" panose="020B0604020202020204" pitchFamily="34" charset="0"/>
              <a:buNone/>
              <a:defRPr/>
            </a:pPr>
            <a:r>
              <a:rPr lang="ja-JP" altLang="en-US" sz="2400" dirty="0">
                <a:solidFill>
                  <a:schemeClr val="tx1"/>
                </a:solidFill>
                <a:latin typeface="+mn-ea"/>
              </a:rPr>
              <a:t>→</a:t>
            </a:r>
            <a:r>
              <a:rPr lang="ja-JP" altLang="en-US" sz="3200" b="1" dirty="0">
                <a:solidFill>
                  <a:schemeClr val="tx1"/>
                </a:solidFill>
                <a:latin typeface="+mn-ea"/>
              </a:rPr>
              <a:t>雌雄</a:t>
            </a:r>
            <a:r>
              <a:rPr lang="ja-JP" altLang="en-US" sz="3200" b="1" u="dbl" dirty="0">
                <a:solidFill>
                  <a:schemeClr val="tx1"/>
                </a:solidFill>
                <a:latin typeface="+mn-ea"/>
              </a:rPr>
              <a:t>混飼</a:t>
            </a:r>
            <a:r>
              <a:rPr lang="ja-JP" altLang="en-US" sz="2400" b="1" dirty="0">
                <a:solidFill>
                  <a:schemeClr val="tx1"/>
                </a:solidFill>
                <a:latin typeface="+mn-ea"/>
              </a:rPr>
              <a:t>が必要</a:t>
            </a:r>
            <a:endParaRPr lang="en-US" altLang="ja-JP" sz="2400" b="1" dirty="0">
              <a:solidFill>
                <a:schemeClr val="tx1"/>
              </a:solidFill>
              <a:latin typeface="+mn-ea"/>
            </a:endParaRPr>
          </a:p>
          <a:p>
            <a:pPr algn="ctr">
              <a:defRPr/>
            </a:pPr>
            <a:endParaRPr lang="ja-JP" altLang="en-US" sz="2400" dirty="0">
              <a:solidFill>
                <a:schemeClr val="tx1"/>
              </a:solidFill>
            </a:endParaRPr>
          </a:p>
        </p:txBody>
      </p:sp>
      <p:sp>
        <p:nvSpPr>
          <p:cNvPr id="1128" name="角丸四角形 12"/>
          <p:cNvSpPr/>
          <p:nvPr/>
        </p:nvSpPr>
        <p:spPr>
          <a:xfrm>
            <a:off x="828675" y="1995488"/>
            <a:ext cx="3060700" cy="64770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latin typeface="+mn-ea"/>
              </a:rPr>
              <a:t>喧噪性の強さ</a:t>
            </a:r>
            <a:endParaRPr lang="en-US" altLang="ja-JP" sz="2400" dirty="0">
              <a:solidFill>
                <a:schemeClr val="tx1"/>
              </a:solidFill>
              <a:latin typeface="+mn-ea"/>
            </a:endParaRPr>
          </a:p>
        </p:txBody>
      </p:sp>
      <p:sp>
        <p:nvSpPr>
          <p:cNvPr id="1129" name="テキスト ボックス 11"/>
          <p:cNvSpPr txBox="1">
            <a:spLocks noChangeArrowheads="1"/>
          </p:cNvSpPr>
          <p:nvPr/>
        </p:nvSpPr>
        <p:spPr>
          <a:xfrm>
            <a:off x="288925" y="6030913"/>
            <a:ext cx="8459788" cy="522287"/>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a:t>新たな「</a:t>
            </a:r>
            <a:r>
              <a:rPr lang="ja-JP" altLang="en-US" sz="2800">
                <a:solidFill>
                  <a:srgbClr val="FF0000"/>
                </a:solidFill>
              </a:rPr>
              <a:t>雌雄別飼の技術</a:t>
            </a:r>
            <a:r>
              <a:rPr lang="ja-JP" altLang="en-US" sz="2800"/>
              <a:t>」を開発 → 出荷体重の斉一化</a:t>
            </a:r>
          </a:p>
        </p:txBody>
      </p:sp>
      <p:pic>
        <p:nvPicPr>
          <p:cNvPr id="1130" name="オーディオ 3">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131" name="オーディオ 9">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74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3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73" name="タイトル 1"/>
          <p:cNvSpPr>
            <a:spLocks noGrp="1"/>
          </p:cNvSpPr>
          <p:nvPr>
            <p:ph type="title"/>
          </p:nvPr>
        </p:nvSpPr>
        <p:spPr>
          <a:xfrm>
            <a:off x="468313" y="188913"/>
            <a:ext cx="8229600" cy="849312"/>
          </a:xfrm>
        </p:spPr>
        <p:txBody>
          <a:bodyPr/>
          <a:lstStyle/>
          <a:p>
            <a:r>
              <a:rPr lang="ja-JP" altLang="en-US" sz="3600"/>
              <a:t>ま　と　め</a:t>
            </a:r>
          </a:p>
        </p:txBody>
      </p:sp>
      <p:sp>
        <p:nvSpPr>
          <p:cNvPr id="1374" name="コンテンツ プレースホルダー 2"/>
          <p:cNvSpPr>
            <a:spLocks noGrp="1"/>
          </p:cNvSpPr>
          <p:nvPr>
            <p:ph idx="1"/>
          </p:nvPr>
        </p:nvSpPr>
        <p:spPr>
          <a:xfrm>
            <a:off x="1403350" y="1268413"/>
            <a:ext cx="7056438" cy="5473700"/>
          </a:xfrm>
        </p:spPr>
        <p:txBody>
          <a:bodyPr/>
          <a:lstStyle/>
          <a:p>
            <a:pPr>
              <a:lnSpc>
                <a:spcPts val="3800"/>
              </a:lnSpc>
              <a:buFont typeface="Wingdings" panose="05000000000000000000" pitchFamily="2" charset="2"/>
              <a:buChar char="u"/>
              <a:defRPr/>
            </a:pPr>
            <a:r>
              <a:rPr lang="ja-JP" altLang="en-US" sz="2800" dirty="0">
                <a:latin typeface="+mn-ea"/>
              </a:rPr>
              <a:t>プログラム①　</a:t>
            </a:r>
            <a:r>
              <a:rPr lang="ja-JP" altLang="en-US" sz="2800" dirty="0">
                <a:solidFill>
                  <a:srgbClr val="00B0F0"/>
                </a:solidFill>
                <a:latin typeface="+mn-ea"/>
              </a:rPr>
              <a:t>１２</a:t>
            </a:r>
            <a:r>
              <a:rPr lang="ja-JP" altLang="en-US" sz="2800" dirty="0">
                <a:latin typeface="+mn-ea"/>
              </a:rPr>
              <a:t>週齢まで青色</a:t>
            </a:r>
            <a:r>
              <a:rPr lang="en-US" altLang="ja-JP" sz="2800" dirty="0">
                <a:latin typeface="+mn-ea"/>
              </a:rPr>
              <a:t>LED</a:t>
            </a:r>
            <a:r>
              <a:rPr lang="ja-JP" altLang="en-US" sz="2800" dirty="0">
                <a:latin typeface="+mn-ea"/>
              </a:rPr>
              <a:t>点灯</a:t>
            </a:r>
            <a:endParaRPr lang="en-US" altLang="ja-JP" sz="2800" dirty="0">
              <a:latin typeface="+mn-ea"/>
            </a:endParaRPr>
          </a:p>
          <a:p>
            <a:pPr indent="342900">
              <a:lnSpc>
                <a:spcPts val="3800"/>
              </a:lnSpc>
              <a:defRPr/>
            </a:pPr>
            <a:r>
              <a:rPr lang="ja-JP" altLang="en-US" sz="2800" dirty="0">
                <a:latin typeface="+mn-ea"/>
              </a:rPr>
              <a:t>♂単独飼養における創傷の低減傾向</a:t>
            </a:r>
            <a:endParaRPr lang="en-US" altLang="ja-JP" sz="2800" dirty="0">
              <a:latin typeface="+mn-ea"/>
            </a:endParaRPr>
          </a:p>
          <a:p>
            <a:pPr indent="342900">
              <a:lnSpc>
                <a:spcPts val="3800"/>
              </a:lnSpc>
              <a:defRPr/>
            </a:pPr>
            <a:r>
              <a:rPr lang="ja-JP" altLang="en-US" sz="2800" dirty="0">
                <a:latin typeface="+mn-ea"/>
              </a:rPr>
              <a:t>増体や飼料摂取に悪影響なし</a:t>
            </a:r>
            <a:endParaRPr lang="en-US" altLang="ja-JP" sz="2800" dirty="0">
              <a:latin typeface="+mn-ea"/>
            </a:endParaRPr>
          </a:p>
          <a:p>
            <a:pPr marL="360000" indent="0">
              <a:lnSpc>
                <a:spcPts val="3800"/>
              </a:lnSpc>
              <a:buFont typeface="Arial" panose="020B0604020202020204" pitchFamily="34" charset="0"/>
              <a:buNone/>
              <a:defRPr/>
            </a:pPr>
            <a:r>
              <a:rPr lang="ja-JP" altLang="en-US" sz="2800" dirty="0">
                <a:latin typeface="+mn-ea"/>
              </a:rPr>
              <a:t>→</a:t>
            </a:r>
            <a:r>
              <a:rPr lang="ja-JP" altLang="en-US" sz="2800" dirty="0">
                <a:solidFill>
                  <a:srgbClr val="00B0F0"/>
                </a:solidFill>
                <a:latin typeface="+mn-ea"/>
              </a:rPr>
              <a:t>♂</a:t>
            </a:r>
            <a:r>
              <a:rPr lang="ja-JP" altLang="en-US" sz="2800" dirty="0">
                <a:latin typeface="+mn-ea"/>
              </a:rPr>
              <a:t>に対する喧噪性抑制効果</a:t>
            </a:r>
            <a:endParaRPr lang="en-US" altLang="ja-JP" sz="2800" dirty="0">
              <a:latin typeface="+mn-ea"/>
            </a:endParaRPr>
          </a:p>
          <a:p>
            <a:pPr>
              <a:lnSpc>
                <a:spcPts val="3800"/>
              </a:lnSpc>
              <a:buFont typeface="Wingdings" panose="05000000000000000000" pitchFamily="2" charset="2"/>
              <a:buChar char="u"/>
              <a:defRPr/>
            </a:pPr>
            <a:endParaRPr lang="en-US" altLang="ja-JP" sz="2800" dirty="0">
              <a:latin typeface="+mn-ea"/>
            </a:endParaRPr>
          </a:p>
          <a:p>
            <a:pPr>
              <a:lnSpc>
                <a:spcPts val="3800"/>
              </a:lnSpc>
              <a:buFont typeface="Wingdings" panose="05000000000000000000" pitchFamily="2" charset="2"/>
              <a:buChar char="u"/>
              <a:defRPr/>
            </a:pPr>
            <a:r>
              <a:rPr lang="ja-JP" altLang="en-US" sz="2800" dirty="0">
                <a:latin typeface="+mn-ea"/>
              </a:rPr>
              <a:t>プログラム②　</a:t>
            </a:r>
            <a:r>
              <a:rPr lang="ja-JP" altLang="en-US" sz="2800" dirty="0">
                <a:solidFill>
                  <a:srgbClr val="FF0000"/>
                </a:solidFill>
                <a:latin typeface="+mn-ea"/>
              </a:rPr>
              <a:t>１</a:t>
            </a:r>
            <a:r>
              <a:rPr lang="ja-JP" altLang="en-US" sz="2800" dirty="0">
                <a:latin typeface="+mn-ea"/>
              </a:rPr>
              <a:t>週齢まで青色</a:t>
            </a:r>
            <a:r>
              <a:rPr lang="en-US" altLang="ja-JP" sz="2800" dirty="0">
                <a:latin typeface="+mn-ea"/>
              </a:rPr>
              <a:t>LED</a:t>
            </a:r>
            <a:r>
              <a:rPr lang="ja-JP" altLang="en-US" sz="2800" dirty="0">
                <a:latin typeface="+mn-ea"/>
              </a:rPr>
              <a:t>点灯</a:t>
            </a:r>
            <a:endParaRPr lang="en-US" altLang="ja-JP" sz="2800" dirty="0">
              <a:latin typeface="+mn-ea"/>
            </a:endParaRPr>
          </a:p>
          <a:p>
            <a:pPr indent="342900">
              <a:lnSpc>
                <a:spcPts val="3800"/>
              </a:lnSpc>
              <a:defRPr/>
            </a:pPr>
            <a:r>
              <a:rPr lang="ja-JP" altLang="en-US" sz="2800" dirty="0">
                <a:latin typeface="+mn-ea"/>
              </a:rPr>
              <a:t>３週齢以降、♀の体重が有意に増加</a:t>
            </a:r>
            <a:endParaRPr lang="en-US" altLang="ja-JP" sz="2800" dirty="0">
              <a:latin typeface="+mn-ea"/>
            </a:endParaRPr>
          </a:p>
          <a:p>
            <a:pPr indent="342900">
              <a:lnSpc>
                <a:spcPts val="3800"/>
              </a:lnSpc>
              <a:defRPr/>
            </a:pPr>
            <a:r>
              <a:rPr lang="ja-JP" altLang="en-US" sz="2800" dirty="0">
                <a:latin typeface="+mn-ea"/>
              </a:rPr>
              <a:t>♂の体重に変化なし</a:t>
            </a:r>
            <a:endParaRPr lang="en-US" altLang="ja-JP" sz="2800" dirty="0">
              <a:latin typeface="+mn-ea"/>
            </a:endParaRPr>
          </a:p>
          <a:p>
            <a:pPr marL="360000" indent="0">
              <a:lnSpc>
                <a:spcPts val="3800"/>
              </a:lnSpc>
              <a:buFont typeface="Arial" panose="020B0604020202020204" pitchFamily="34" charset="0"/>
              <a:buNone/>
              <a:defRPr/>
            </a:pPr>
            <a:r>
              <a:rPr lang="ja-JP" altLang="en-US" sz="2800" dirty="0">
                <a:latin typeface="+mn-ea"/>
              </a:rPr>
              <a:t>→</a:t>
            </a:r>
            <a:r>
              <a:rPr lang="ja-JP" altLang="en-US" sz="2800" dirty="0">
                <a:solidFill>
                  <a:srgbClr val="FF0000"/>
                </a:solidFill>
                <a:latin typeface="+mn-ea"/>
              </a:rPr>
              <a:t>♀</a:t>
            </a:r>
            <a:r>
              <a:rPr lang="ja-JP" altLang="en-US" sz="2800" dirty="0">
                <a:latin typeface="+mn-ea"/>
              </a:rPr>
              <a:t>に対する増体性向上効果</a:t>
            </a:r>
          </a:p>
        </p:txBody>
      </p:sp>
      <p:pic>
        <p:nvPicPr>
          <p:cNvPr id="1375" name="オーディオ 1">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376" name="オーディオ 4">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546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7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82" name="タイトル 1"/>
          <p:cNvSpPr>
            <a:spLocks noGrp="1"/>
          </p:cNvSpPr>
          <p:nvPr>
            <p:ph type="title"/>
          </p:nvPr>
        </p:nvSpPr>
        <p:spPr>
          <a:xfrm>
            <a:off x="468313" y="188913"/>
            <a:ext cx="8229600" cy="849312"/>
          </a:xfrm>
        </p:spPr>
        <p:txBody>
          <a:bodyPr/>
          <a:lstStyle/>
          <a:p>
            <a:r>
              <a:rPr lang="ja-JP" altLang="en-US" sz="3600"/>
              <a:t>展　　　望</a:t>
            </a:r>
          </a:p>
        </p:txBody>
      </p:sp>
      <p:sp>
        <p:nvSpPr>
          <p:cNvPr id="1383" name="コンテンツ プレースホルダー 2"/>
          <p:cNvSpPr>
            <a:spLocks noGrp="1"/>
          </p:cNvSpPr>
          <p:nvPr>
            <p:ph idx="1"/>
          </p:nvPr>
        </p:nvSpPr>
        <p:spPr>
          <a:xfrm>
            <a:off x="1403350" y="1052513"/>
            <a:ext cx="7056438" cy="2522537"/>
          </a:xfrm>
        </p:spPr>
        <p:txBody>
          <a:bodyPr>
            <a:spAutoFit/>
          </a:bodyPr>
          <a:lstStyle/>
          <a:p>
            <a:pPr>
              <a:lnSpc>
                <a:spcPts val="3800"/>
              </a:lnSpc>
              <a:buFont typeface="Wingdings" panose="05000000000000000000" pitchFamily="2" charset="2"/>
              <a:buChar char="u"/>
              <a:defRPr/>
            </a:pPr>
            <a:r>
              <a:rPr lang="ja-JP" altLang="en-US" sz="2800" dirty="0">
                <a:latin typeface="+mn-ea"/>
              </a:rPr>
              <a:t>プログラム①　</a:t>
            </a:r>
            <a:r>
              <a:rPr lang="ja-JP" altLang="en-US" sz="2800" dirty="0">
                <a:solidFill>
                  <a:srgbClr val="00B0F0"/>
                </a:solidFill>
                <a:latin typeface="+mn-ea"/>
              </a:rPr>
              <a:t>１２</a:t>
            </a:r>
            <a:r>
              <a:rPr lang="ja-JP" altLang="en-US" sz="2800" dirty="0">
                <a:latin typeface="+mn-ea"/>
              </a:rPr>
              <a:t>週齢まで青色</a:t>
            </a:r>
            <a:r>
              <a:rPr lang="en-US" altLang="ja-JP" sz="2800" dirty="0">
                <a:latin typeface="+mn-ea"/>
              </a:rPr>
              <a:t>LED</a:t>
            </a:r>
            <a:r>
              <a:rPr lang="ja-JP" altLang="en-US" sz="2800" dirty="0">
                <a:latin typeface="+mn-ea"/>
              </a:rPr>
              <a:t>点灯</a:t>
            </a:r>
            <a:endParaRPr lang="en-US" altLang="ja-JP" sz="2800" dirty="0">
              <a:latin typeface="+mn-ea"/>
            </a:endParaRPr>
          </a:p>
          <a:p>
            <a:pPr marL="360000" indent="0">
              <a:lnSpc>
                <a:spcPts val="3800"/>
              </a:lnSpc>
              <a:buFont typeface="Arial" panose="020B0604020202020204" pitchFamily="34" charset="0"/>
              <a:buNone/>
              <a:defRPr/>
            </a:pPr>
            <a:r>
              <a:rPr lang="ja-JP" altLang="en-US" sz="2800" dirty="0">
                <a:latin typeface="+mn-ea"/>
              </a:rPr>
              <a:t>「</a:t>
            </a:r>
            <a:r>
              <a:rPr lang="ja-JP" altLang="en-US" sz="2800" dirty="0">
                <a:solidFill>
                  <a:srgbClr val="00B0F0"/>
                </a:solidFill>
                <a:latin typeface="+mn-ea"/>
              </a:rPr>
              <a:t>♂</a:t>
            </a:r>
            <a:r>
              <a:rPr lang="ja-JP" altLang="en-US" sz="2800" dirty="0">
                <a:latin typeface="+mn-ea"/>
              </a:rPr>
              <a:t>に対する喧噪性抑制効果」</a:t>
            </a:r>
            <a:endParaRPr lang="en-US" altLang="ja-JP" sz="2800" dirty="0">
              <a:latin typeface="+mn-ea"/>
            </a:endParaRPr>
          </a:p>
          <a:p>
            <a:pPr>
              <a:lnSpc>
                <a:spcPts val="3800"/>
              </a:lnSpc>
              <a:spcBef>
                <a:spcPts val="2400"/>
              </a:spcBef>
              <a:buFont typeface="Wingdings" panose="05000000000000000000" pitchFamily="2" charset="2"/>
              <a:buChar char="u"/>
              <a:defRPr/>
            </a:pPr>
            <a:r>
              <a:rPr lang="ja-JP" altLang="en-US" sz="2800" dirty="0">
                <a:latin typeface="+mn-ea"/>
              </a:rPr>
              <a:t>プログラム②　</a:t>
            </a:r>
            <a:r>
              <a:rPr lang="ja-JP" altLang="en-US" sz="2800" dirty="0">
                <a:solidFill>
                  <a:srgbClr val="FF0000"/>
                </a:solidFill>
                <a:latin typeface="+mn-ea"/>
              </a:rPr>
              <a:t>１</a:t>
            </a:r>
            <a:r>
              <a:rPr lang="ja-JP" altLang="en-US" sz="2800" dirty="0">
                <a:latin typeface="+mn-ea"/>
              </a:rPr>
              <a:t>週齢まで青色</a:t>
            </a:r>
            <a:r>
              <a:rPr lang="en-US" altLang="ja-JP" sz="2800" dirty="0">
                <a:latin typeface="+mn-ea"/>
              </a:rPr>
              <a:t>LED</a:t>
            </a:r>
            <a:r>
              <a:rPr lang="ja-JP" altLang="en-US" sz="2800" dirty="0">
                <a:latin typeface="+mn-ea"/>
              </a:rPr>
              <a:t>点灯</a:t>
            </a:r>
            <a:endParaRPr lang="en-US" altLang="ja-JP" sz="2800" dirty="0">
              <a:latin typeface="+mn-ea"/>
            </a:endParaRPr>
          </a:p>
          <a:p>
            <a:pPr marL="360000" indent="0">
              <a:lnSpc>
                <a:spcPts val="3800"/>
              </a:lnSpc>
              <a:buFont typeface="Arial" panose="020B0604020202020204" pitchFamily="34" charset="0"/>
              <a:buNone/>
              <a:defRPr/>
            </a:pPr>
            <a:r>
              <a:rPr lang="ja-JP" altLang="en-US" sz="2800" dirty="0">
                <a:latin typeface="+mn-ea"/>
              </a:rPr>
              <a:t>「</a:t>
            </a:r>
            <a:r>
              <a:rPr lang="ja-JP" altLang="en-US" sz="2800" dirty="0">
                <a:solidFill>
                  <a:srgbClr val="FF0000"/>
                </a:solidFill>
                <a:latin typeface="+mn-ea"/>
              </a:rPr>
              <a:t>♀</a:t>
            </a:r>
            <a:r>
              <a:rPr lang="ja-JP" altLang="en-US" sz="2800" dirty="0">
                <a:latin typeface="+mn-ea"/>
              </a:rPr>
              <a:t>に対する増体性向上効果」</a:t>
            </a:r>
          </a:p>
        </p:txBody>
      </p:sp>
      <p:sp>
        <p:nvSpPr>
          <p:cNvPr id="1384" name="テキスト ボックス 1"/>
          <p:cNvSpPr txBox="1"/>
          <p:nvPr/>
        </p:nvSpPr>
        <p:spPr>
          <a:xfrm>
            <a:off x="468313" y="3789363"/>
            <a:ext cx="8372475" cy="2576512"/>
          </a:xfrm>
          <a:prstGeom prst="rect">
            <a:avLst/>
          </a:prstGeom>
          <a:solidFill>
            <a:schemeClr val="accent3">
              <a:lumMod val="20000"/>
              <a:lumOff val="80000"/>
            </a:schemeClr>
          </a:solidFill>
          <a:ln>
            <a:solidFill>
              <a:schemeClr val="tx1"/>
            </a:solidFill>
          </a:ln>
        </p:spPr>
        <p:txBody>
          <a:bodyPr wrap="none" anchor="ctr"/>
          <a:lstStyle/>
          <a:p>
            <a:pPr>
              <a:lnSpc>
                <a:spcPct val="150000"/>
              </a:lnSpc>
              <a:defRPr/>
            </a:pPr>
            <a:r>
              <a:rPr lang="ja-JP" altLang="en-US" sz="2800" dirty="0">
                <a:latin typeface="+mn-ea"/>
                <a:ea typeface="+mn-ea"/>
              </a:rPr>
              <a:t>「雌雄の単独飼養」　＋　「照明プログラム①②の併用」</a:t>
            </a:r>
            <a:endParaRPr lang="en-US" altLang="ja-JP" sz="2800" dirty="0">
              <a:latin typeface="+mn-ea"/>
              <a:ea typeface="+mn-ea"/>
            </a:endParaRPr>
          </a:p>
          <a:p>
            <a:pPr>
              <a:lnSpc>
                <a:spcPct val="150000"/>
              </a:lnSpc>
              <a:defRPr/>
            </a:pPr>
            <a:r>
              <a:rPr lang="en-US" altLang="ja-JP" sz="2800" dirty="0">
                <a:latin typeface="+mn-ea"/>
                <a:ea typeface="+mn-ea"/>
              </a:rPr>
              <a:t>	</a:t>
            </a:r>
            <a:r>
              <a:rPr lang="ja-JP" altLang="en-US" sz="2800" dirty="0">
                <a:latin typeface="+mn-ea"/>
                <a:ea typeface="+mn-ea"/>
              </a:rPr>
              <a:t>♀の増体性向上</a:t>
            </a:r>
            <a:endParaRPr lang="en-US" altLang="ja-JP" sz="2800" dirty="0">
              <a:latin typeface="+mn-ea"/>
              <a:ea typeface="+mn-ea"/>
            </a:endParaRPr>
          </a:p>
          <a:p>
            <a:pPr>
              <a:lnSpc>
                <a:spcPct val="150000"/>
              </a:lnSpc>
              <a:defRPr/>
            </a:pPr>
            <a:r>
              <a:rPr lang="en-US" altLang="ja-JP" sz="2800" dirty="0">
                <a:latin typeface="+mn-ea"/>
                <a:ea typeface="+mn-ea"/>
              </a:rPr>
              <a:t>	</a:t>
            </a:r>
            <a:r>
              <a:rPr lang="ja-JP" altLang="en-US" sz="2800" dirty="0">
                <a:latin typeface="+mn-ea"/>
                <a:ea typeface="+mn-ea"/>
              </a:rPr>
              <a:t>出荷体重の斉一性の向上</a:t>
            </a:r>
            <a:endParaRPr lang="en-US" altLang="ja-JP" sz="2800" dirty="0">
              <a:latin typeface="+mn-ea"/>
              <a:ea typeface="+mn-ea"/>
            </a:endParaRPr>
          </a:p>
          <a:p>
            <a:pPr>
              <a:lnSpc>
                <a:spcPct val="150000"/>
              </a:lnSpc>
              <a:defRPr/>
            </a:pPr>
            <a:r>
              <a:rPr lang="en-US" altLang="ja-JP" sz="2800" dirty="0">
                <a:latin typeface="+mn-ea"/>
                <a:ea typeface="+mn-ea"/>
              </a:rPr>
              <a:t>	</a:t>
            </a:r>
            <a:r>
              <a:rPr lang="ja-JP" altLang="en-US" sz="2800" dirty="0">
                <a:latin typeface="+mn-ea"/>
                <a:ea typeface="+mn-ea"/>
              </a:rPr>
              <a:t>雌雄における肉質の差別化</a:t>
            </a:r>
          </a:p>
        </p:txBody>
      </p:sp>
      <p:sp>
        <p:nvSpPr>
          <p:cNvPr id="1385" name="左中かっこ 3"/>
          <p:cNvSpPr/>
          <p:nvPr/>
        </p:nvSpPr>
        <p:spPr>
          <a:xfrm>
            <a:off x="1116013" y="4581525"/>
            <a:ext cx="142875" cy="165576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pic>
        <p:nvPicPr>
          <p:cNvPr id="1386" name="オーディオ 4">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387" name="オーディオ 8">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496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8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7" name="タイトル 1"/>
          <p:cNvSpPr>
            <a:spLocks noGrp="1"/>
          </p:cNvSpPr>
          <p:nvPr>
            <p:ph type="title"/>
          </p:nvPr>
        </p:nvSpPr>
        <p:spPr>
          <a:xfrm>
            <a:off x="457200" y="274638"/>
            <a:ext cx="8229600" cy="850900"/>
          </a:xfrm>
        </p:spPr>
        <p:txBody>
          <a:bodyPr/>
          <a:lstStyle/>
          <a:p>
            <a:r>
              <a:rPr lang="ja-JP" altLang="en-US" sz="3600"/>
              <a:t>目　　　　的</a:t>
            </a:r>
          </a:p>
        </p:txBody>
      </p:sp>
      <p:sp>
        <p:nvSpPr>
          <p:cNvPr id="1138" name="コンテンツ プレースホルダー 2"/>
          <p:cNvSpPr txBox="1"/>
          <p:nvPr/>
        </p:nvSpPr>
        <p:spPr>
          <a:xfrm>
            <a:off x="755650" y="1354138"/>
            <a:ext cx="7632700" cy="3970337"/>
          </a:xfrm>
          <a:prstGeom prst="rect">
            <a:avLst/>
          </a:prstGeom>
          <a:noFill/>
          <a:ln>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200000"/>
              </a:lnSpc>
              <a:buFont typeface="Wingdings" panose="05000000000000000000" pitchFamily="2" charset="2"/>
              <a:buChar char="u"/>
              <a:defRPr/>
            </a:pPr>
            <a:r>
              <a:rPr lang="ja-JP" altLang="en-US" sz="2400" dirty="0">
                <a:solidFill>
                  <a:srgbClr val="00B0F0"/>
                </a:solidFill>
                <a:latin typeface="+mn-ea"/>
              </a:rPr>
              <a:t>♂喧噪性の抑制</a:t>
            </a:r>
            <a:endParaRPr lang="en-US" altLang="ja-JP" sz="2400" dirty="0">
              <a:solidFill>
                <a:srgbClr val="00B0F0"/>
              </a:solidFill>
              <a:latin typeface="+mn-ea"/>
            </a:endParaRPr>
          </a:p>
          <a:p>
            <a:pPr indent="342900">
              <a:lnSpc>
                <a:spcPct val="200000"/>
              </a:lnSpc>
              <a:spcBef>
                <a:spcPts val="2400"/>
              </a:spcBef>
              <a:defRPr/>
            </a:pPr>
            <a:r>
              <a:rPr lang="ja-JP" altLang="en-US" sz="2400" dirty="0">
                <a:latin typeface="+mn-ea"/>
              </a:rPr>
              <a:t>雌 雄 別 飼 を 可 能 と し、</a:t>
            </a:r>
            <a:endParaRPr lang="en-US" altLang="ja-JP" sz="2400" dirty="0">
              <a:latin typeface="+mn-ea"/>
            </a:endParaRPr>
          </a:p>
          <a:p>
            <a:pPr>
              <a:lnSpc>
                <a:spcPct val="200000"/>
              </a:lnSpc>
              <a:spcBef>
                <a:spcPts val="2400"/>
              </a:spcBef>
              <a:buFont typeface="Wingdings" panose="05000000000000000000" pitchFamily="2" charset="2"/>
              <a:buChar char="u"/>
              <a:defRPr/>
            </a:pPr>
            <a:r>
              <a:rPr lang="ja-JP" altLang="en-US" sz="2400" dirty="0">
                <a:solidFill>
                  <a:srgbClr val="FF0000"/>
                </a:solidFill>
                <a:latin typeface="+mn-ea"/>
              </a:rPr>
              <a:t>♀増体性の向上</a:t>
            </a:r>
            <a:endParaRPr lang="en-US" altLang="ja-JP" sz="2400" dirty="0">
              <a:solidFill>
                <a:srgbClr val="FF0000"/>
              </a:solidFill>
              <a:latin typeface="+mn-ea"/>
            </a:endParaRPr>
          </a:p>
          <a:p>
            <a:pPr indent="342900">
              <a:lnSpc>
                <a:spcPct val="200000"/>
              </a:lnSpc>
              <a:spcBef>
                <a:spcPts val="2400"/>
              </a:spcBef>
              <a:defRPr/>
            </a:pPr>
            <a:r>
              <a:rPr lang="ja-JP" altLang="en-US" sz="2400" dirty="0">
                <a:latin typeface="+mn-ea"/>
              </a:rPr>
              <a:t>♀の出荷重量を増加させ、</a:t>
            </a:r>
            <a:endParaRPr lang="en-US" altLang="ja-JP" sz="2400" dirty="0">
              <a:latin typeface="+mn-ea"/>
            </a:endParaRPr>
          </a:p>
        </p:txBody>
      </p:sp>
      <p:sp>
        <p:nvSpPr>
          <p:cNvPr id="1139" name="テキスト ボックス 1"/>
          <p:cNvSpPr txBox="1">
            <a:spLocks noChangeArrowheads="1"/>
          </p:cNvSpPr>
          <p:nvPr/>
        </p:nvSpPr>
        <p:spPr>
          <a:xfrm>
            <a:off x="5473700" y="2217738"/>
            <a:ext cx="2578100" cy="46196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出荷体重を斉一化</a:t>
            </a:r>
          </a:p>
        </p:txBody>
      </p:sp>
      <p:sp>
        <p:nvSpPr>
          <p:cNvPr id="1140" name="テキスト ボックス 4"/>
          <p:cNvSpPr txBox="1">
            <a:spLocks noChangeArrowheads="1"/>
          </p:cNvSpPr>
          <p:nvPr/>
        </p:nvSpPr>
        <p:spPr>
          <a:xfrm>
            <a:off x="5473700" y="3130550"/>
            <a:ext cx="3346450" cy="461963"/>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育成率・商品化率を向上</a:t>
            </a:r>
          </a:p>
        </p:txBody>
      </p:sp>
      <p:sp>
        <p:nvSpPr>
          <p:cNvPr id="1141" name="左中かっこ 2"/>
          <p:cNvSpPr/>
          <p:nvPr/>
        </p:nvSpPr>
        <p:spPr>
          <a:xfrm>
            <a:off x="5248275" y="2271713"/>
            <a:ext cx="215900" cy="124142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142" name="テキスト ボックス 1"/>
          <p:cNvSpPr txBox="1">
            <a:spLocks noChangeArrowheads="1"/>
          </p:cNvSpPr>
          <p:nvPr/>
        </p:nvSpPr>
        <p:spPr>
          <a:xfrm>
            <a:off x="5473700" y="4359275"/>
            <a:ext cx="2578100" cy="461963"/>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出荷体重を斉一化</a:t>
            </a:r>
          </a:p>
        </p:txBody>
      </p:sp>
      <p:sp>
        <p:nvSpPr>
          <p:cNvPr id="1143" name="テキスト ボックス 4"/>
          <p:cNvSpPr txBox="1">
            <a:spLocks noChangeArrowheads="1"/>
          </p:cNvSpPr>
          <p:nvPr/>
        </p:nvSpPr>
        <p:spPr>
          <a:xfrm>
            <a:off x="5473700" y="5272088"/>
            <a:ext cx="1679575" cy="460375"/>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収益を向上</a:t>
            </a:r>
          </a:p>
        </p:txBody>
      </p:sp>
      <p:sp>
        <p:nvSpPr>
          <p:cNvPr id="1144" name="左中かっこ 8"/>
          <p:cNvSpPr/>
          <p:nvPr/>
        </p:nvSpPr>
        <p:spPr>
          <a:xfrm>
            <a:off x="5248275" y="4419600"/>
            <a:ext cx="215900" cy="124142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pic>
        <p:nvPicPr>
          <p:cNvPr id="1145" name="オーディオ 4">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146" name="オーディオ 5">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287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4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2" name="タイトル 1"/>
          <p:cNvSpPr>
            <a:spLocks noGrp="1"/>
          </p:cNvSpPr>
          <p:nvPr>
            <p:ph type="title"/>
          </p:nvPr>
        </p:nvSpPr>
        <p:spPr>
          <a:xfrm>
            <a:off x="457200" y="274638"/>
            <a:ext cx="8229600" cy="850900"/>
          </a:xfrm>
        </p:spPr>
        <p:txBody>
          <a:bodyPr/>
          <a:lstStyle/>
          <a:p>
            <a:r>
              <a:rPr lang="ja-JP" altLang="en-US" sz="3600"/>
              <a:t>目　　　　的</a:t>
            </a:r>
          </a:p>
        </p:txBody>
      </p:sp>
      <p:sp>
        <p:nvSpPr>
          <p:cNvPr id="1153" name="コンテンツ プレースホルダー 2"/>
          <p:cNvSpPr txBox="1"/>
          <p:nvPr/>
        </p:nvSpPr>
        <p:spPr>
          <a:xfrm>
            <a:off x="755650" y="1354138"/>
            <a:ext cx="7632700" cy="3970337"/>
          </a:xfrm>
          <a:prstGeom prst="rect">
            <a:avLst/>
          </a:prstGeom>
          <a:noFill/>
          <a:ln>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200000"/>
              </a:lnSpc>
              <a:buFont typeface="Wingdings" panose="05000000000000000000" pitchFamily="2" charset="2"/>
              <a:buChar char="u"/>
              <a:defRPr/>
            </a:pPr>
            <a:r>
              <a:rPr lang="ja-JP" altLang="en-US" sz="2400" dirty="0">
                <a:solidFill>
                  <a:srgbClr val="00B0F0"/>
                </a:solidFill>
                <a:latin typeface="+mn-ea"/>
              </a:rPr>
              <a:t>♂喧噪性の抑制</a:t>
            </a:r>
            <a:endParaRPr lang="en-US" altLang="ja-JP" sz="2400" dirty="0">
              <a:solidFill>
                <a:srgbClr val="00B0F0"/>
              </a:solidFill>
              <a:latin typeface="+mn-ea"/>
            </a:endParaRPr>
          </a:p>
          <a:p>
            <a:pPr indent="342900">
              <a:lnSpc>
                <a:spcPct val="200000"/>
              </a:lnSpc>
              <a:spcBef>
                <a:spcPts val="2400"/>
              </a:spcBef>
              <a:defRPr/>
            </a:pPr>
            <a:r>
              <a:rPr lang="ja-JP" altLang="en-US" sz="2400" dirty="0">
                <a:latin typeface="+mn-ea"/>
              </a:rPr>
              <a:t>雌 雄 別 飼 を 可 能 と し、</a:t>
            </a:r>
            <a:endParaRPr lang="en-US" altLang="ja-JP" sz="2400" dirty="0">
              <a:latin typeface="+mn-ea"/>
            </a:endParaRPr>
          </a:p>
          <a:p>
            <a:pPr>
              <a:lnSpc>
                <a:spcPct val="200000"/>
              </a:lnSpc>
              <a:spcBef>
                <a:spcPts val="2400"/>
              </a:spcBef>
              <a:buFont typeface="Wingdings" panose="05000000000000000000" pitchFamily="2" charset="2"/>
              <a:buChar char="u"/>
              <a:defRPr/>
            </a:pPr>
            <a:r>
              <a:rPr lang="ja-JP" altLang="en-US" sz="2400" dirty="0">
                <a:solidFill>
                  <a:schemeClr val="bg1">
                    <a:lumMod val="75000"/>
                  </a:schemeClr>
                </a:solidFill>
                <a:latin typeface="+mn-ea"/>
              </a:rPr>
              <a:t>♀増体性の向上</a:t>
            </a:r>
            <a:endParaRPr lang="en-US" altLang="ja-JP" sz="2400" dirty="0">
              <a:solidFill>
                <a:schemeClr val="bg1">
                  <a:lumMod val="75000"/>
                </a:schemeClr>
              </a:solidFill>
              <a:latin typeface="+mn-ea"/>
            </a:endParaRPr>
          </a:p>
          <a:p>
            <a:pPr indent="342900">
              <a:lnSpc>
                <a:spcPct val="200000"/>
              </a:lnSpc>
              <a:spcBef>
                <a:spcPts val="2400"/>
              </a:spcBef>
              <a:defRPr/>
            </a:pPr>
            <a:r>
              <a:rPr lang="ja-JP" altLang="en-US" sz="2400" dirty="0">
                <a:solidFill>
                  <a:schemeClr val="bg1">
                    <a:lumMod val="75000"/>
                  </a:schemeClr>
                </a:solidFill>
                <a:latin typeface="+mn-ea"/>
              </a:rPr>
              <a:t>♀の出荷重量を増加させ、</a:t>
            </a:r>
            <a:endParaRPr lang="en-US" altLang="ja-JP" sz="2400" dirty="0">
              <a:solidFill>
                <a:schemeClr val="bg1">
                  <a:lumMod val="75000"/>
                </a:schemeClr>
              </a:solidFill>
              <a:latin typeface="+mn-ea"/>
            </a:endParaRPr>
          </a:p>
        </p:txBody>
      </p:sp>
      <p:sp>
        <p:nvSpPr>
          <p:cNvPr id="1154" name="テキスト ボックス 1"/>
          <p:cNvSpPr txBox="1">
            <a:spLocks noChangeArrowheads="1"/>
          </p:cNvSpPr>
          <p:nvPr/>
        </p:nvSpPr>
        <p:spPr>
          <a:xfrm>
            <a:off x="5473700" y="2217738"/>
            <a:ext cx="2578100" cy="461962"/>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出荷体重を斉一化</a:t>
            </a:r>
          </a:p>
        </p:txBody>
      </p:sp>
      <p:sp>
        <p:nvSpPr>
          <p:cNvPr id="1155" name="テキスト ボックス 4"/>
          <p:cNvSpPr txBox="1">
            <a:spLocks noChangeArrowheads="1"/>
          </p:cNvSpPr>
          <p:nvPr/>
        </p:nvSpPr>
        <p:spPr>
          <a:xfrm>
            <a:off x="5473700" y="3130550"/>
            <a:ext cx="3346450" cy="461963"/>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t>育成率・商品化率を向上</a:t>
            </a:r>
          </a:p>
        </p:txBody>
      </p:sp>
      <p:sp>
        <p:nvSpPr>
          <p:cNvPr id="1156" name="左中かっこ 2"/>
          <p:cNvSpPr/>
          <p:nvPr/>
        </p:nvSpPr>
        <p:spPr>
          <a:xfrm>
            <a:off x="5248275" y="2271713"/>
            <a:ext cx="215900" cy="124142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157" name="テキスト ボックス 1"/>
          <p:cNvSpPr txBox="1">
            <a:spLocks noChangeArrowheads="1"/>
          </p:cNvSpPr>
          <p:nvPr/>
        </p:nvSpPr>
        <p:spPr>
          <a:xfrm>
            <a:off x="5473700" y="4359275"/>
            <a:ext cx="2578100" cy="461963"/>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dirty="0">
                <a:solidFill>
                  <a:schemeClr val="bg1">
                    <a:lumMod val="75000"/>
                  </a:schemeClr>
                </a:solidFill>
              </a:rPr>
              <a:t>出荷体重を斉一化</a:t>
            </a:r>
          </a:p>
        </p:txBody>
      </p:sp>
      <p:sp>
        <p:nvSpPr>
          <p:cNvPr id="1158" name="テキスト ボックス 4"/>
          <p:cNvSpPr txBox="1">
            <a:spLocks noChangeArrowheads="1"/>
          </p:cNvSpPr>
          <p:nvPr/>
        </p:nvSpPr>
        <p:spPr>
          <a:xfrm>
            <a:off x="5473700" y="5272088"/>
            <a:ext cx="1679575" cy="460375"/>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a:solidFill>
                  <a:schemeClr val="bg1">
                    <a:lumMod val="75000"/>
                  </a:schemeClr>
                </a:solidFill>
              </a:rPr>
              <a:t>収益を向上</a:t>
            </a:r>
          </a:p>
        </p:txBody>
      </p:sp>
      <p:sp>
        <p:nvSpPr>
          <p:cNvPr id="1159" name="左中かっこ 8"/>
          <p:cNvSpPr/>
          <p:nvPr/>
        </p:nvSpPr>
        <p:spPr>
          <a:xfrm>
            <a:off x="5248275" y="4419600"/>
            <a:ext cx="215900" cy="1241425"/>
          </a:xfrm>
          <a:prstGeom prst="leftBrac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pic>
        <p:nvPicPr>
          <p:cNvPr id="1160" name="オーディオ 1">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161" name="オーディオ 5">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6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7" name="コンテンツ プレースホルダー 2"/>
          <p:cNvSpPr>
            <a:spLocks noGrp="1"/>
          </p:cNvSpPr>
          <p:nvPr>
            <p:ph idx="1"/>
          </p:nvPr>
        </p:nvSpPr>
        <p:spPr>
          <a:xfrm>
            <a:off x="179388" y="1412875"/>
            <a:ext cx="8856662" cy="4968875"/>
          </a:xfrm>
        </p:spPr>
        <p:txBody>
          <a:bodyPr/>
          <a:lstStyle/>
          <a:p>
            <a:pPr>
              <a:lnSpc>
                <a:spcPct val="150000"/>
              </a:lnSpc>
              <a:defRPr/>
            </a:pPr>
            <a:r>
              <a:rPr lang="ja-JP" altLang="en-US" sz="2400" dirty="0">
                <a:latin typeface="+mn-ea"/>
              </a:rPr>
              <a:t>阿波尾鶏は比較的高い喧噪性（♂の単独飼養はやや困難）</a:t>
            </a:r>
            <a:endParaRPr lang="en-US" altLang="ja-JP" sz="2400" dirty="0">
              <a:latin typeface="+mn-ea"/>
            </a:endParaRPr>
          </a:p>
          <a:p>
            <a:pPr>
              <a:lnSpc>
                <a:spcPct val="150000"/>
              </a:lnSpc>
              <a:defRPr/>
            </a:pPr>
            <a:r>
              <a:rPr lang="ja-JP" altLang="en-US" sz="2400" dirty="0">
                <a:latin typeface="+mn-ea"/>
              </a:rPr>
              <a:t>青色照明により、ブロイラーや銘柄鶏（赤どり）の行動減少</a:t>
            </a:r>
            <a:endParaRPr lang="en-US" altLang="ja-JP" sz="2400" dirty="0">
              <a:latin typeface="+mn-ea"/>
            </a:endParaRPr>
          </a:p>
          <a:p>
            <a:pPr marL="0" indent="0" algn="r">
              <a:lnSpc>
                <a:spcPct val="150000"/>
              </a:lnSpc>
              <a:buFont typeface="Arial" panose="020B0604020202020204" pitchFamily="34" charset="0"/>
              <a:buNone/>
              <a:defRPr/>
            </a:pPr>
            <a:r>
              <a:rPr lang="ja-JP" altLang="en-US" sz="2400" dirty="0">
                <a:latin typeface="+mn-ea"/>
              </a:rPr>
              <a:t>（当課における過去の研究成果）</a:t>
            </a:r>
            <a:endParaRPr lang="en-US" altLang="ja-JP" sz="2400" dirty="0">
              <a:latin typeface="+mn-ea"/>
            </a:endParaRPr>
          </a:p>
          <a:p>
            <a:pPr marL="0" indent="0">
              <a:lnSpc>
                <a:spcPct val="150000"/>
              </a:lnSpc>
              <a:buFont typeface="Arial" panose="020B0604020202020204" pitchFamily="34" charset="0"/>
              <a:buNone/>
              <a:defRPr/>
            </a:pPr>
            <a:endParaRPr lang="en-US" altLang="ja-JP" sz="2400" dirty="0">
              <a:latin typeface="+mn-ea"/>
            </a:endParaRPr>
          </a:p>
          <a:p>
            <a:pPr marL="0" indent="0">
              <a:lnSpc>
                <a:spcPct val="150000"/>
              </a:lnSpc>
              <a:buFont typeface="Arial" panose="020B0604020202020204" pitchFamily="34" charset="0"/>
              <a:buNone/>
              <a:defRPr/>
            </a:pPr>
            <a:endParaRPr lang="en-US" altLang="ja-JP" sz="2400" dirty="0">
              <a:latin typeface="+mn-ea"/>
            </a:endParaRPr>
          </a:p>
          <a:p>
            <a:pPr marL="0" indent="0">
              <a:lnSpc>
                <a:spcPct val="150000"/>
              </a:lnSpc>
              <a:buFont typeface="Arial" panose="020B0604020202020204" pitchFamily="34" charset="0"/>
              <a:buNone/>
              <a:defRPr/>
            </a:pPr>
            <a:r>
              <a:rPr lang="ja-JP" altLang="en-US" sz="2400" dirty="0">
                <a:latin typeface="+mn-ea"/>
              </a:rPr>
              <a:t>　（阿波尾鶏の♂単独飼養）</a:t>
            </a:r>
            <a:endParaRPr lang="en-US" altLang="ja-JP" sz="2400" dirty="0">
              <a:latin typeface="+mn-ea"/>
            </a:endParaRPr>
          </a:p>
          <a:p>
            <a:pPr marL="0" indent="0">
              <a:lnSpc>
                <a:spcPct val="150000"/>
              </a:lnSpc>
              <a:spcBef>
                <a:spcPts val="1800"/>
              </a:spcBef>
              <a:buFont typeface="Arial" panose="020B0604020202020204" pitchFamily="34" charset="0"/>
              <a:buNone/>
              <a:defRPr/>
            </a:pPr>
            <a:r>
              <a:rPr lang="ja-JP" altLang="en-US" sz="2400" dirty="0">
                <a:latin typeface="+mn-ea"/>
              </a:rPr>
              <a:t>　　青色</a:t>
            </a:r>
            <a:r>
              <a:rPr lang="en-US" altLang="ja-JP" sz="2400" dirty="0">
                <a:latin typeface="+mn-ea"/>
              </a:rPr>
              <a:t>LED</a:t>
            </a:r>
            <a:r>
              <a:rPr lang="ja-JP" altLang="en-US" sz="2400" dirty="0">
                <a:latin typeface="+mn-ea"/>
              </a:rPr>
              <a:t>照明が　　　　　　　　に及ぼす影響を調査</a:t>
            </a:r>
            <a:endParaRPr lang="en-US" altLang="ja-JP" sz="2400" dirty="0">
              <a:latin typeface="+mn-ea"/>
            </a:endParaRPr>
          </a:p>
        </p:txBody>
      </p:sp>
      <p:sp>
        <p:nvSpPr>
          <p:cNvPr id="1168" name="タイトル 1"/>
          <p:cNvSpPr txBox="1"/>
          <p:nvPr/>
        </p:nvSpPr>
        <p:spPr>
          <a:xfrm>
            <a:off x="609600" y="203200"/>
            <a:ext cx="8229600" cy="777875"/>
          </a:xfrm>
          <a:prstGeom prst="rect">
            <a:avLst/>
          </a:prstGeom>
          <a:noFill/>
          <a:ln>
            <a:noFill/>
          </a:ln>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3200" dirty="0">
                <a:latin typeface="+mn-ea"/>
                <a:ea typeface="+mn-ea"/>
              </a:rPr>
              <a:t>♂喧噪性の抑制</a:t>
            </a:r>
          </a:p>
        </p:txBody>
      </p:sp>
      <p:sp>
        <p:nvSpPr>
          <p:cNvPr id="1169" name="テキスト ボックス 1"/>
          <p:cNvSpPr txBox="1"/>
          <p:nvPr/>
        </p:nvSpPr>
        <p:spPr>
          <a:xfrm>
            <a:off x="2987675" y="5013325"/>
            <a:ext cx="1108075" cy="1112838"/>
          </a:xfrm>
          <a:prstGeom prst="rect">
            <a:avLst/>
          </a:prstGeom>
          <a:noFill/>
        </p:spPr>
        <p:txBody>
          <a:bodyPr wrap="none">
            <a:spAutoFit/>
          </a:bodyPr>
          <a:lstStyle/>
          <a:p>
            <a:pPr>
              <a:lnSpc>
                <a:spcPct val="150000"/>
              </a:lnSpc>
              <a:defRPr/>
            </a:pPr>
            <a:r>
              <a:rPr lang="ja-JP" altLang="en-US" sz="2400" dirty="0">
                <a:latin typeface="+mn-ea"/>
                <a:ea typeface="+mn-ea"/>
              </a:rPr>
              <a:t>喧噪性</a:t>
            </a:r>
            <a:endParaRPr lang="en-US" altLang="ja-JP" sz="2400" dirty="0">
              <a:latin typeface="+mn-ea"/>
              <a:ea typeface="+mn-ea"/>
            </a:endParaRPr>
          </a:p>
          <a:p>
            <a:pPr>
              <a:lnSpc>
                <a:spcPct val="150000"/>
              </a:lnSpc>
              <a:defRPr/>
            </a:pPr>
            <a:r>
              <a:rPr lang="ja-JP" altLang="en-US" sz="2400" dirty="0">
                <a:latin typeface="+mn-ea"/>
                <a:ea typeface="+mn-ea"/>
              </a:rPr>
              <a:t>生産性</a:t>
            </a:r>
          </a:p>
        </p:txBody>
      </p:sp>
      <p:sp>
        <p:nvSpPr>
          <p:cNvPr id="1170" name="中かっこ 3"/>
          <p:cNvSpPr/>
          <p:nvPr/>
        </p:nvSpPr>
        <p:spPr>
          <a:xfrm>
            <a:off x="2800350" y="5199063"/>
            <a:ext cx="1511300" cy="865187"/>
          </a:xfrm>
          <a:prstGeom prst="brace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171" name="下矢印 5"/>
          <p:cNvSpPr/>
          <p:nvPr/>
        </p:nvSpPr>
        <p:spPr>
          <a:xfrm>
            <a:off x="3708400" y="3573463"/>
            <a:ext cx="1439863" cy="71913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172" name="オーディオ 6">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173" name="オーディオ 8">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364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7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9" name="コンテンツ プレースホルダー 2"/>
          <p:cNvSpPr>
            <a:spLocks noGrp="1"/>
          </p:cNvSpPr>
          <p:nvPr>
            <p:ph idx="1"/>
          </p:nvPr>
        </p:nvSpPr>
        <p:spPr>
          <a:xfrm>
            <a:off x="1303338" y="936625"/>
            <a:ext cx="6842125" cy="2868613"/>
          </a:xfrm>
        </p:spPr>
        <p:txBody>
          <a:bodyPr>
            <a:spAutoFit/>
          </a:bodyPr>
          <a:lstStyle/>
          <a:p>
            <a:pPr>
              <a:lnSpc>
                <a:spcPts val="2600"/>
              </a:lnSpc>
              <a:defRPr/>
            </a:pPr>
            <a:r>
              <a:rPr lang="en-US" altLang="ja-JP" sz="2400" dirty="0">
                <a:latin typeface="+mn-ea"/>
              </a:rPr>
              <a:t>R</a:t>
            </a:r>
            <a:r>
              <a:rPr lang="ja-JP" altLang="en-US" sz="2400" dirty="0">
                <a:latin typeface="+mn-ea"/>
              </a:rPr>
              <a:t>元</a:t>
            </a:r>
            <a:r>
              <a:rPr lang="en-US" altLang="ja-JP" sz="2400" dirty="0">
                <a:latin typeface="+mn-ea"/>
              </a:rPr>
              <a:t>.6.11</a:t>
            </a:r>
            <a:r>
              <a:rPr lang="ja-JP" altLang="en-US" sz="2400" dirty="0">
                <a:latin typeface="+mn-ea"/>
              </a:rPr>
              <a:t>～</a:t>
            </a:r>
            <a:r>
              <a:rPr lang="en-US" altLang="ja-JP" sz="2400" dirty="0">
                <a:latin typeface="+mn-ea"/>
              </a:rPr>
              <a:t>R</a:t>
            </a:r>
            <a:r>
              <a:rPr lang="ja-JP" altLang="en-US" sz="2400" dirty="0">
                <a:latin typeface="+mn-ea"/>
              </a:rPr>
              <a:t>元</a:t>
            </a:r>
            <a:r>
              <a:rPr lang="en-US" altLang="ja-JP" sz="2400" dirty="0">
                <a:latin typeface="+mn-ea"/>
              </a:rPr>
              <a:t>.9.3</a:t>
            </a:r>
            <a:r>
              <a:rPr lang="ja-JP" altLang="en-US" sz="2400" dirty="0">
                <a:latin typeface="+mn-ea"/>
              </a:rPr>
              <a:t>　セミウインドレス鶏舎</a:t>
            </a:r>
            <a:endParaRPr lang="en-US" altLang="ja-JP" sz="2400" dirty="0">
              <a:latin typeface="+mn-ea"/>
            </a:endParaRPr>
          </a:p>
          <a:p>
            <a:pPr>
              <a:lnSpc>
                <a:spcPts val="2600"/>
              </a:lnSpc>
              <a:defRPr/>
            </a:pPr>
            <a:r>
              <a:rPr lang="ja-JP" altLang="en-US" sz="2400" dirty="0">
                <a:latin typeface="+mn-ea"/>
              </a:rPr>
              <a:t>阿波尾鶏　</a:t>
            </a:r>
            <a:r>
              <a:rPr lang="en-US" altLang="ja-JP" sz="2400" dirty="0">
                <a:latin typeface="+mn-ea"/>
              </a:rPr>
              <a:t>10</a:t>
            </a:r>
            <a:r>
              <a:rPr lang="ja-JP" altLang="en-US" sz="2400" dirty="0">
                <a:latin typeface="+mn-ea"/>
              </a:rPr>
              <a:t>羽</a:t>
            </a:r>
            <a:r>
              <a:rPr lang="en-US" altLang="ja-JP" sz="2400" dirty="0">
                <a:latin typeface="+mn-ea"/>
              </a:rPr>
              <a:t>/m</a:t>
            </a:r>
            <a:r>
              <a:rPr lang="en-US" altLang="ja-JP" sz="2400" baseline="30000" dirty="0">
                <a:latin typeface="+mn-ea"/>
              </a:rPr>
              <a:t>2</a:t>
            </a:r>
            <a:r>
              <a:rPr lang="ja-JP" altLang="en-US" sz="2400" dirty="0">
                <a:latin typeface="+mn-ea"/>
              </a:rPr>
              <a:t>　</a:t>
            </a:r>
            <a:endParaRPr lang="en-US" altLang="ja-JP" sz="2400" dirty="0">
              <a:latin typeface="+mn-ea"/>
            </a:endParaRPr>
          </a:p>
          <a:p>
            <a:pPr>
              <a:lnSpc>
                <a:spcPts val="2600"/>
              </a:lnSpc>
              <a:defRPr/>
            </a:pPr>
            <a:r>
              <a:rPr lang="ja-JP" altLang="en-US" sz="2400" dirty="0">
                <a:latin typeface="+mn-ea"/>
              </a:rPr>
              <a:t>♂のみ　</a:t>
            </a:r>
            <a:r>
              <a:rPr lang="en-US" altLang="ja-JP" sz="2400" dirty="0">
                <a:latin typeface="+mn-ea"/>
              </a:rPr>
              <a:t>80</a:t>
            </a:r>
            <a:r>
              <a:rPr lang="ja-JP" altLang="en-US" sz="2400" dirty="0">
                <a:latin typeface="+mn-ea"/>
              </a:rPr>
              <a:t>羽</a:t>
            </a:r>
            <a:r>
              <a:rPr lang="en-US" altLang="ja-JP" sz="2400" dirty="0">
                <a:latin typeface="+mn-ea"/>
              </a:rPr>
              <a:t>/</a:t>
            </a:r>
            <a:r>
              <a:rPr lang="ja-JP" altLang="en-US" sz="2400" dirty="0">
                <a:latin typeface="+mn-ea"/>
              </a:rPr>
              <a:t>室</a:t>
            </a:r>
            <a:endParaRPr lang="en-US" altLang="ja-JP" sz="2400" dirty="0">
              <a:latin typeface="+mn-ea"/>
            </a:endParaRPr>
          </a:p>
          <a:p>
            <a:pPr>
              <a:lnSpc>
                <a:spcPts val="2600"/>
              </a:lnSpc>
              <a:defRPr/>
            </a:pPr>
            <a:r>
              <a:rPr lang="ja-JP" altLang="en-US" sz="2400" dirty="0">
                <a:latin typeface="+mn-ea"/>
              </a:rPr>
              <a:t>試験区　２部屋、対照区　２部屋</a:t>
            </a:r>
            <a:endParaRPr lang="en-US" altLang="ja-JP" sz="2400" dirty="0">
              <a:latin typeface="+mn-ea"/>
            </a:endParaRPr>
          </a:p>
          <a:p>
            <a:pPr>
              <a:lnSpc>
                <a:spcPts val="2600"/>
              </a:lnSpc>
              <a:defRPr/>
            </a:pPr>
            <a:r>
              <a:rPr lang="ja-JP" altLang="en-US" sz="2400" dirty="0">
                <a:latin typeface="+mn-ea"/>
              </a:rPr>
              <a:t>照明</a:t>
            </a:r>
            <a:endParaRPr lang="en-US" altLang="ja-JP" sz="2400" dirty="0">
              <a:latin typeface="+mn-ea"/>
            </a:endParaRPr>
          </a:p>
          <a:p>
            <a:pPr marL="0" indent="0">
              <a:lnSpc>
                <a:spcPts val="2600"/>
              </a:lnSpc>
              <a:buFont typeface="Arial" panose="020B0604020202020204" pitchFamily="34" charset="0"/>
              <a:buNone/>
              <a:defRPr/>
            </a:pPr>
            <a:r>
              <a:rPr lang="ja-JP" altLang="en-US" sz="2400" dirty="0">
                <a:latin typeface="+mn-ea"/>
              </a:rPr>
              <a:t>　　　試験区：日本フネン</a:t>
            </a:r>
            <a:r>
              <a:rPr lang="en-US" altLang="ja-JP" sz="2400" dirty="0">
                <a:latin typeface="+mn-ea"/>
              </a:rPr>
              <a:t>(</a:t>
            </a:r>
            <a:r>
              <a:rPr lang="ja-JP" altLang="en-US" sz="2400" dirty="0">
                <a:latin typeface="+mn-ea"/>
              </a:rPr>
              <a:t>株</a:t>
            </a:r>
            <a:r>
              <a:rPr lang="en-US" altLang="ja-JP" sz="2400" dirty="0">
                <a:latin typeface="+mn-ea"/>
              </a:rPr>
              <a:t>)</a:t>
            </a:r>
            <a:r>
              <a:rPr lang="ja-JP" altLang="en-US" sz="2400" dirty="0">
                <a:latin typeface="+mn-ea"/>
              </a:rPr>
              <a:t>製　青色</a:t>
            </a:r>
            <a:r>
              <a:rPr lang="en-US" altLang="ja-JP" sz="2400" dirty="0">
                <a:latin typeface="+mn-ea"/>
              </a:rPr>
              <a:t>LED</a:t>
            </a:r>
            <a:r>
              <a:rPr lang="ja-JP" altLang="en-US" sz="2400" dirty="0">
                <a:latin typeface="+mn-ea"/>
              </a:rPr>
              <a:t>ランプ</a:t>
            </a:r>
            <a:endParaRPr lang="en-US" altLang="ja-JP" sz="2400" dirty="0">
              <a:latin typeface="+mn-ea"/>
            </a:endParaRPr>
          </a:p>
          <a:p>
            <a:pPr marL="0" indent="0">
              <a:lnSpc>
                <a:spcPts val="2600"/>
              </a:lnSpc>
              <a:buFont typeface="Arial" panose="020B0604020202020204" pitchFamily="34" charset="0"/>
              <a:buNone/>
              <a:defRPr/>
            </a:pPr>
            <a:r>
              <a:rPr lang="ja-JP" altLang="en-US" sz="2400" dirty="0">
                <a:latin typeface="+mn-ea"/>
              </a:rPr>
              <a:t>　　　対照区：市販　白色</a:t>
            </a:r>
            <a:r>
              <a:rPr lang="en-US" altLang="ja-JP" sz="2400" dirty="0">
                <a:latin typeface="+mn-ea"/>
              </a:rPr>
              <a:t>LED</a:t>
            </a:r>
            <a:r>
              <a:rPr lang="ja-JP" altLang="en-US" sz="2400" dirty="0">
                <a:latin typeface="+mn-ea"/>
              </a:rPr>
              <a:t>ランプ</a:t>
            </a:r>
          </a:p>
        </p:txBody>
      </p:sp>
      <p:sp>
        <p:nvSpPr>
          <p:cNvPr id="1180" name="テキスト ボックス 4"/>
          <p:cNvSpPr txBox="1">
            <a:spLocks noChangeArrowheads="1"/>
          </p:cNvSpPr>
          <p:nvPr/>
        </p:nvSpPr>
        <p:spPr>
          <a:xfrm>
            <a:off x="666750" y="3911600"/>
            <a:ext cx="881063" cy="369888"/>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試験区</a:t>
            </a:r>
          </a:p>
        </p:txBody>
      </p:sp>
      <p:sp>
        <p:nvSpPr>
          <p:cNvPr id="1181" name="テキスト ボックス 5"/>
          <p:cNvSpPr txBox="1">
            <a:spLocks noChangeArrowheads="1"/>
          </p:cNvSpPr>
          <p:nvPr/>
        </p:nvSpPr>
        <p:spPr>
          <a:xfrm>
            <a:off x="4594225" y="3911600"/>
            <a:ext cx="881063" cy="369888"/>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a:t>対照区</a:t>
            </a:r>
          </a:p>
        </p:txBody>
      </p:sp>
      <p:pic>
        <p:nvPicPr>
          <p:cNvPr id="1182" name="図 6"/>
          <p:cNvPicPr>
            <a:picLocks noChangeAspect="1" noChangeArrowheads="1"/>
          </p:cNvPicPr>
          <p:nvPr/>
        </p:nvPicPr>
        <p:blipFill>
          <a:blip r:embed="rId1"/>
          <a:stretch>
            <a:fillRect/>
          </a:stretch>
        </p:blipFill>
        <p:spPr>
          <a:xfrm>
            <a:off x="666750" y="4267200"/>
            <a:ext cx="7829550" cy="2257425"/>
          </a:xfrm>
          <a:prstGeom prst="rect">
            <a:avLst/>
          </a:prstGeom>
          <a:noFill/>
          <a:ln>
            <a:noFill/>
          </a:ln>
        </p:spPr>
      </p:pic>
      <p:sp>
        <p:nvSpPr>
          <p:cNvPr id="1183" name="タイトル 1"/>
          <p:cNvSpPr txBox="1"/>
          <p:nvPr/>
        </p:nvSpPr>
        <p:spPr>
          <a:xfrm>
            <a:off x="609600" y="130175"/>
            <a:ext cx="8229600" cy="777875"/>
          </a:xfrm>
          <a:prstGeom prst="rect">
            <a:avLst/>
          </a:prstGeom>
          <a:noFill/>
          <a:ln>
            <a:noFill/>
          </a:ln>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3200" dirty="0" smtClean="0">
                <a:latin typeface="+mn-ea"/>
                <a:ea typeface="+mn-ea"/>
              </a:rPr>
              <a:t>試験１</a:t>
            </a:r>
            <a:r>
              <a:rPr lang="ja-JP" altLang="en-US" sz="3200" dirty="0">
                <a:latin typeface="+mn-ea"/>
                <a:ea typeface="+mn-ea"/>
              </a:rPr>
              <a:t>：青色</a:t>
            </a:r>
            <a:r>
              <a:rPr lang="en-US" altLang="ja-JP" sz="3200" dirty="0">
                <a:latin typeface="+mn-ea"/>
                <a:ea typeface="+mn-ea"/>
              </a:rPr>
              <a:t>LED</a:t>
            </a:r>
            <a:r>
              <a:rPr lang="ja-JP" altLang="en-US" sz="3200" dirty="0">
                <a:latin typeface="+mn-ea"/>
                <a:ea typeface="+mn-ea"/>
              </a:rPr>
              <a:t>照明による喧噪性への影響</a:t>
            </a:r>
          </a:p>
        </p:txBody>
      </p:sp>
      <p:sp>
        <p:nvSpPr>
          <p:cNvPr id="1184" name="テキスト ボックス 1"/>
          <p:cNvSpPr txBox="1"/>
          <p:nvPr/>
        </p:nvSpPr>
        <p:spPr>
          <a:xfrm>
            <a:off x="3873500" y="6535738"/>
            <a:ext cx="1416050" cy="276225"/>
          </a:xfrm>
          <a:prstGeom prst="rect">
            <a:avLst/>
          </a:prstGeom>
          <a:noFill/>
        </p:spPr>
        <p:txBody>
          <a:bodyPr wrap="none">
            <a:spAutoFit/>
          </a:bodyPr>
          <a:lstStyle/>
          <a:p>
            <a:pPr>
              <a:defRPr/>
            </a:pPr>
            <a:r>
              <a:rPr lang="en-US" altLang="ja-JP" sz="1200" b="1" dirty="0">
                <a:latin typeface="+mn-ea"/>
                <a:ea typeface="+mn-ea"/>
              </a:rPr>
              <a:t>※</a:t>
            </a:r>
            <a:r>
              <a:rPr lang="ja-JP" altLang="en-US" sz="1200" b="1" dirty="0">
                <a:latin typeface="+mn-ea"/>
                <a:ea typeface="+mn-ea"/>
              </a:rPr>
              <a:t>灰色部分は暗期</a:t>
            </a:r>
          </a:p>
        </p:txBody>
      </p:sp>
      <p:pic>
        <p:nvPicPr>
          <p:cNvPr id="1185" name="オーディオ 2">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186" name="オーディオ 4">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60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8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2" name="タイトル 1"/>
          <p:cNvSpPr txBox="1"/>
          <p:nvPr/>
        </p:nvSpPr>
        <p:spPr>
          <a:xfrm>
            <a:off x="609600" y="203200"/>
            <a:ext cx="8229600" cy="777875"/>
          </a:xfrm>
          <a:prstGeom prst="rect">
            <a:avLst/>
          </a:prstGeom>
          <a:noFill/>
          <a:ln>
            <a:noFill/>
          </a:ln>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3200" dirty="0" smtClean="0">
                <a:latin typeface="+mn-ea"/>
                <a:ea typeface="+mn-ea"/>
              </a:rPr>
              <a:t>試験１</a:t>
            </a:r>
            <a:r>
              <a:rPr lang="ja-JP" altLang="en-US" sz="3200" dirty="0">
                <a:latin typeface="+mn-ea"/>
                <a:ea typeface="+mn-ea"/>
              </a:rPr>
              <a:t>：青色</a:t>
            </a:r>
            <a:r>
              <a:rPr lang="en-US" altLang="ja-JP" sz="3200" dirty="0">
                <a:latin typeface="+mn-ea"/>
                <a:ea typeface="+mn-ea"/>
              </a:rPr>
              <a:t>LED</a:t>
            </a:r>
            <a:r>
              <a:rPr lang="ja-JP" altLang="en-US" sz="3200" dirty="0">
                <a:latin typeface="+mn-ea"/>
                <a:ea typeface="+mn-ea"/>
              </a:rPr>
              <a:t>照明による喧噪性への影響</a:t>
            </a:r>
          </a:p>
        </p:txBody>
      </p:sp>
      <p:graphicFrame>
        <p:nvGraphicFramePr>
          <p:cNvPr id="1193" name="表 4"/>
          <p:cNvGraphicFramePr>
            <a:graphicFrameLocks noGrp="1"/>
          </p:cNvGraphicFramePr>
          <p:nvPr/>
        </p:nvGraphicFramePr>
        <p:xfrm>
          <a:off x="539750" y="2122488"/>
          <a:ext cx="7777165" cy="2005011"/>
        </p:xfrm>
        <a:graphic>
          <a:graphicData uri="http://schemas.openxmlformats.org/drawingml/2006/table">
            <a:tbl>
              <a:tblPr>
                <a:tableStyleId>{5C22544A-7EE6-4342-B048-85BDC9FD1C3A}</a:tableStyleId>
              </a:tblPr>
              <a:tblGrid>
                <a:gridCol w="1555433">
                  <a:extLst>
                    <a:ext uri="{9D8B030D-6E8A-4147-A177-3AD203B41FA5}"/>
                  </a:extLst>
                </a:gridCol>
                <a:gridCol w="1555433">
                  <a:extLst>
                    <a:ext uri="{9D8B030D-6E8A-4147-A177-3AD203B41FA5}"/>
                  </a:extLst>
                </a:gridCol>
                <a:gridCol w="1785554">
                  <a:extLst>
                    <a:ext uri="{9D8B030D-6E8A-4147-A177-3AD203B41FA5}"/>
                  </a:extLst>
                </a:gridCol>
                <a:gridCol w="1440124">
                  <a:extLst>
                    <a:ext uri="{9D8B030D-6E8A-4147-A177-3AD203B41FA5}"/>
                  </a:extLst>
                </a:gridCol>
                <a:gridCol w="1440621">
                  <a:extLst>
                    <a:ext uri="{9D8B030D-6E8A-4147-A177-3AD203B41FA5}"/>
                  </a:extLst>
                </a:gridCol>
              </a:tblGrid>
              <a:tr h="668337">
                <a:tc>
                  <a:txBody>
                    <a:bodyPr/>
                    <a:lstStyle/>
                    <a:p>
                      <a:pPr algn="ctr" fontAlgn="b"/>
                      <a:r>
                        <a:rPr lang="ja-JP" altLang="en-US" sz="2000" u="none" strike="noStrike" dirty="0">
                          <a:effectLst/>
                          <a:latin typeface="+mn-ea"/>
                          <a:ea typeface="+mn-ea"/>
                        </a:rPr>
                        <a:t>　</a:t>
                      </a:r>
                      <a:endParaRPr lang="ja-JP" altLang="en-US"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latin typeface="+mn-ea"/>
                          <a:ea typeface="+mn-ea"/>
                        </a:rPr>
                        <a:t>１２ｗ</a:t>
                      </a:r>
                      <a:r>
                        <a:rPr lang="ja-JP" altLang="en-US" sz="2000" u="none" strike="noStrike" dirty="0">
                          <a:effectLst/>
                          <a:latin typeface="+mn-ea"/>
                          <a:ea typeface="+mn-ea"/>
                        </a:rPr>
                        <a:t>体重</a:t>
                      </a:r>
                      <a:endParaRPr lang="ja-JP" altLang="en-US"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2000" u="none" strike="noStrike" dirty="0">
                          <a:effectLst/>
                          <a:latin typeface="+mn-ea"/>
                          <a:ea typeface="+mn-ea"/>
                        </a:rPr>
                        <a:t>飼料要求率</a:t>
                      </a:r>
                      <a:endParaRPr lang="ja-JP" altLang="en-US"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2000" u="none" strike="noStrike" dirty="0">
                          <a:effectLst/>
                          <a:latin typeface="+mn-ea"/>
                          <a:ea typeface="+mn-ea"/>
                        </a:rPr>
                        <a:t>育成率</a:t>
                      </a:r>
                      <a:endParaRPr lang="ja-JP" altLang="en-US"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2000" u="none" strike="noStrike" dirty="0">
                          <a:effectLst/>
                          <a:latin typeface="+mn-ea"/>
                          <a:ea typeface="+mn-ea"/>
                        </a:rPr>
                        <a:t>ＰＳ</a:t>
                      </a:r>
                      <a:endParaRPr lang="en-US"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668337">
                <a:tc>
                  <a:txBody>
                    <a:bodyPr/>
                    <a:lstStyle/>
                    <a:p>
                      <a:pPr algn="ctr" fontAlgn="b"/>
                      <a:r>
                        <a:rPr lang="ja-JP" altLang="en-US" sz="2000" u="none" strike="noStrike" dirty="0">
                          <a:effectLst/>
                          <a:latin typeface="+mn-ea"/>
                          <a:ea typeface="+mn-ea"/>
                        </a:rPr>
                        <a:t>試験区</a:t>
                      </a:r>
                      <a:endParaRPr lang="ja-JP" altLang="en-US"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ctr" fontAlgn="b"/>
                      <a:r>
                        <a:rPr lang="en-US" altLang="ja-JP" sz="2000" u="none" strike="noStrike">
                          <a:effectLst/>
                          <a:latin typeface="+mn-ea"/>
                          <a:ea typeface="+mn-ea"/>
                        </a:rPr>
                        <a:t>4,553 </a:t>
                      </a:r>
                      <a:endParaRPr lang="en-US" altLang="ja-JP" sz="2000" b="0" i="0" u="none" strike="noStrike">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ctr" fontAlgn="b"/>
                      <a:r>
                        <a:rPr lang="en-US" altLang="ja-JP" sz="2000" u="none" strike="noStrike" dirty="0">
                          <a:effectLst/>
                          <a:latin typeface="+mn-ea"/>
                          <a:ea typeface="+mn-ea"/>
                        </a:rPr>
                        <a:t>2.19</a:t>
                      </a:r>
                      <a:endParaRPr lang="en-US" altLang="ja-JP"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ctr" fontAlgn="b"/>
                      <a:r>
                        <a:rPr lang="en-US" altLang="ja-JP" sz="2000" u="none" strike="noStrike" dirty="0">
                          <a:effectLst/>
                          <a:latin typeface="+mn-ea"/>
                          <a:ea typeface="+mn-ea"/>
                        </a:rPr>
                        <a:t>96.3 </a:t>
                      </a:r>
                      <a:endParaRPr lang="en-US" altLang="ja-JP"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ctr" fontAlgn="ctr"/>
                      <a:r>
                        <a:rPr lang="en-US" altLang="ja-JP" sz="2000" u="none" strike="noStrike" dirty="0">
                          <a:effectLst/>
                          <a:latin typeface="+mn-ea"/>
                          <a:ea typeface="+mn-ea"/>
                        </a:rPr>
                        <a:t>238.2</a:t>
                      </a:r>
                      <a:endParaRPr lang="en-US" altLang="ja-JP" sz="2000" b="0" i="0" u="none" strike="noStrike" dirty="0">
                        <a:solidFill>
                          <a:srgbClr val="000000"/>
                        </a:solidFill>
                        <a:effectLst/>
                        <a:latin typeface="+mn-ea"/>
                        <a:ea typeface="+mn-ea"/>
                      </a:endParaRPr>
                    </a:p>
                  </a:txBody>
                  <a:tcPr marL="9525" marR="9525" marT="9525" marB="0" anchor="ctr">
                    <a:lnT w="12700" cap="flat" cmpd="sng" algn="ctr">
                      <a:solidFill>
                        <a:schemeClr val="tx1"/>
                      </a:solidFill>
                      <a:prstDash val="solid"/>
                      <a:round/>
                      <a:headEnd type="none" w="med" len="med"/>
                      <a:tailEnd type="none" w="med" len="med"/>
                    </a:lnT>
                    <a:noFill/>
                  </a:tcPr>
                </a:tc>
                <a:extLst>
                  <a:ext uri="{0D108BD9-81ED-4DB2-BD59-A6C34878D82A}"/>
                </a:extLst>
              </a:tr>
              <a:tr h="668337">
                <a:tc>
                  <a:txBody>
                    <a:bodyPr/>
                    <a:lstStyle/>
                    <a:p>
                      <a:pPr algn="ctr" fontAlgn="b"/>
                      <a:r>
                        <a:rPr lang="ja-JP" altLang="en-US" sz="2000" u="none" strike="noStrike" dirty="0">
                          <a:effectLst/>
                          <a:latin typeface="+mn-ea"/>
                          <a:ea typeface="+mn-ea"/>
                        </a:rPr>
                        <a:t>対照区</a:t>
                      </a:r>
                      <a:endParaRPr lang="ja-JP" altLang="en-US" sz="2000" b="0"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ja-JP" sz="2000" u="none" strike="noStrike" dirty="0">
                          <a:effectLst/>
                          <a:latin typeface="+mn-ea"/>
                          <a:ea typeface="+mn-ea"/>
                        </a:rPr>
                        <a:t>4,475 </a:t>
                      </a:r>
                      <a:endParaRPr lang="en-US" altLang="ja-JP" sz="2000" b="0"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ja-JP" sz="2000" u="none" strike="noStrike" dirty="0">
                          <a:effectLst/>
                          <a:latin typeface="+mn-ea"/>
                          <a:ea typeface="+mn-ea"/>
                        </a:rPr>
                        <a:t>2.23</a:t>
                      </a:r>
                      <a:endParaRPr lang="en-US" altLang="ja-JP" sz="2000" b="0"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b"/>
                      <a:r>
                        <a:rPr lang="en-US" altLang="ja-JP" sz="2000" u="none" strike="noStrike" dirty="0">
                          <a:effectLst/>
                          <a:latin typeface="+mn-ea"/>
                          <a:ea typeface="+mn-ea"/>
                        </a:rPr>
                        <a:t>97.5 </a:t>
                      </a:r>
                      <a:endParaRPr lang="en-US" altLang="ja-JP" sz="2000" b="0"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ctr" fontAlgn="ctr"/>
                      <a:r>
                        <a:rPr lang="en-US" altLang="ja-JP" sz="2000" u="none" strike="noStrike" dirty="0">
                          <a:effectLst/>
                          <a:latin typeface="+mn-ea"/>
                          <a:ea typeface="+mn-ea"/>
                        </a:rPr>
                        <a:t>233.3</a:t>
                      </a:r>
                      <a:endParaRPr lang="en-US" altLang="ja-JP" sz="2000" b="0" i="0" u="none" strike="noStrike" dirty="0">
                        <a:solidFill>
                          <a:srgbClr val="000000"/>
                        </a:solidFill>
                        <a:effectLst/>
                        <a:latin typeface="+mn-ea"/>
                        <a:ea typeface="+mn-ea"/>
                      </a:endParaRPr>
                    </a:p>
                  </a:txBody>
                  <a:tcPr marL="9525" marR="9525" marT="9525" marB="0" anchor="ctr">
                    <a:lnB w="12700" cap="flat" cmpd="sng" algn="ctr">
                      <a:solidFill>
                        <a:schemeClr val="tx1"/>
                      </a:solidFill>
                      <a:prstDash val="solid"/>
                      <a:round/>
                      <a:headEnd type="none" w="med" len="med"/>
                      <a:tailEnd type="none" w="med" len="med"/>
                    </a:lnB>
                    <a:noFill/>
                  </a:tcPr>
                </a:tc>
                <a:extLst>
                  <a:ext uri="{0D108BD9-81ED-4DB2-BD59-A6C34878D82A}"/>
                </a:extLst>
              </a:tr>
            </a:tbl>
          </a:graphicData>
        </a:graphic>
      </p:graphicFrame>
      <p:sp>
        <p:nvSpPr>
          <p:cNvPr id="1194" name="テキスト ボックス 10"/>
          <p:cNvSpPr txBox="1"/>
          <p:nvPr/>
        </p:nvSpPr>
        <p:spPr>
          <a:xfrm>
            <a:off x="2484438" y="1516063"/>
            <a:ext cx="4384675" cy="400050"/>
          </a:xfrm>
          <a:prstGeom prst="rect">
            <a:avLst/>
          </a:prstGeom>
          <a:noFill/>
        </p:spPr>
        <p:txBody>
          <a:bodyPr wrap="none">
            <a:spAutoFit/>
          </a:bodyPr>
          <a:lstStyle/>
          <a:p>
            <a:pPr>
              <a:defRPr/>
            </a:pPr>
            <a:r>
              <a:rPr lang="ja-JP" altLang="en-US" sz="2000" dirty="0">
                <a:latin typeface="+mn-ea"/>
                <a:ea typeface="+mn-ea"/>
              </a:rPr>
              <a:t>表　平均体重・飼料要求率・育成率・</a:t>
            </a:r>
            <a:r>
              <a:rPr lang="en-US" altLang="ja-JP" sz="2000" dirty="0">
                <a:latin typeface="+mn-ea"/>
                <a:ea typeface="+mn-ea"/>
              </a:rPr>
              <a:t>PS</a:t>
            </a:r>
            <a:endParaRPr lang="ja-JP" altLang="en-US" sz="2000" dirty="0">
              <a:latin typeface="+mn-ea"/>
              <a:ea typeface="+mn-ea"/>
            </a:endParaRPr>
          </a:p>
        </p:txBody>
      </p:sp>
      <p:sp>
        <p:nvSpPr>
          <p:cNvPr id="1195" name="テキスト ボックス 1"/>
          <p:cNvSpPr txBox="1">
            <a:spLocks noChangeArrowheads="1"/>
          </p:cNvSpPr>
          <p:nvPr/>
        </p:nvSpPr>
        <p:spPr>
          <a:xfrm>
            <a:off x="2195513" y="4149725"/>
            <a:ext cx="903287" cy="369888"/>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baseline="30000"/>
              <a:t>+</a:t>
            </a:r>
            <a:r>
              <a:rPr lang="en-US" altLang="ja-JP" sz="1800"/>
              <a:t>=0.059</a:t>
            </a:r>
            <a:endParaRPr lang="ja-JP" altLang="en-US" sz="1800"/>
          </a:p>
        </p:txBody>
      </p:sp>
      <p:sp>
        <p:nvSpPr>
          <p:cNvPr id="1196" name="テキスト ボックス 11"/>
          <p:cNvSpPr txBox="1">
            <a:spLocks noChangeArrowheads="1"/>
          </p:cNvSpPr>
          <p:nvPr/>
        </p:nvSpPr>
        <p:spPr>
          <a:xfrm>
            <a:off x="3414713" y="2122488"/>
            <a:ext cx="300037" cy="369887"/>
          </a:xfrm>
          <a:prstGeom prst="rect">
            <a:avLst/>
          </a:prstGeom>
          <a:noFill/>
          <a:ln>
            <a:noFill/>
          </a:ln>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t>+</a:t>
            </a:r>
            <a:endParaRPr lang="ja-JP" altLang="en-US" sz="1800"/>
          </a:p>
        </p:txBody>
      </p:sp>
      <p:pic>
        <p:nvPicPr>
          <p:cNvPr id="1197" name="オーディオ 1">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198" name="オーディオ 5">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30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9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aphicFrame>
        <p:nvGraphicFramePr>
          <p:cNvPr id="1204" name="表 4"/>
          <p:cNvGraphicFramePr>
            <a:graphicFrameLocks noGrp="1"/>
          </p:cNvGraphicFramePr>
          <p:nvPr/>
        </p:nvGraphicFramePr>
        <p:xfrm>
          <a:off x="1116013" y="3716338"/>
          <a:ext cx="7043737" cy="2305050"/>
        </p:xfrm>
        <a:graphic>
          <a:graphicData uri="http://schemas.openxmlformats.org/drawingml/2006/table">
            <a:tbl>
              <a:tblPr>
                <a:tableStyleId>{5C22544A-7EE6-4342-B048-85BDC9FD1C3A}</a:tableStyleId>
              </a:tblPr>
              <a:tblGrid>
                <a:gridCol w="451521">
                  <a:extLst>
                    <a:ext uri="{9D8B030D-6E8A-4147-A177-3AD203B41FA5}"/>
                  </a:extLst>
                </a:gridCol>
                <a:gridCol w="5678418">
                  <a:extLst>
                    <a:ext uri="{9D8B030D-6E8A-4147-A177-3AD203B41FA5}"/>
                  </a:extLst>
                </a:gridCol>
                <a:gridCol w="913798">
                  <a:extLst>
                    <a:ext uri="{9D8B030D-6E8A-4147-A177-3AD203B41FA5}"/>
                  </a:extLst>
                </a:gridCol>
              </a:tblGrid>
              <a:tr h="384175">
                <a:tc gridSpan="3">
                  <a:txBody>
                    <a:bodyPr/>
                    <a:lstStyle/>
                    <a:p>
                      <a:pPr algn="ctr" fontAlgn="ctr"/>
                      <a:r>
                        <a:rPr lang="ja-JP" altLang="en-US" sz="1800" u="none" strike="noStrike" dirty="0">
                          <a:effectLst/>
                          <a:latin typeface="+mn-ea"/>
                          <a:ea typeface="+mn-ea"/>
                        </a:rPr>
                        <a:t>表　創傷程度の調査基準</a:t>
                      </a:r>
                      <a:endParaRPr lang="ja-JP" altLang="en-US" sz="1800" b="0" i="0" u="none" strike="noStrike" dirty="0">
                        <a:solidFill>
                          <a:srgbClr val="000000"/>
                        </a:solidFill>
                        <a:effectLst/>
                        <a:latin typeface="+mn-ea"/>
                        <a:ea typeface="+mn-ea"/>
                      </a:endParaRPr>
                    </a:p>
                  </a:txBody>
                  <a:tcPr marL="9525" marR="9525" marT="9528" marB="0" anchor="ctr">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extLst>
              </a:tr>
              <a:tr h="384175">
                <a:tc gridSpan="2">
                  <a:txBody>
                    <a:bodyPr/>
                    <a:lstStyle/>
                    <a:p>
                      <a:pPr algn="ctr" fontAlgn="ctr"/>
                      <a:r>
                        <a:rPr lang="ja-JP" altLang="en-US" sz="1800" u="none" strike="noStrike" dirty="0">
                          <a:effectLst/>
                          <a:latin typeface="+mn-ea"/>
                          <a:ea typeface="+mn-ea"/>
                        </a:rPr>
                        <a:t>創傷の程度</a:t>
                      </a:r>
                      <a:endParaRPr lang="ja-JP" altLang="en-US"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ja-JP" altLang="en-US" sz="1800" u="none" strike="noStrike" dirty="0">
                          <a:effectLst/>
                          <a:latin typeface="+mn-ea"/>
                          <a:ea typeface="+mn-ea"/>
                        </a:rPr>
                        <a:t>点数</a:t>
                      </a:r>
                      <a:endParaRPr lang="ja-JP" altLang="en-US"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384175">
                <a:tc>
                  <a:txBody>
                    <a:bodyPr/>
                    <a:lstStyle/>
                    <a:p>
                      <a:pPr algn="r" fontAlgn="ct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800" u="none" strike="noStrike" dirty="0">
                          <a:effectLst/>
                          <a:latin typeface="+mn-ea"/>
                          <a:ea typeface="+mn-ea"/>
                        </a:rPr>
                        <a:t>脱羽機や直前の捕鳥時にできたと見られる新しい傷</a:t>
                      </a:r>
                      <a:endParaRPr lang="ja-JP" altLang="en-US" sz="1800" b="0" i="0" u="none" strike="noStrike" dirty="0">
                        <a:solidFill>
                          <a:srgbClr val="000000"/>
                        </a:solidFill>
                        <a:effectLst/>
                        <a:latin typeface="+mn-ea"/>
                        <a:ea typeface="+mn-ea"/>
                      </a:endParaRPr>
                    </a:p>
                  </a:txBody>
                  <a:tcPr marL="9525" marR="9525" marT="952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800" u="none" strike="noStrike" dirty="0">
                          <a:effectLst/>
                          <a:latin typeface="+mn-ea"/>
                          <a:ea typeface="+mn-ea"/>
                        </a:rPr>
                        <a:t>0</a:t>
                      </a: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384175">
                <a:tc>
                  <a:txBody>
                    <a:bodyPr/>
                    <a:lstStyle/>
                    <a:p>
                      <a:pPr algn="r" fontAlgn="ct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800" u="none" strike="noStrike" dirty="0">
                          <a:effectLst/>
                          <a:latin typeface="+mn-ea"/>
                          <a:ea typeface="+mn-ea"/>
                        </a:rPr>
                        <a:t>創傷部周囲の皮部がはっきり褐変している局所的な傷</a:t>
                      </a:r>
                      <a:endParaRPr lang="ja-JP" altLang="en-US" sz="1800" b="0" i="0" u="none" strike="noStrike" dirty="0">
                        <a:solidFill>
                          <a:srgbClr val="000000"/>
                        </a:solidFill>
                        <a:effectLst/>
                        <a:latin typeface="+mn-ea"/>
                        <a:ea typeface="+mn-ea"/>
                      </a:endParaRPr>
                    </a:p>
                  </a:txBody>
                  <a:tcPr marL="9525" marR="9525" marT="952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800" u="none" strike="noStrike" dirty="0">
                          <a:effectLst/>
                          <a:latin typeface="+mn-ea"/>
                          <a:ea typeface="+mn-ea"/>
                        </a:rPr>
                        <a:t>1</a:t>
                      </a: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384175">
                <a:tc>
                  <a:txBody>
                    <a:bodyPr/>
                    <a:lstStyle/>
                    <a:p>
                      <a:pPr algn="r" fontAlgn="ct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800" u="none" strike="noStrike" dirty="0">
                          <a:effectLst/>
                          <a:latin typeface="+mn-ea"/>
                          <a:ea typeface="+mn-ea"/>
                        </a:rPr>
                        <a:t>上記２の傷が半身に限り多く見受けられるもの</a:t>
                      </a:r>
                      <a:endParaRPr lang="ja-JP" altLang="en-US" sz="1800" b="0" i="0" u="none" strike="noStrike" dirty="0">
                        <a:solidFill>
                          <a:srgbClr val="000000"/>
                        </a:solidFill>
                        <a:effectLst/>
                        <a:latin typeface="+mn-ea"/>
                        <a:ea typeface="+mn-ea"/>
                      </a:endParaRPr>
                    </a:p>
                  </a:txBody>
                  <a:tcPr marL="9525" marR="9525" marT="952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800" u="none" strike="noStrike" dirty="0">
                          <a:effectLst/>
                          <a:latin typeface="+mn-ea"/>
                          <a:ea typeface="+mn-ea"/>
                        </a:rPr>
                        <a:t>3</a:t>
                      </a: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r h="384175">
                <a:tc>
                  <a:txBody>
                    <a:bodyPr/>
                    <a:lstStyle/>
                    <a:p>
                      <a:pPr algn="r" fontAlgn="ct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800" u="none" strike="noStrike" dirty="0">
                          <a:effectLst/>
                          <a:latin typeface="+mn-ea"/>
                          <a:ea typeface="+mn-ea"/>
                        </a:rPr>
                        <a:t>上記２の傷が全身に見受けられるもの</a:t>
                      </a:r>
                      <a:endParaRPr lang="ja-JP" altLang="en-US" sz="1800" b="0" i="0" u="none" strike="noStrike" dirty="0">
                        <a:solidFill>
                          <a:srgbClr val="000000"/>
                        </a:solidFill>
                        <a:effectLst/>
                        <a:latin typeface="+mn-ea"/>
                        <a:ea typeface="+mn-ea"/>
                      </a:endParaRPr>
                    </a:p>
                  </a:txBody>
                  <a:tcPr marL="9525" marR="9525" marT="952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800" u="none" strike="noStrike" dirty="0">
                          <a:effectLst/>
                          <a:latin typeface="+mn-ea"/>
                          <a:ea typeface="+mn-ea"/>
                        </a:rPr>
                        <a:t>6</a:t>
                      </a:r>
                      <a:endParaRPr lang="en-US" altLang="ja-JP" sz="1800" b="0" i="0" u="none" strike="noStrike" dirty="0">
                        <a:solidFill>
                          <a:srgbClr val="000000"/>
                        </a:solidFill>
                        <a:effectLst/>
                        <a:latin typeface="+mn-ea"/>
                        <a:ea typeface="+mn-ea"/>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extLst>
              </a:tr>
            </a:tbl>
          </a:graphicData>
        </a:graphic>
      </p:graphicFrame>
      <p:sp>
        <p:nvSpPr>
          <p:cNvPr id="1205" name="タイトル 1"/>
          <p:cNvSpPr txBox="1"/>
          <p:nvPr/>
        </p:nvSpPr>
        <p:spPr>
          <a:xfrm>
            <a:off x="609600" y="203200"/>
            <a:ext cx="8229600" cy="777875"/>
          </a:xfrm>
          <a:prstGeom prst="rect">
            <a:avLst/>
          </a:prstGeom>
          <a:noFill/>
          <a:ln>
            <a:noFill/>
          </a:ln>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defRPr/>
            </a:pPr>
            <a:r>
              <a:rPr lang="ja-JP" altLang="en-US" sz="3200" dirty="0" smtClean="0">
                <a:latin typeface="+mn-ea"/>
                <a:ea typeface="+mn-ea"/>
              </a:rPr>
              <a:t>試験１</a:t>
            </a:r>
            <a:r>
              <a:rPr lang="ja-JP" altLang="en-US" sz="3200" dirty="0">
                <a:latin typeface="+mn-ea"/>
                <a:ea typeface="+mn-ea"/>
              </a:rPr>
              <a:t>：青色</a:t>
            </a:r>
            <a:r>
              <a:rPr lang="en-US" altLang="ja-JP" sz="3200" dirty="0">
                <a:latin typeface="+mn-ea"/>
                <a:ea typeface="+mn-ea"/>
              </a:rPr>
              <a:t>LED</a:t>
            </a:r>
            <a:r>
              <a:rPr lang="ja-JP" altLang="en-US" sz="3200" dirty="0">
                <a:latin typeface="+mn-ea"/>
                <a:ea typeface="+mn-ea"/>
              </a:rPr>
              <a:t>照明による喧噪性への影響</a:t>
            </a:r>
          </a:p>
        </p:txBody>
      </p:sp>
      <p:sp>
        <p:nvSpPr>
          <p:cNvPr id="1206" name="テキスト ボックス 2"/>
          <p:cNvSpPr txBox="1"/>
          <p:nvPr/>
        </p:nvSpPr>
        <p:spPr>
          <a:xfrm>
            <a:off x="1331913" y="1306513"/>
            <a:ext cx="6048375" cy="2016125"/>
          </a:xfrm>
          <a:prstGeom prst="rect">
            <a:avLst/>
          </a:prstGeom>
          <a:noFill/>
        </p:spPr>
        <p:txBody>
          <a:bodyPr>
            <a:spAutoFit/>
          </a:bodyPr>
          <a:lstStyle/>
          <a:p>
            <a:pPr>
              <a:lnSpc>
                <a:spcPts val="3000"/>
              </a:lnSpc>
              <a:defRPr/>
            </a:pPr>
            <a:r>
              <a:rPr lang="ja-JP" altLang="en-US" sz="2000" u="sng" dirty="0">
                <a:latin typeface="+mn-ea"/>
                <a:ea typeface="+mn-ea"/>
              </a:rPr>
              <a:t>調査方法</a:t>
            </a:r>
            <a:endParaRPr lang="en-US" altLang="ja-JP" sz="2000" u="sng" dirty="0">
              <a:latin typeface="+mn-ea"/>
              <a:ea typeface="+mn-ea"/>
            </a:endParaRPr>
          </a:p>
          <a:p>
            <a:pPr>
              <a:lnSpc>
                <a:spcPts val="3000"/>
              </a:lnSpc>
              <a:defRPr/>
            </a:pPr>
            <a:r>
              <a:rPr lang="ja-JP" altLang="en-US" sz="2000" dirty="0">
                <a:latin typeface="+mn-ea"/>
                <a:ea typeface="+mn-ea"/>
              </a:rPr>
              <a:t>　試験区　</a:t>
            </a:r>
            <a:r>
              <a:rPr lang="en-US" altLang="ja-JP" sz="2000" dirty="0">
                <a:latin typeface="+mn-ea"/>
                <a:ea typeface="+mn-ea"/>
              </a:rPr>
              <a:t>24</a:t>
            </a:r>
            <a:r>
              <a:rPr lang="ja-JP" altLang="en-US" sz="2000" dirty="0">
                <a:latin typeface="+mn-ea"/>
                <a:ea typeface="+mn-ea"/>
              </a:rPr>
              <a:t>羽、対照区　</a:t>
            </a:r>
            <a:r>
              <a:rPr lang="en-US" altLang="ja-JP" sz="2000" dirty="0">
                <a:latin typeface="+mn-ea"/>
                <a:ea typeface="+mn-ea"/>
              </a:rPr>
              <a:t>24</a:t>
            </a:r>
            <a:r>
              <a:rPr lang="ja-JP" altLang="en-US" sz="2000" dirty="0">
                <a:latin typeface="+mn-ea"/>
                <a:ea typeface="+mn-ea"/>
              </a:rPr>
              <a:t>羽</a:t>
            </a:r>
            <a:endParaRPr lang="en-US" altLang="ja-JP" sz="2000" dirty="0">
              <a:latin typeface="+mn-ea"/>
              <a:ea typeface="+mn-ea"/>
            </a:endParaRPr>
          </a:p>
          <a:p>
            <a:pPr>
              <a:lnSpc>
                <a:spcPts val="3000"/>
              </a:lnSpc>
              <a:defRPr/>
            </a:pPr>
            <a:r>
              <a:rPr lang="ja-JP" altLang="en-US" sz="2000" dirty="0">
                <a:latin typeface="+mn-ea"/>
                <a:ea typeface="+mn-ea"/>
              </a:rPr>
              <a:t>　放血→</a:t>
            </a:r>
            <a:r>
              <a:rPr lang="en-US" altLang="ja-JP" sz="2000" dirty="0">
                <a:latin typeface="+mn-ea"/>
                <a:ea typeface="+mn-ea"/>
              </a:rPr>
              <a:t>60℃</a:t>
            </a:r>
            <a:r>
              <a:rPr lang="ja-JP" altLang="en-US" sz="2000" dirty="0">
                <a:latin typeface="+mn-ea"/>
                <a:ea typeface="+mn-ea"/>
              </a:rPr>
              <a:t>湯浸　</a:t>
            </a:r>
            <a:r>
              <a:rPr lang="en-US" altLang="ja-JP" sz="2000" dirty="0">
                <a:latin typeface="+mn-ea"/>
                <a:ea typeface="+mn-ea"/>
              </a:rPr>
              <a:t>1</a:t>
            </a:r>
            <a:r>
              <a:rPr lang="ja-JP" altLang="en-US" sz="2000" dirty="0">
                <a:latin typeface="+mn-ea"/>
                <a:ea typeface="+mn-ea"/>
              </a:rPr>
              <a:t>分間→回転型脱羽機による脱羽</a:t>
            </a:r>
            <a:endParaRPr lang="en-US" altLang="ja-JP" sz="2000" dirty="0">
              <a:latin typeface="+mn-ea"/>
              <a:ea typeface="+mn-ea"/>
            </a:endParaRPr>
          </a:p>
          <a:p>
            <a:pPr>
              <a:lnSpc>
                <a:spcPts val="3000"/>
              </a:lnSpc>
              <a:defRPr/>
            </a:pPr>
            <a:r>
              <a:rPr lang="ja-JP" altLang="en-US" sz="2000" dirty="0">
                <a:latin typeface="+mn-ea"/>
                <a:ea typeface="+mn-ea"/>
              </a:rPr>
              <a:t>　調査部位：背中～</a:t>
            </a:r>
            <a:r>
              <a:rPr lang="ja-JP" altLang="en-US" sz="2000" dirty="0" err="1">
                <a:latin typeface="+mn-ea"/>
                <a:ea typeface="+mn-ea"/>
              </a:rPr>
              <a:t>もも</a:t>
            </a:r>
            <a:r>
              <a:rPr lang="ja-JP" altLang="en-US" sz="2000" dirty="0">
                <a:latin typeface="+mn-ea"/>
                <a:ea typeface="+mn-ea"/>
              </a:rPr>
              <a:t>肉</a:t>
            </a:r>
            <a:endParaRPr lang="ja-JP" altLang="en-US" sz="2000" dirty="0">
              <a:solidFill>
                <a:srgbClr val="000000"/>
              </a:solidFill>
              <a:latin typeface="+mn-ea"/>
              <a:ea typeface="+mn-ea"/>
            </a:endParaRPr>
          </a:p>
          <a:p>
            <a:pPr>
              <a:lnSpc>
                <a:spcPts val="3000"/>
              </a:lnSpc>
              <a:defRPr/>
            </a:pPr>
            <a:r>
              <a:rPr lang="ja-JP" altLang="en-US" sz="2000" dirty="0">
                <a:latin typeface="+mn-ea"/>
                <a:ea typeface="+mn-ea"/>
              </a:rPr>
              <a:t>　創傷程度を下表の基準に基づき数値化</a:t>
            </a:r>
            <a:endParaRPr lang="en-US" altLang="ja-JP" sz="2000" dirty="0">
              <a:latin typeface="+mn-ea"/>
              <a:ea typeface="+mn-ea"/>
            </a:endParaRPr>
          </a:p>
        </p:txBody>
      </p:sp>
      <p:pic>
        <p:nvPicPr>
          <p:cNvPr id="1207" name="オーディオ 1">
            <a:hlinkClick r:id="" action="ppaction://media"/>
          </p:cNvPr>
          <p:cNvPicPr>
            <a:picLocks noChangeAspect="1" noChangeArrowheads="1"/>
          </p:cNvPicPr>
          <p:nvPr/>
        </p:nvPicPr>
        <p:blipFill>
          <a:blip r:embed="rId1"/>
          <a:stretch>
            <a:fillRect/>
          </a:stretch>
        </p:blipFill>
        <p:spPr>
          <a:xfrm>
            <a:off x="8318500" y="6032500"/>
            <a:ext cx="609600" cy="609600"/>
          </a:xfrm>
          <a:prstGeom prst="rect">
            <a:avLst/>
          </a:prstGeom>
          <a:noFill/>
          <a:ln>
            <a:noFill/>
          </a:ln>
        </p:spPr>
      </p:pic>
      <p:pic>
        <p:nvPicPr>
          <p:cNvPr id="1208" name="オーディオ 5">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29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4" name="タイトル 10"/>
          <p:cNvSpPr>
            <a:spLocks noGrp="1"/>
          </p:cNvSpPr>
          <p:nvPr>
            <p:ph type="title"/>
          </p:nvPr>
        </p:nvSpPr>
        <p:spPr>
          <a:xfrm>
            <a:off x="457200" y="115888"/>
            <a:ext cx="8229600" cy="684212"/>
          </a:xfrm>
        </p:spPr>
        <p:txBody>
          <a:bodyPr/>
          <a:lstStyle/>
          <a:p>
            <a:r>
              <a:rPr lang="ja-JP" altLang="en-US" sz="3200"/>
              <a:t>創傷の基準：０点</a:t>
            </a:r>
          </a:p>
        </p:txBody>
      </p:sp>
      <p:sp>
        <p:nvSpPr>
          <p:cNvPr id="1215" name="正方形/長方形 11"/>
          <p:cNvSpPr/>
          <p:nvPr/>
        </p:nvSpPr>
        <p:spPr>
          <a:xfrm>
            <a:off x="1116013" y="933450"/>
            <a:ext cx="7210425" cy="460375"/>
          </a:xfrm>
          <a:prstGeom prst="rect">
            <a:avLst/>
          </a:prstGeom>
        </p:spPr>
        <p:txBody>
          <a:bodyPr>
            <a:spAutoFit/>
          </a:bodyPr>
          <a:lstStyle/>
          <a:p>
            <a:pPr fontAlgn="ctr">
              <a:defRPr/>
            </a:pPr>
            <a:r>
              <a:rPr lang="ja-JP" altLang="en-US" sz="2400" dirty="0">
                <a:latin typeface="+mn-ea"/>
              </a:rPr>
              <a:t>脱羽機や直前の捕鳥時にできたと見られる新しい傷</a:t>
            </a:r>
            <a:endParaRPr lang="ja-JP" altLang="en-US" sz="2400" dirty="0">
              <a:solidFill>
                <a:srgbClr val="000000"/>
              </a:solidFill>
              <a:latin typeface="+mn-ea"/>
            </a:endParaRPr>
          </a:p>
        </p:txBody>
      </p:sp>
      <p:pic>
        <p:nvPicPr>
          <p:cNvPr id="1216" name="図 15"/>
          <p:cNvPicPr>
            <a:picLocks noChangeAspect="1"/>
          </p:cNvPicPr>
          <p:nvPr/>
        </p:nvPicPr>
        <p:blipFill>
          <a:blip r:embed="rId1"/>
          <a:stretch>
            <a:fillRect/>
          </a:stretch>
        </p:blipFill>
        <p:spPr>
          <a:xfrm>
            <a:off x="1452563" y="1700213"/>
            <a:ext cx="6238875" cy="4679950"/>
          </a:xfrm>
          <a:prstGeom prst="rect">
            <a:avLst/>
          </a:prstGeom>
          <a:noFill/>
          <a:ln>
            <a:noFill/>
          </a:ln>
        </p:spPr>
      </p:pic>
      <p:sp>
        <p:nvSpPr>
          <p:cNvPr id="1217" name="円/楕円 26"/>
          <p:cNvSpPr/>
          <p:nvPr/>
        </p:nvSpPr>
        <p:spPr>
          <a:xfrm>
            <a:off x="5076825" y="3860800"/>
            <a:ext cx="828675" cy="9906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18" name="オーディオ 1">
            <a:hlinkClick r:id="" action="ppaction://media"/>
          </p:cNvPr>
          <p:cNvPicPr>
            <a:picLocks noChangeAspect="1" noChangeArrowheads="1"/>
          </p:cNvPicPr>
          <p:nvPr/>
        </p:nvPicPr>
        <p:blipFill>
          <a:blip r:embed="rId2"/>
          <a:stretch>
            <a:fillRect/>
          </a:stretch>
        </p:blipFill>
        <p:spPr>
          <a:xfrm>
            <a:off x="8318500" y="6032500"/>
            <a:ext cx="609600" cy="609600"/>
          </a:xfrm>
          <a:prstGeom prst="rect">
            <a:avLst/>
          </a:prstGeom>
          <a:noFill/>
          <a:ln>
            <a:noFill/>
          </a:ln>
        </p:spPr>
      </p:pic>
      <p:pic>
        <p:nvPicPr>
          <p:cNvPr id="1219" name="オーディオ 3">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4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19"/>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vt="http://schemas.openxmlformats.org/officeDocument/2006/docPropsVTypes" xmlns="http://schemas.openxmlformats.org/officeDocument/2006/extended-properties">
  <TotalTime>4357</TotalTime>
  <Words>1727</Words>
  <Application>JUST Focus</Application>
  <Paragraphs>266</Paragraph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ＭＳ Ｐゴシック</vt:lpstr>
      <vt:lpstr>Arial</vt:lpstr>
      <vt:lpstr>Calibri</vt:lpstr>
      <vt:lpstr>Wingdings</vt:lpstr>
      <vt:lpstr>Office ​​テーマ</vt:lpstr>
      <vt:lpstr>PowerPoint プレゼンテーション</vt:lpstr>
      <vt:lpstr>背　　景　：　阿波尾鶏について</vt:lpstr>
      <vt:lpstr>目　　　　的</vt:lpstr>
      <vt:lpstr>目　　　　的</vt:lpstr>
      <vt:lpstr>PowerPoint プレゼンテーション</vt:lpstr>
      <vt:lpstr>PowerPoint プレゼンテーション</vt:lpstr>
      <vt:lpstr>PowerPoint プレゼンテーション</vt:lpstr>
      <vt:lpstr>PowerPoint プレゼンテーション</vt:lpstr>
      <vt:lpstr>創傷の基準：０点</vt:lpstr>
      <vt:lpstr>創傷の基準：１点</vt:lpstr>
      <vt:lpstr>創傷の基準：３点</vt:lpstr>
      <vt:lpstr>創傷の基準：６点</vt:lpstr>
      <vt:lpstr>PowerPoint プレゼンテーション</vt:lpstr>
      <vt:lpstr>目　　　　的</vt:lpstr>
      <vt:lpstr>♀増体の改善</vt:lpstr>
      <vt:lpstr>照明色調の違いがブロイラーの成育に及ぼす影響</vt:lpstr>
      <vt:lpstr>試験２：青色LED照明による増体への影響</vt:lpstr>
      <vt:lpstr>試験２：青色LED照明による増体への影響</vt:lpstr>
      <vt:lpstr>試験２：青色LED照明による増体への影響</vt:lpstr>
      <vt:lpstr>ま　と　め</vt:lpstr>
      <vt:lpstr>展　　　望</vt:lpstr>
    </vt:vector>
  </TitlesOfParts>
  <LinksUpToDate>false</LinksUpToDate>
  <SharedDoc>false</SharedDoc>
  <HyperlinksChanged>false</HyperlinksChanged>
  <AppVersion>3.3.4</AppVersion>
  <PresentationFormat>ユーザー設定</PresentationFormat>
  <Slides>21</Slides>
  <Notes>21</Notes>
  <HiddenSlides>0</HiddenSlides>
  <MMClips>21</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Shiryoukankyou</dc:creator>
  <cp:lastModifiedBy>Iiduka Satoru</cp:lastModifiedBy>
  <cp:lastPrinted>2021-03-04T08:18:13Z</cp:lastPrinted>
  <dcterms:created xsi:type="dcterms:W3CDTF">2015-02-26T23:46:05Z</dcterms:created>
  <dcterms:modified xsi:type="dcterms:W3CDTF">2021-03-30T04:27:02Z</dcterms:modified>
  <cp:revision>435</cp:revision>
</cp:coreProperties>
</file>

<file path=docProps/custom.xml><?xml version="1.0" encoding="utf-8"?>
<Properties xmlns:vt="http://schemas.openxmlformats.org/officeDocument/2006/docPropsVTypes" xmlns="http://schemas.openxmlformats.org/officeDocument/2006/custom-properties"/>
</file>