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m4a" ContentType="audio/mp4"/>
  <Default Extension="png" ContentType="image/png"/>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Types>
</file>

<file path=_rels/.rels>&#65279;<?xml version="1.0" encoding="utf-8"?><Relationships xmlns="http://schemas.openxmlformats.org/package/2006/relationships"><Relationship Type="http://schemas.openxmlformats.org/package/2006/relationships/metadata/core-properties" Target="docProps/core.xml" Id="rId2" /><Relationship Type="http://schemas.openxmlformats.org/officeDocument/2006/relationships/extended-properties" Target="docProps/app.xml" Id="rId3" /><Relationship Type="http://schemas.openxmlformats.org/officeDocument/2006/relationships/custom-properties" Target="docProps/custom.xml" Id="rId4" /><Relationship Type="http://schemas.openxmlformats.org/officeDocument/2006/relationships/officeDocument" Target="ppt/presentation.xml" Id="rId1"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2"/>
  </p:sldMasterIdLst>
  <p:notesMasterIdLst>
    <p:notesMasterId r:id="rId3"/>
  </p:notesMasterIdLst>
  <p:handoutMasterIdLst>
    <p:handoutMasterId r:id="rId4"/>
  </p:handoutMasterIdLst>
  <p:sldIdLst>
    <p:sldId id="257" r:id="rId5"/>
    <p:sldId id="300" r:id="rId6"/>
    <p:sldId id="274" r:id="rId7"/>
    <p:sldId id="262" r:id="rId8"/>
    <p:sldId id="263" r:id="rId9"/>
    <p:sldId id="264" r:id="rId10"/>
    <p:sldId id="275" r:id="rId11"/>
    <p:sldId id="279" r:id="rId12"/>
    <p:sldId id="266" r:id="rId13"/>
    <p:sldId id="267" r:id="rId14"/>
    <p:sldId id="282" r:id="rId15"/>
    <p:sldId id="283" r:id="rId16"/>
    <p:sldId id="286" r:id="rId17"/>
    <p:sldId id="298" r:id="rId18"/>
    <p:sldId id="269" r:id="rId19"/>
    <p:sldId id="291" r:id="rId20"/>
    <p:sldId id="294" r:id="rId21"/>
    <p:sldId id="302" r:id="rId22"/>
  </p:sldIdLst>
  <p:sldSz cx="9144000" cy="6858000" type="screen4x3"/>
  <p:notesSz cx="6742113"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Full" cryptAlgorithmClass="hash" cryptAlgorithmType="typeAny" cryptAlgorithmSid="4" spinCount="100000" saltData="xQ0MvjGDl+E9P/EjzJGLZA==" hashData="AfA3C4F2zUsGCM47AoIH53UaMsM=" cryptProvider="" algIdExtSource="" cryptProviderTypeExtSourc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3110" userDrawn="1">
          <p15:clr>
            <a:srgbClr val="000000"/>
          </p15:clr>
        </p15:guide>
        <p15:guide id="2" pos="2125" userDrawn="1">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8A5222-1238-4632-908B-A75007381814}">
  <a:tblStyle styleId="{708A5222-1238-4632-908B-A7500738181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テーマ スタイル 1 - アクセント 2">
    <a:tblBg>
      <a:fillRef idx="2">
        <a:schemeClr val="accent2"/>
      </a:fillRef>
      <a:effectRef idx="1">
        <a:schemeClr val="accent2"/>
      </a:effectRef>
    </a:tblBg>
    <a:wholeTbl>
      <a:tcTxStyle>
        <a:fontRef idx="minor">
          <a:srgbClr val="00000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rgbClr val="00000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淡色スタイル 3 - アクセント 2">
    <a:wholeTbl>
      <a:tcTxStyle>
        <a:fontRef idx="minor">
          <a:srgbClr val="00000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rgbClr val="00000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p:restoredTop sz="78227" autoAdjust="0"/>
  </p:normalViewPr>
  <p:slideViewPr>
    <p:cSldViewPr snapToGrid="0">
      <p:cViewPr varScale="1">
        <p:scale>
          <a:sx n="57" d="100"/>
          <a:sy n="57" d="100"/>
        </p:scale>
        <p:origin x="-1818" y="-72"/>
      </p:cViewPr>
      <p:guideLst>
        <p:guide orient="horz" pos="2160"/>
        <p:guide pos="2880"/>
      </p:guideLst>
    </p:cSldViewPr>
  </p:slideViewPr>
  <p:notesTextViewPr>
    <p:cViewPr>
      <p:scale>
        <a:sx n="1" d="1"/>
        <a:sy n="1" d="1"/>
      </p:scale>
      <p:origin x="0" y="0"/>
    </p:cViewPr>
  </p:notesTextViewPr>
  <p:notesViewPr>
    <p:cSldViewPr snapToGrid="0">
      <p:cViewPr varScale="1">
        <p:scale>
          <a:sx n="51" d="100"/>
          <a:sy n="51" d="100"/>
        </p:scale>
        <p:origin x="2928" y="78"/>
      </p:cViewPr>
      <p:guideLst>
        <p:guide orient="horz" pos="3110"/>
        <p:guide pos="2125"/>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theme" Target="theme/theme1.xml" Id="rId1" /><Relationship Type="http://schemas.openxmlformats.org/officeDocument/2006/relationships/slideMaster" Target="slideMasters/slideMaster1.xml" Id="rId2" /><Relationship Type="http://schemas.openxmlformats.org/officeDocument/2006/relationships/notesMaster" Target="notesMasters/notesMaster1.xml" Id="rId3" /><Relationship Type="http://schemas.openxmlformats.org/officeDocument/2006/relationships/handoutMaster" Target="handoutMasters/handoutMaster1.xml" Id="rId4" /><Relationship Type="http://schemas.openxmlformats.org/officeDocument/2006/relationships/slide" Target="slides/slide1.xml" Id="rId5" /><Relationship Type="http://schemas.openxmlformats.org/officeDocument/2006/relationships/slide" Target="slides/slide2.xml" Id="rId6" /><Relationship Type="http://schemas.openxmlformats.org/officeDocument/2006/relationships/slide" Target="slides/slide3.xml" Id="rId7" /><Relationship Type="http://schemas.openxmlformats.org/officeDocument/2006/relationships/slide" Target="slides/slide4.xml" Id="rId8" /><Relationship Type="http://schemas.openxmlformats.org/officeDocument/2006/relationships/slide" Target="slides/slide5.xml" Id="rId9" /><Relationship Type="http://schemas.openxmlformats.org/officeDocument/2006/relationships/slide" Target="slides/slide6.xml" Id="rId10" /><Relationship Type="http://schemas.openxmlformats.org/officeDocument/2006/relationships/slide" Target="slides/slide7.xml" Id="rId11" /><Relationship Type="http://schemas.openxmlformats.org/officeDocument/2006/relationships/slide" Target="slides/slide8.xml" Id="rId12" /><Relationship Type="http://schemas.openxmlformats.org/officeDocument/2006/relationships/slide" Target="slides/slide9.xml" Id="rId13" /><Relationship Type="http://schemas.openxmlformats.org/officeDocument/2006/relationships/slide" Target="slides/slide10.xml" Id="rId14" /><Relationship Type="http://schemas.openxmlformats.org/officeDocument/2006/relationships/slide" Target="slides/slide11.xml" Id="rId15" /><Relationship Type="http://schemas.openxmlformats.org/officeDocument/2006/relationships/slide" Target="slides/slide12.xml" Id="rId16" /><Relationship Type="http://schemas.openxmlformats.org/officeDocument/2006/relationships/slide" Target="slides/slide13.xml" Id="rId17" /><Relationship Type="http://schemas.openxmlformats.org/officeDocument/2006/relationships/slide" Target="slides/slide14.xml" Id="rId18" /><Relationship Type="http://schemas.openxmlformats.org/officeDocument/2006/relationships/slide" Target="slides/slide15.xml" Id="rId19" /><Relationship Type="http://schemas.openxmlformats.org/officeDocument/2006/relationships/slide" Target="slides/slide16.xml" Id="rId20" /><Relationship Type="http://schemas.openxmlformats.org/officeDocument/2006/relationships/slide" Target="slides/slide17.xml" Id="rId21" /><Relationship Type="http://schemas.openxmlformats.org/officeDocument/2006/relationships/slide" Target="slides/slide18.xml" Id="rId22" /><Relationship Type="http://schemas.openxmlformats.org/officeDocument/2006/relationships/presProps" Target="presProps.xml" Id="rId23" /><Relationship Type="http://schemas.openxmlformats.org/officeDocument/2006/relationships/viewProps" Target="viewProps.xml" Id="rId24" /><Relationship Type="http://schemas.openxmlformats.org/officeDocument/2006/relationships/tableStyles" Target="tableStyles.xml" Id="rId25" /></Relationships>
</file>

<file path=ppt/handoutMasters/_rels/handoutMaster1.xml.rels>&#65279;<?xml version="1.0" encoding="utf-8"?><Relationships xmlns="http://schemas.openxmlformats.org/package/2006/relationships"><Relationship Type="http://schemas.openxmlformats.org/officeDocument/2006/relationships/theme" Target="../theme/theme3.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23" name="ヘッダー プレースホルダー 1"/>
          <p:cNvSpPr>
            <a:spLocks noGrp="1"/>
          </p:cNvSpPr>
          <p:nvPr>
            <p:ph type="hdr" sz="quarter"/>
          </p:nvPr>
        </p:nvSpPr>
        <p:spPr>
          <a:xfrm>
            <a:off x="0" y="1"/>
            <a:ext cx="2921582" cy="495348"/>
          </a:xfrm>
          <a:prstGeom prst="rect">
            <a:avLst/>
          </a:prstGeom>
        </p:spPr>
        <p:txBody>
          <a:bodyPr vert="horz" lIns="91383" tIns="45693" rIns="91383" bIns="45693" rtlCol="0"/>
          <a:lstStyle>
            <a:lvl1pPr algn="l">
              <a:defRPr sz="1200"/>
            </a:lvl1pPr>
          </a:lstStyle>
          <a:p>
            <a:endParaRPr kumimoji="1" lang="ja-JP" altLang="en-US"/>
          </a:p>
        </p:txBody>
      </p:sp>
      <p:sp>
        <p:nvSpPr>
          <p:cNvPr id="1124" name="日付プレースホルダー 2"/>
          <p:cNvSpPr>
            <a:spLocks noGrp="1"/>
          </p:cNvSpPr>
          <p:nvPr>
            <p:ph type="dt" sz="quarter" idx="1"/>
          </p:nvPr>
        </p:nvSpPr>
        <p:spPr>
          <a:xfrm>
            <a:off x="3818971" y="1"/>
            <a:ext cx="2921582" cy="495348"/>
          </a:xfrm>
          <a:prstGeom prst="rect">
            <a:avLst/>
          </a:prstGeom>
        </p:spPr>
        <p:txBody>
          <a:bodyPr vert="horz" lIns="91383" tIns="45693" rIns="91383" bIns="45693" rtlCol="0"/>
          <a:lstStyle>
            <a:lvl1pPr algn="r">
              <a:defRPr sz="1200"/>
            </a:lvl1pPr>
          </a:lstStyle>
          <a:p>
            <a:fld id="{392ED1ED-D973-4A2D-8A7C-5E0101E8767E}" type="datetimeFigureOut">
              <a:rPr kumimoji="1" lang="ja-JP" altLang="en-US" smtClean="0"/>
              <a:t>2021/3/30</a:t>
            </a:fld>
            <a:endParaRPr kumimoji="1" lang="ja-JP" altLang="en-US"/>
          </a:p>
        </p:txBody>
      </p:sp>
      <p:sp>
        <p:nvSpPr>
          <p:cNvPr id="1125" name="フッター プレースホルダー 3"/>
          <p:cNvSpPr>
            <a:spLocks noGrp="1"/>
          </p:cNvSpPr>
          <p:nvPr>
            <p:ph type="ftr" sz="quarter" idx="2"/>
          </p:nvPr>
        </p:nvSpPr>
        <p:spPr>
          <a:xfrm>
            <a:off x="0" y="9377321"/>
            <a:ext cx="2921582" cy="495347"/>
          </a:xfrm>
          <a:prstGeom prst="rect">
            <a:avLst/>
          </a:prstGeom>
        </p:spPr>
        <p:txBody>
          <a:bodyPr vert="horz" lIns="91383" tIns="45693" rIns="91383" bIns="45693" rtlCol="0" anchor="b"/>
          <a:lstStyle>
            <a:lvl1pPr algn="l">
              <a:defRPr sz="1200"/>
            </a:lvl1pPr>
          </a:lstStyle>
          <a:p>
            <a:endParaRPr kumimoji="1" lang="ja-JP" altLang="en-US"/>
          </a:p>
        </p:txBody>
      </p:sp>
      <p:sp>
        <p:nvSpPr>
          <p:cNvPr id="1126" name="スライド番号プレースホルダー 4"/>
          <p:cNvSpPr>
            <a:spLocks noGrp="1"/>
          </p:cNvSpPr>
          <p:nvPr>
            <p:ph type="sldNum" sz="quarter" idx="3"/>
          </p:nvPr>
        </p:nvSpPr>
        <p:spPr>
          <a:xfrm>
            <a:off x="3818971" y="9377321"/>
            <a:ext cx="2921582" cy="495347"/>
          </a:xfrm>
          <a:prstGeom prst="rect">
            <a:avLst/>
          </a:prstGeom>
        </p:spPr>
        <p:txBody>
          <a:bodyPr vert="horz" lIns="91383" tIns="45693" rIns="91383" bIns="45693" rtlCol="0" anchor="b"/>
          <a:lstStyle>
            <a:lvl1pPr algn="r">
              <a:defRPr sz="1200"/>
            </a:lvl1pPr>
          </a:lstStyle>
          <a:p>
            <a:fld id="{70A13AAE-BB1E-4EE9-9A59-1DFD12CED2F4}" type="slidenum">
              <a:rPr kumimoji="1" lang="ja-JP" altLang="en-US" smtClean="0"/>
              <a:t>‹#›</a:t>
            </a:fld>
            <a:endParaRPr kumimoji="1" lang="ja-JP" altLang="en-US"/>
          </a:p>
        </p:txBody>
      </p:sp>
    </p:spTree>
    <p:extLst>
      <p:ext uri="{BB962C8B-B14F-4D97-AF65-F5344CB8AC3E}">
        <p14:creationId xmlns:p14="http://schemas.microsoft.com/office/powerpoint/2010/main" val="3095235367"/>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16" name="Google Shape;3;n"/>
          <p:cNvSpPr txBox="1">
            <a:spLocks noGrp="1"/>
          </p:cNvSpPr>
          <p:nvPr>
            <p:ph type="hdr" idx="2"/>
          </p:nvPr>
        </p:nvSpPr>
        <p:spPr>
          <a:xfrm>
            <a:off x="0" y="2"/>
            <a:ext cx="2921582" cy="493633"/>
          </a:xfrm>
          <a:prstGeom prst="rect">
            <a:avLst/>
          </a:prstGeom>
          <a:noFill/>
          <a:ln>
            <a:noFill/>
          </a:ln>
        </p:spPr>
        <p:txBody>
          <a:bodyPr spcFirstLastPara="1" wrap="square" lIns="91370" tIns="45672" rIns="91370" bIns="45672"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1117" name="Google Shape;4;n"/>
          <p:cNvSpPr txBox="1">
            <a:spLocks noGrp="1"/>
          </p:cNvSpPr>
          <p:nvPr>
            <p:ph type="dt" idx="10"/>
          </p:nvPr>
        </p:nvSpPr>
        <p:spPr>
          <a:xfrm>
            <a:off x="3818970" y="2"/>
            <a:ext cx="2921582" cy="493633"/>
          </a:xfrm>
          <a:prstGeom prst="rect">
            <a:avLst/>
          </a:prstGeom>
          <a:noFill/>
          <a:ln>
            <a:noFill/>
          </a:ln>
        </p:spPr>
        <p:txBody>
          <a:bodyPr spcFirstLastPara="1" wrap="square" lIns="91370" tIns="45672" rIns="91370" bIns="45672"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1118" name="Google Shape;5;n"/>
          <p:cNvSpPr>
            <a:spLocks noGrp="1" noRot="1" noChangeAspect="1"/>
          </p:cNvSpPr>
          <p:nvPr>
            <p:ph type="sldImg" idx="3"/>
          </p:nvPr>
        </p:nvSpPr>
        <p:spPr>
          <a:xfrm>
            <a:off x="903288" y="739775"/>
            <a:ext cx="4935537"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119" name="Google Shape;6;n"/>
          <p:cNvSpPr txBox="1">
            <a:spLocks noGrp="1"/>
          </p:cNvSpPr>
          <p:nvPr>
            <p:ph type="body" idx="1"/>
          </p:nvPr>
        </p:nvSpPr>
        <p:spPr>
          <a:xfrm>
            <a:off x="674213" y="4689517"/>
            <a:ext cx="5393690" cy="4442698"/>
          </a:xfrm>
          <a:prstGeom prst="rect">
            <a:avLst/>
          </a:prstGeom>
          <a:noFill/>
          <a:ln>
            <a:noFill/>
          </a:ln>
        </p:spPr>
        <p:txBody>
          <a:bodyPr spcFirstLastPara="1" wrap="square" lIns="91370" tIns="45672" rIns="91370" bIns="45672"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120" name="Google Shape;7;n"/>
          <p:cNvSpPr txBox="1">
            <a:spLocks noGrp="1"/>
          </p:cNvSpPr>
          <p:nvPr>
            <p:ph type="ftr" idx="11"/>
          </p:nvPr>
        </p:nvSpPr>
        <p:spPr>
          <a:xfrm>
            <a:off x="0" y="9377316"/>
            <a:ext cx="2921582" cy="493633"/>
          </a:xfrm>
          <a:prstGeom prst="rect">
            <a:avLst/>
          </a:prstGeom>
          <a:noFill/>
          <a:ln>
            <a:noFill/>
          </a:ln>
        </p:spPr>
        <p:txBody>
          <a:bodyPr spcFirstLastPara="1" wrap="square" lIns="91370" tIns="45672" rIns="91370" bIns="45672"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1121" name="Google Shape;8;n"/>
          <p:cNvSpPr txBox="1">
            <a:spLocks noGrp="1"/>
          </p:cNvSpPr>
          <p:nvPr>
            <p:ph type="sldNum" idx="12"/>
          </p:nvPr>
        </p:nvSpPr>
        <p:spPr>
          <a:xfrm>
            <a:off x="3818970" y="9377316"/>
            <a:ext cx="2921582" cy="493633"/>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smtClean="0">
                <a:latin typeface="Calibri"/>
                <a:ea typeface="Calibri"/>
                <a:cs typeface="Calibri"/>
                <a:sym typeface="Calibri"/>
              </a:rPr>
              <a:pPr algn="r">
                <a:buSzPts val="1200"/>
              </a:pPr>
              <a:t>‹#›</a:t>
            </a:fld>
            <a:endParaRPr lang="en-US"/>
          </a:p>
        </p:txBody>
      </p:sp>
    </p:spTree>
    <p:extLst>
      <p:ext uri="{BB962C8B-B14F-4D97-AF65-F5344CB8AC3E}">
        <p14:creationId xmlns:p14="http://schemas.microsoft.com/office/powerpoint/2010/main" val="1445505908"/>
      </p:ext>
    </p:extLst>
  </p:cSld>
  <p:clrMap bg1="lt1" tx1="dk1" bg2="lt2" tx2="dk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slides/slide1.xml" Id="rId1" /><Relationship Type="http://schemas.openxmlformats.org/officeDocument/2006/relationships/notesMaster" Target="../notesMasters/notesMaster1.xml" Id="rId2" /></Relationships>
</file>

<file path=ppt/notesSlides/_rels/notesSlide10.xml.rels>&#65279;<?xml version="1.0" encoding="utf-8"?><Relationships xmlns="http://schemas.openxmlformats.org/package/2006/relationships"><Relationship Type="http://schemas.openxmlformats.org/officeDocument/2006/relationships/slide" Target="../slides/slide10.xml" Id="rId1" /><Relationship Type="http://schemas.openxmlformats.org/officeDocument/2006/relationships/notesMaster" Target="../notesMasters/notesMaster1.xml" Id="rId2" /></Relationships>
</file>

<file path=ppt/notesSlides/_rels/notesSlide11.xml.rels>&#65279;<?xml version="1.0" encoding="utf-8"?><Relationships xmlns="http://schemas.openxmlformats.org/package/2006/relationships"><Relationship Type="http://schemas.openxmlformats.org/officeDocument/2006/relationships/slide" Target="../slides/slide11.xml" Id="rId1" /><Relationship Type="http://schemas.openxmlformats.org/officeDocument/2006/relationships/notesMaster" Target="../notesMasters/notesMaster1.xml" Id="rId2" /></Relationships>
</file>

<file path=ppt/notesSlides/_rels/notesSlide12.xml.rels>&#65279;<?xml version="1.0" encoding="utf-8"?><Relationships xmlns="http://schemas.openxmlformats.org/package/2006/relationships"><Relationship Type="http://schemas.openxmlformats.org/officeDocument/2006/relationships/slide" Target="../slides/slide12.xml" Id="rId1" /><Relationship Type="http://schemas.openxmlformats.org/officeDocument/2006/relationships/notesMaster" Target="../notesMasters/notesMaster1.xml" Id="rId2" /></Relationships>
</file>

<file path=ppt/notesSlides/_rels/notesSlide13.xml.rels>&#65279;<?xml version="1.0" encoding="utf-8"?><Relationships xmlns="http://schemas.openxmlformats.org/package/2006/relationships"><Relationship Type="http://schemas.openxmlformats.org/officeDocument/2006/relationships/slide" Target="../slides/slide13.xml" Id="rId1" /><Relationship Type="http://schemas.openxmlformats.org/officeDocument/2006/relationships/notesMaster" Target="../notesMasters/notesMaster1.xml" Id="rId2" /></Relationships>
</file>

<file path=ppt/notesSlides/_rels/notesSlide14.xml.rels>&#65279;<?xml version="1.0" encoding="utf-8"?><Relationships xmlns="http://schemas.openxmlformats.org/package/2006/relationships"><Relationship Type="http://schemas.openxmlformats.org/officeDocument/2006/relationships/slide" Target="../slides/slide14.xml" Id="rId1" /><Relationship Type="http://schemas.openxmlformats.org/officeDocument/2006/relationships/notesMaster" Target="../notesMasters/notesMaster1.xml" Id="rId2" /></Relationships>
</file>

<file path=ppt/notesSlides/_rels/notesSlide15.xml.rels>&#65279;<?xml version="1.0" encoding="utf-8"?><Relationships xmlns="http://schemas.openxmlformats.org/package/2006/relationships"><Relationship Type="http://schemas.openxmlformats.org/officeDocument/2006/relationships/slide" Target="../slides/slide15.xml" Id="rId1" /><Relationship Type="http://schemas.openxmlformats.org/officeDocument/2006/relationships/notesMaster" Target="../notesMasters/notesMaster1.xml" Id="rId2" /></Relationships>
</file>

<file path=ppt/notesSlides/_rels/notesSlide16.xml.rels>&#65279;<?xml version="1.0" encoding="utf-8"?><Relationships xmlns="http://schemas.openxmlformats.org/package/2006/relationships"><Relationship Type="http://schemas.openxmlformats.org/officeDocument/2006/relationships/slide" Target="../slides/slide16.xml" Id="rId1" /><Relationship Type="http://schemas.openxmlformats.org/officeDocument/2006/relationships/notesMaster" Target="../notesMasters/notesMaster1.xml" Id="rId2" /></Relationships>
</file>

<file path=ppt/notesSlides/_rels/notesSlide17.xml.rels>&#65279;<?xml version="1.0" encoding="utf-8"?><Relationships xmlns="http://schemas.openxmlformats.org/package/2006/relationships"><Relationship Type="http://schemas.openxmlformats.org/officeDocument/2006/relationships/slide" Target="../slides/slide17.xml" Id="rId1" /><Relationship Type="http://schemas.openxmlformats.org/officeDocument/2006/relationships/notesMaster" Target="../notesMasters/notesMaster1.xml" Id="rId2" /></Relationships>
</file>

<file path=ppt/notesSlides/_rels/notesSlide18.xml.rels>&#65279;<?xml version="1.0" encoding="utf-8"?><Relationships xmlns="http://schemas.openxmlformats.org/package/2006/relationships"><Relationship Type="http://schemas.openxmlformats.org/officeDocument/2006/relationships/slide" Target="../slides/slide18.xml" Id="rId1" /><Relationship Type="http://schemas.openxmlformats.org/officeDocument/2006/relationships/notesMaster" Target="../notesMasters/notesMaster1.xml" Id="rId2" /></Relationships>
</file>

<file path=ppt/notesSlides/_rels/notesSlide2.xml.rels>&#65279;<?xml version="1.0" encoding="utf-8"?><Relationships xmlns="http://schemas.openxmlformats.org/package/2006/relationships"><Relationship Type="http://schemas.openxmlformats.org/officeDocument/2006/relationships/slide" Target="../slides/slide2.xml" Id="rId1" /><Relationship Type="http://schemas.openxmlformats.org/officeDocument/2006/relationships/notesMaster" Target="../notesMasters/notesMaster1.xml" Id="rId2" /></Relationships>
</file>

<file path=ppt/notesSlides/_rels/notesSlide3.xml.rels>&#65279;<?xml version="1.0" encoding="utf-8"?><Relationships xmlns="http://schemas.openxmlformats.org/package/2006/relationships"><Relationship Type="http://schemas.openxmlformats.org/officeDocument/2006/relationships/slide" Target="../slides/slide3.xml" Id="rId1" /><Relationship Type="http://schemas.openxmlformats.org/officeDocument/2006/relationships/notesMaster" Target="../notesMasters/notesMaster1.xml" Id="rId2" /></Relationships>
</file>

<file path=ppt/notesSlides/_rels/notesSlide4.xml.rels>&#65279;<?xml version="1.0" encoding="utf-8"?><Relationships xmlns="http://schemas.openxmlformats.org/package/2006/relationships"><Relationship Type="http://schemas.openxmlformats.org/officeDocument/2006/relationships/slide" Target="../slides/slide4.xml" Id="rId1" /><Relationship Type="http://schemas.openxmlformats.org/officeDocument/2006/relationships/notesMaster" Target="../notesMasters/notesMaster1.xml" Id="rId2" /></Relationships>
</file>

<file path=ppt/notesSlides/_rels/notesSlide5.xml.rels>&#65279;<?xml version="1.0" encoding="utf-8"?><Relationships xmlns="http://schemas.openxmlformats.org/package/2006/relationships"><Relationship Type="http://schemas.openxmlformats.org/officeDocument/2006/relationships/slide" Target="../slides/slide5.xml" Id="rId1" /><Relationship Type="http://schemas.openxmlformats.org/officeDocument/2006/relationships/notesMaster" Target="../notesMasters/notesMaster1.xml" Id="rId2" /></Relationships>
</file>

<file path=ppt/notesSlides/_rels/notesSlide6.xml.rels>&#65279;<?xml version="1.0" encoding="utf-8"?><Relationships xmlns="http://schemas.openxmlformats.org/package/2006/relationships"><Relationship Type="http://schemas.openxmlformats.org/officeDocument/2006/relationships/slide" Target="../slides/slide6.xml" Id="rId1" /><Relationship Type="http://schemas.openxmlformats.org/officeDocument/2006/relationships/notesMaster" Target="../notesMasters/notesMaster1.xml" Id="rId2" /></Relationships>
</file>

<file path=ppt/notesSlides/_rels/notesSlide7.xml.rels>&#65279;<?xml version="1.0" encoding="utf-8"?><Relationships xmlns="http://schemas.openxmlformats.org/package/2006/relationships"><Relationship Type="http://schemas.openxmlformats.org/officeDocument/2006/relationships/slide" Target="../slides/slide7.xml" Id="rId1" /><Relationship Type="http://schemas.openxmlformats.org/officeDocument/2006/relationships/notesMaster" Target="../notesMasters/notesMaster1.xml" Id="rId2" /></Relationships>
</file>

<file path=ppt/notesSlides/_rels/notesSlide8.xml.rels>&#65279;<?xml version="1.0" encoding="utf-8"?><Relationships xmlns="http://schemas.openxmlformats.org/package/2006/relationships"><Relationship Type="http://schemas.openxmlformats.org/officeDocument/2006/relationships/slide" Target="../slides/slide8.xml" Id="rId1" /><Relationship Type="http://schemas.openxmlformats.org/officeDocument/2006/relationships/notesMaster" Target="../notesMasters/notesMaster1.xml" Id="rId2" /></Relationships>
</file>

<file path=ppt/notesSlides/_rels/notesSlide9.xml.rels>&#65279;<?xml version="1.0" encoding="utf-8"?><Relationships xmlns="http://schemas.openxmlformats.org/package/2006/relationships"><Relationship Type="http://schemas.openxmlformats.org/officeDocument/2006/relationships/slide" Target="../slides/slide9.xml" Id="rId1" /><Relationship Type="http://schemas.openxmlformats.org/officeDocument/2006/relationships/notesMaster" Target="../notesMasters/notesMaster1.xml" Id="rId2"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133" name="Google Shape;118;p2: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4" name="Google Shape;119;p2:notes"/>
          <p:cNvSpPr txBox="1">
            <a:spLocks noGrp="1"/>
          </p:cNvSpPr>
          <p:nvPr>
            <p:ph type="body" idx="1"/>
          </p:nvPr>
        </p:nvSpPr>
        <p:spPr>
          <a:xfrm>
            <a:off x="664850" y="5080311"/>
            <a:ext cx="5325021" cy="4812923"/>
          </a:xfrm>
          <a:prstGeom prst="rect">
            <a:avLst/>
          </a:prstGeom>
          <a:noFill/>
          <a:ln>
            <a:noFill/>
          </a:ln>
        </p:spPr>
        <p:txBody>
          <a:bodyPr spcFirstLastPara="1" wrap="square" lIns="91370" tIns="45672" rIns="91370" bIns="45672" anchor="t" anchorCtr="0">
            <a:noAutofit/>
          </a:bodyPr>
          <a:lstStyle/>
          <a:p>
            <a:pPr marL="0" indent="0">
              <a:buSzPts val="4400"/>
            </a:pPr>
            <a:r>
              <a:rPr lang="ja-JP" altLang="en-US" u="none" dirty="0" smtClean="0">
                <a:latin typeface="+mn-ea"/>
                <a:cs typeface="Calibri"/>
                <a:sym typeface="Calibri"/>
              </a:rPr>
              <a:t>　　酒粕残渣</a:t>
            </a:r>
            <a:r>
              <a:rPr lang="ja-JP" altLang="en-US" u="none" dirty="0">
                <a:latin typeface="+mn-ea"/>
                <a:cs typeface="Calibri"/>
                <a:sym typeface="Calibri"/>
              </a:rPr>
              <a:t>を活用した高付加価値豚肉生産技術の開発に</a:t>
            </a:r>
            <a:r>
              <a:rPr lang="ja-JP" altLang="en-US" u="none" dirty="0" smtClean="0">
                <a:latin typeface="+mn-ea"/>
                <a:cs typeface="Calibri"/>
                <a:sym typeface="Calibri"/>
              </a:rPr>
              <a:t>ついて</a:t>
            </a:r>
            <a:endParaRPr lang="ja-JP" altLang="en-US" sz="900" u="none" dirty="0">
              <a:latin typeface="+mn-ea"/>
            </a:endParaRPr>
          </a:p>
        </p:txBody>
      </p:sp>
      <p:sp>
        <p:nvSpPr>
          <p:cNvPr id="1135" name="Google Shape;120;p2: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a:t>
            </a:fld>
            <a:endParaRPr/>
          </a:p>
        </p:txBody>
      </p:sp>
    </p:spTree>
    <p:extLst>
      <p:ext uri="{BB962C8B-B14F-4D97-AF65-F5344CB8AC3E}">
        <p14:creationId xmlns:p14="http://schemas.microsoft.com/office/powerpoint/2010/main" val="403472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252" name="Google Shape;224;gbe2eaf1aec_0_22: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3" name="Google Shape;225;gbe2eaf1aec_0_22:notes"/>
          <p:cNvSpPr txBox="1">
            <a:spLocks noGrp="1"/>
          </p:cNvSpPr>
          <p:nvPr>
            <p:ph type="body" idx="1"/>
          </p:nvPr>
        </p:nvSpPr>
        <p:spPr>
          <a:xfrm>
            <a:off x="664850" y="5080311"/>
            <a:ext cx="5324972" cy="4812923"/>
          </a:xfrm>
          <a:prstGeom prst="rect">
            <a:avLst/>
          </a:prstGeom>
          <a:noFill/>
          <a:ln>
            <a:noFill/>
          </a:ln>
        </p:spPr>
        <p:txBody>
          <a:bodyPr spcFirstLastPara="1" wrap="square" lIns="91370" tIns="45672" rIns="91370" bIns="4567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900" b="0" i="0" u="none" strike="noStrike" cap="none" dirty="0" smtClean="0">
                <a:solidFill>
                  <a:srgbClr val="000000"/>
                </a:solidFill>
                <a:latin typeface="+mn-ea"/>
                <a:ea typeface="Arial"/>
                <a:cs typeface="Arial"/>
                <a:sym typeface="Arial"/>
              </a:rPr>
              <a:t>　　</a:t>
            </a:r>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酒粕にはアルコールが含まれる為、豚に長期給与した際の肝臓への影響が懸念され</a:t>
            </a:r>
            <a:r>
              <a:rPr lang="ja-JP" altLang="en-US" sz="1800" b="0" i="0" u="none" strike="noStrike" cap="none" dirty="0" smtClean="0">
                <a:solidFill>
                  <a:srgbClr val="000000"/>
                </a:solidFill>
                <a:effectLst/>
                <a:latin typeface="Arial"/>
                <a:ea typeface="Arial"/>
                <a:cs typeface="Arial"/>
                <a:sym typeface="Arial"/>
              </a:rPr>
              <a:t>る</a:t>
            </a:r>
            <a:r>
              <a:rPr lang="ja-JP" altLang="ja-JP" sz="1800" b="0" i="0" u="none" strike="noStrike" cap="none" dirty="0" smtClean="0">
                <a:solidFill>
                  <a:srgbClr val="000000"/>
                </a:solidFill>
                <a:effectLst/>
                <a:latin typeface="Arial"/>
                <a:ea typeface="Arial"/>
                <a:cs typeface="Arial"/>
                <a:sym typeface="Arial"/>
              </a:rPr>
              <a:t>。</a:t>
            </a:r>
            <a:endParaRPr lang="en-US" altLang="ja-JP" sz="18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酒粕配合飼料給与前後の豚血液を採取し、遠心分離した血清を用いて肝数値の指標となる３項目を血液生化学分析装置にて測定した。</a:t>
            </a:r>
          </a:p>
          <a:p>
            <a:pPr marL="0" indent="0"/>
            <a:endParaRPr dirty="0"/>
          </a:p>
        </p:txBody>
      </p:sp>
      <p:sp>
        <p:nvSpPr>
          <p:cNvPr id="1254" name="Google Shape;226;gbe2eaf1aec_0_22: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10</a:t>
            </a:fld>
            <a:endParaRPr/>
          </a:p>
        </p:txBody>
      </p:sp>
    </p:spTree>
    <p:extLst>
      <p:ext uri="{BB962C8B-B14F-4D97-AF65-F5344CB8AC3E}">
        <p14:creationId xmlns:p14="http://schemas.microsoft.com/office/powerpoint/2010/main" val="217691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269" name="Google Shape;237;gbe2eaf1aec_0_7: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0" name="Google Shape;238;gbe2eaf1aec_0_7:notes"/>
          <p:cNvSpPr txBox="1">
            <a:spLocks noGrp="1"/>
          </p:cNvSpPr>
          <p:nvPr>
            <p:ph type="body" idx="1"/>
          </p:nvPr>
        </p:nvSpPr>
        <p:spPr>
          <a:xfrm>
            <a:off x="664850" y="5080311"/>
            <a:ext cx="5324972" cy="4812923"/>
          </a:xfrm>
          <a:prstGeom prst="rect">
            <a:avLst/>
          </a:prstGeom>
          <a:noFill/>
          <a:ln>
            <a:noFill/>
          </a:ln>
        </p:spPr>
        <p:txBody>
          <a:bodyPr spcFirstLastPara="1" wrap="square" lIns="91370" tIns="45672" rIns="91370" bIns="45672" anchor="t" anchorCtr="0">
            <a:noAutofit/>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試験開始前後の肝数値３項目を酒粕区と対照区で比較した結果、両区で肝数値の変化に有意差は確認</a:t>
            </a:r>
            <a:r>
              <a:rPr lang="ja-JP" altLang="en-US" sz="1800" b="0" i="0" u="none" strike="noStrike" cap="none" dirty="0" smtClean="0">
                <a:solidFill>
                  <a:srgbClr val="000000"/>
                </a:solidFill>
                <a:effectLst/>
                <a:latin typeface="Arial"/>
                <a:ea typeface="Arial"/>
                <a:cs typeface="Arial"/>
                <a:sym typeface="Arial"/>
              </a:rPr>
              <a:t>されなかった。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試験期間を通して豚の健康状態は良好で、目立った体調変化は観察されなかった。</a:t>
            </a: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酒粕３０％配合飼料においては、酒粕中のアルコールが豚の健康に与える影響は低いと考えられ</a:t>
            </a:r>
            <a:r>
              <a:rPr lang="ja-JP" altLang="en-US" sz="1800" b="0" i="0" u="none" strike="noStrike" cap="none" dirty="0" smtClean="0">
                <a:solidFill>
                  <a:srgbClr val="000000"/>
                </a:solidFill>
                <a:effectLst/>
                <a:latin typeface="Arial"/>
                <a:ea typeface="Arial"/>
                <a:cs typeface="Arial"/>
                <a:sym typeface="Arial"/>
              </a:rPr>
              <a:t>た</a:t>
            </a:r>
            <a:r>
              <a:rPr lang="ja-JP" altLang="ja-JP" sz="1800" b="0" i="0" u="none" strike="noStrike" cap="none" dirty="0" smtClean="0">
                <a:solidFill>
                  <a:srgbClr val="000000"/>
                </a:solidFill>
                <a:effectLst/>
                <a:latin typeface="Arial"/>
                <a:ea typeface="Arial"/>
                <a:cs typeface="Arial"/>
                <a:sym typeface="Arial"/>
              </a:rPr>
              <a:t>。</a:t>
            </a:r>
          </a:p>
          <a:p>
            <a:pPr marL="0" indent="0"/>
            <a:endParaRPr lang="en-US" altLang="ja-JP" dirty="0" smtClean="0"/>
          </a:p>
        </p:txBody>
      </p:sp>
      <p:sp>
        <p:nvSpPr>
          <p:cNvPr id="1271" name="Google Shape;239;gbe2eaf1aec_0_7: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11</a:t>
            </a:fld>
            <a:endParaRPr/>
          </a:p>
        </p:txBody>
      </p:sp>
    </p:spTree>
    <p:extLst>
      <p:ext uri="{BB962C8B-B14F-4D97-AF65-F5344CB8AC3E}">
        <p14:creationId xmlns:p14="http://schemas.microsoft.com/office/powerpoint/2010/main" val="298152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278" name="Google Shape;246;gbe2eaf1aec_0_14: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9" name="Google Shape;247;gbe2eaf1aec_0_14:notes"/>
          <p:cNvSpPr txBox="1">
            <a:spLocks noGrp="1"/>
          </p:cNvSpPr>
          <p:nvPr>
            <p:ph type="body" idx="1"/>
          </p:nvPr>
        </p:nvSpPr>
        <p:spPr>
          <a:xfrm>
            <a:off x="664850" y="5080311"/>
            <a:ext cx="5324972" cy="4812923"/>
          </a:xfrm>
          <a:prstGeom prst="rect">
            <a:avLst/>
          </a:prstGeom>
          <a:noFill/>
          <a:ln>
            <a:noFill/>
          </a:ln>
        </p:spPr>
        <p:txBody>
          <a:bodyPr spcFirstLastPara="1" wrap="square" lIns="91370" tIns="45672" rIns="91370" bIns="4567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i="0" u="none" strike="noStrike" cap="none" dirty="0" smtClean="0">
                <a:solidFill>
                  <a:srgbClr val="000000"/>
                </a:solidFill>
                <a:effectLst/>
                <a:latin typeface="Arial"/>
                <a:ea typeface="Arial"/>
                <a:cs typeface="Arial"/>
                <a:sym typeface="Arial"/>
              </a:rPr>
              <a:t>　　　</a:t>
            </a:r>
            <a:r>
              <a:rPr lang="ja-JP" altLang="en-US" sz="1800" b="0" i="0" u="none" strike="noStrike" cap="none" dirty="0" smtClean="0">
                <a:solidFill>
                  <a:srgbClr val="000000"/>
                </a:solidFill>
                <a:latin typeface="+mn-ea"/>
                <a:ea typeface="Arial"/>
                <a:cs typeface="Arial"/>
                <a:sym typeface="Calibri"/>
              </a:rPr>
              <a:t>　　　（</a:t>
            </a:r>
            <a:r>
              <a:rPr lang="ja-JP" altLang="en-US" sz="1800" b="0" i="0" u="none" strike="noStrike" cap="none" dirty="0" smtClean="0">
                <a:solidFill>
                  <a:schemeClr val="dk1"/>
                </a:solidFill>
                <a:latin typeface="+mn-ea"/>
                <a:ea typeface="Arial"/>
                <a:cs typeface="Arial"/>
                <a:sym typeface="Calibri"/>
              </a:rPr>
              <a:t>３</a:t>
            </a:r>
            <a:r>
              <a:rPr lang="ja-JP" altLang="en-US" sz="1800" b="0" i="0" u="none" strike="noStrike" cap="none" dirty="0" smtClean="0">
                <a:solidFill>
                  <a:srgbClr val="000000"/>
                </a:solidFill>
                <a:latin typeface="+mn-ea"/>
                <a:ea typeface="Arial"/>
                <a:cs typeface="Arial"/>
                <a:sym typeface="Calibri"/>
              </a:rPr>
              <a:t>）肉質試験（ロース肉）</a:t>
            </a:r>
          </a:p>
          <a:p>
            <a:pPr marL="0" lvl="0" indent="0" algn="l" rtl="0">
              <a:lnSpc>
                <a:spcPct val="156000"/>
              </a:lnSpc>
              <a:spcBef>
                <a:spcPts val="600"/>
              </a:spcBef>
              <a:spcAft>
                <a:spcPts val="0"/>
              </a:spcAft>
              <a:buClr>
                <a:srgbClr val="000000"/>
              </a:buClr>
              <a:buSzPts val="2400"/>
              <a:buNone/>
            </a:pPr>
            <a:r>
              <a:rPr lang="ja-JP" altLang="en-US" sz="1800" b="0" i="0" u="none" strike="noStrike" cap="none" dirty="0" smtClean="0">
                <a:solidFill>
                  <a:srgbClr val="000000"/>
                </a:solidFill>
                <a:latin typeface="+mn-ea"/>
                <a:ea typeface="Arial"/>
                <a:cs typeface="Arial"/>
                <a:sym typeface="Calibri"/>
              </a:rPr>
              <a:t>　　　　　　　　</a:t>
            </a:r>
            <a:r>
              <a:rPr lang="ja-JP" altLang="en-US" sz="1800" b="0" i="0" u="none" strike="noStrike" cap="none" dirty="0" smtClean="0">
                <a:solidFill>
                  <a:srgbClr val="FF0000"/>
                </a:solidFill>
                <a:latin typeface="+mn-ea"/>
                <a:ea typeface="Arial"/>
                <a:cs typeface="Arial"/>
                <a:sym typeface="Calibri"/>
              </a:rPr>
              <a:t>①性状（肉質、保水性、脂肪酸成）</a:t>
            </a:r>
          </a:p>
          <a:p>
            <a:pPr marL="0" indent="0"/>
            <a:endParaRPr dirty="0"/>
          </a:p>
        </p:txBody>
      </p:sp>
      <p:sp>
        <p:nvSpPr>
          <p:cNvPr id="1280" name="Google Shape;248;gbe2eaf1aec_0_14: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12</a:t>
            </a:fld>
            <a:endParaRPr/>
          </a:p>
        </p:txBody>
      </p:sp>
    </p:spTree>
    <p:extLst>
      <p:ext uri="{BB962C8B-B14F-4D97-AF65-F5344CB8AC3E}">
        <p14:creationId xmlns:p14="http://schemas.microsoft.com/office/powerpoint/2010/main" val="1467062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6" name="スライド イメージ プレースホルダー 1"/>
          <p:cNvSpPr>
            <a:spLocks noGrp="1" noRot="1" noChangeAspect="1"/>
          </p:cNvSpPr>
          <p:nvPr>
            <p:ph type="sldImg"/>
          </p:nvPr>
        </p:nvSpPr>
        <p:spPr/>
      </p:sp>
      <p:sp>
        <p:nvSpPr>
          <p:cNvPr id="1297" name="ノート プレースホルダー 2"/>
          <p:cNvSpPr>
            <a:spLocks noGrp="1"/>
          </p:cNvSpPr>
          <p:nvPr>
            <p:ph type="body" idx="1"/>
          </p:nvPr>
        </p:nvSpPr>
        <p:spPr/>
        <p:txBody>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豚肉の肉色、ジューシーさ、サシ、口溶けに関する各項目</a:t>
            </a:r>
            <a:r>
              <a:rPr lang="ja-JP" altLang="en-US" sz="1800" b="0" i="0" u="none" strike="noStrike" cap="none" dirty="0" smtClean="0">
                <a:solidFill>
                  <a:srgbClr val="000000"/>
                </a:solidFill>
                <a:effectLst/>
                <a:latin typeface="Arial"/>
                <a:ea typeface="Arial"/>
                <a:cs typeface="Arial"/>
                <a:sym typeface="Arial"/>
              </a:rPr>
              <a:t>には</a:t>
            </a:r>
            <a:r>
              <a:rPr lang="ja-JP" altLang="ja-JP" sz="1800" b="0" i="0" u="none" strike="noStrike" cap="none" dirty="0" smtClean="0">
                <a:solidFill>
                  <a:srgbClr val="000000"/>
                </a:solidFill>
                <a:effectLst/>
                <a:latin typeface="Arial"/>
                <a:ea typeface="Arial"/>
                <a:cs typeface="Arial"/>
                <a:sym typeface="Arial"/>
              </a:rPr>
              <a:t>いずれも有意差は見られず、</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これらの豚肉の性状は両試験区で同等であった。</a:t>
            </a:r>
          </a:p>
          <a:p>
            <a:r>
              <a:rPr lang="en-US" altLang="ja-JP" sz="1800" b="0" i="0" u="none" strike="noStrike" cap="none" dirty="0" smtClean="0">
                <a:solidFill>
                  <a:srgbClr val="000000"/>
                </a:solidFill>
                <a:effectLst/>
                <a:latin typeface="Arial"/>
                <a:ea typeface="Arial"/>
                <a:cs typeface="Arial"/>
                <a:sym typeface="Arial"/>
              </a:rPr>
              <a:t> </a:t>
            </a:r>
            <a:endParaRPr lang="ja-JP" altLang="ja-JP" sz="1800" b="0" i="0" u="none" strike="noStrike" cap="none" dirty="0">
              <a:solidFill>
                <a:srgbClr val="000000"/>
              </a:solidFill>
              <a:effectLst/>
              <a:latin typeface="Arial"/>
              <a:ea typeface="Arial"/>
              <a:cs typeface="Arial"/>
              <a:sym typeface="Arial"/>
            </a:endParaRPr>
          </a:p>
        </p:txBody>
      </p:sp>
      <p:sp>
        <p:nvSpPr>
          <p:cNvPr id="1298" name="スライド番号プレースホルダー 3"/>
          <p:cNvSpPr>
            <a:spLocks noGrp="1"/>
          </p:cNvSpPr>
          <p:nvPr>
            <p:ph type="sldNum" idx="10"/>
          </p:nvPr>
        </p:nvSpPr>
        <p:spPr/>
        <p:txBody>
          <a:bodyPr/>
          <a:lstStyle/>
          <a:p>
            <a:pPr algn="r">
              <a:buSzPts val="1200"/>
            </a:pPr>
            <a:fld id="{00000000-1234-1234-1234-123412341234}" type="slidenum">
              <a:rPr lang="en-US" sz="1200">
                <a:latin typeface="Calibri"/>
                <a:ea typeface="Calibri"/>
                <a:cs typeface="Calibri"/>
                <a:sym typeface="Calibri"/>
              </a:rPr>
              <a:pPr algn="r">
                <a:buSzPts val="1200"/>
              </a:pPr>
              <a:t>13</a:t>
            </a:fld>
            <a:endParaRPr lang="en-US"/>
          </a:p>
        </p:txBody>
      </p:sp>
    </p:spTree>
    <p:extLst>
      <p:ext uri="{BB962C8B-B14F-4D97-AF65-F5344CB8AC3E}">
        <p14:creationId xmlns:p14="http://schemas.microsoft.com/office/powerpoint/2010/main" val="2960336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6" name="スライド イメージ プレースホルダー 1"/>
          <p:cNvSpPr>
            <a:spLocks noGrp="1" noRot="1" noChangeAspect="1"/>
          </p:cNvSpPr>
          <p:nvPr>
            <p:ph type="sldImg"/>
          </p:nvPr>
        </p:nvSpPr>
        <p:spPr/>
      </p:sp>
      <p:sp>
        <p:nvSpPr>
          <p:cNvPr id="1307" name="ノート プレースホルダー 2"/>
          <p:cNvSpPr>
            <a:spLocks noGrp="1"/>
          </p:cNvSpPr>
          <p:nvPr>
            <p:ph type="body" idx="1"/>
          </p:nvPr>
        </p:nvSpPr>
        <p:spPr/>
        <p:txBody>
          <a:bodyPr/>
          <a:lstStyle/>
          <a:p>
            <a:r>
              <a:rPr lang="ja-JP" altLang="en-US" sz="1800" b="0" i="0" u="none" strike="noStrike" cap="none" dirty="0" smtClean="0">
                <a:solidFill>
                  <a:srgbClr val="000000"/>
                </a:solidFill>
                <a:effectLst/>
                <a:latin typeface="Arial"/>
                <a:ea typeface="Arial"/>
                <a:cs typeface="Arial"/>
                <a:sym typeface="Arial"/>
              </a:rPr>
              <a:t>・</a:t>
            </a:r>
            <a:r>
              <a:rPr lang="ja-JP" altLang="en-US" sz="1800" b="0" i="0" u="none" strike="noStrike" cap="none" dirty="0" smtClean="0">
                <a:solidFill>
                  <a:srgbClr val="000000"/>
                </a:solidFill>
                <a:effectLst/>
                <a:latin typeface="Arial"/>
                <a:ea typeface="Arial"/>
                <a:cs typeface="Arial"/>
                <a:sym typeface="Arial"/>
              </a:rPr>
              <a:t>両試験</a:t>
            </a:r>
            <a:r>
              <a:rPr lang="ja-JP" altLang="ja-JP" sz="1800" b="0" i="0" u="none" strike="noStrike" cap="none" dirty="0" smtClean="0">
                <a:solidFill>
                  <a:srgbClr val="000000"/>
                </a:solidFill>
                <a:effectLst/>
                <a:latin typeface="Arial"/>
                <a:ea typeface="Arial"/>
                <a:cs typeface="Arial"/>
                <a:sym typeface="Arial"/>
              </a:rPr>
              <a:t>区間ではいずれ</a:t>
            </a:r>
            <a:r>
              <a:rPr lang="ja-JP" altLang="en-US" sz="1800" b="0" i="0" u="none" strike="noStrike" cap="none" dirty="0" smtClean="0">
                <a:solidFill>
                  <a:srgbClr val="000000"/>
                </a:solidFill>
                <a:effectLst/>
                <a:latin typeface="Arial"/>
                <a:ea typeface="Arial"/>
                <a:cs typeface="Arial"/>
                <a:sym typeface="Arial"/>
              </a:rPr>
              <a:t>の脂肪酸</a:t>
            </a:r>
            <a:r>
              <a:rPr lang="ja-JP" altLang="ja-JP" sz="1800" b="0" i="0" u="none" strike="noStrike" cap="none" dirty="0" smtClean="0">
                <a:solidFill>
                  <a:srgbClr val="000000"/>
                </a:solidFill>
                <a:effectLst/>
                <a:latin typeface="Arial"/>
                <a:ea typeface="Arial"/>
                <a:cs typeface="Arial"/>
                <a:sym typeface="Arial"/>
              </a:rPr>
              <a:t>も有意差は確認されなかった。</a:t>
            </a:r>
            <a:endParaRPr lang="ja-JP" altLang="ja-JP" sz="1800" b="0" i="0" u="none" strike="noStrike" cap="none" dirty="0">
              <a:solidFill>
                <a:srgbClr val="000000"/>
              </a:solidFill>
              <a:effectLst/>
              <a:latin typeface="Arial"/>
              <a:ea typeface="Arial"/>
              <a:cs typeface="Arial"/>
              <a:sym typeface="Arial"/>
            </a:endParaRPr>
          </a:p>
        </p:txBody>
      </p:sp>
      <p:sp>
        <p:nvSpPr>
          <p:cNvPr id="1308" name="スライド番号プレースホルダー 3"/>
          <p:cNvSpPr>
            <a:spLocks noGrp="1"/>
          </p:cNvSpPr>
          <p:nvPr>
            <p:ph type="sldNum" idx="10"/>
          </p:nvPr>
        </p:nvSpPr>
        <p:spPr/>
        <p:txBody>
          <a:bodyPr/>
          <a:lstStyle/>
          <a:p>
            <a:pPr algn="r">
              <a:buSzPts val="1200"/>
            </a:pPr>
            <a:fld id="{00000000-1234-1234-1234-123412341234}" type="slidenum">
              <a:rPr lang="en-US" sz="1200">
                <a:latin typeface="Calibri"/>
                <a:ea typeface="Calibri"/>
                <a:cs typeface="Calibri"/>
                <a:sym typeface="Calibri"/>
              </a:rPr>
              <a:pPr algn="r">
                <a:buSzPts val="1200"/>
              </a:pPr>
              <a:t>14</a:t>
            </a:fld>
            <a:endParaRPr lang="en-US"/>
          </a:p>
        </p:txBody>
      </p:sp>
    </p:spTree>
    <p:extLst>
      <p:ext uri="{BB962C8B-B14F-4D97-AF65-F5344CB8AC3E}">
        <p14:creationId xmlns:p14="http://schemas.microsoft.com/office/powerpoint/2010/main" val="141200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315" name="Google Shape;246;gbe2eaf1aec_0_14: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6" name="Google Shape;247;gbe2eaf1aec_0_14:notes"/>
          <p:cNvSpPr txBox="1">
            <a:spLocks noGrp="1"/>
          </p:cNvSpPr>
          <p:nvPr>
            <p:ph type="body" idx="1"/>
          </p:nvPr>
        </p:nvSpPr>
        <p:spPr>
          <a:xfrm>
            <a:off x="664850" y="5080311"/>
            <a:ext cx="5324972" cy="4812923"/>
          </a:xfrm>
          <a:prstGeom prst="rect">
            <a:avLst/>
          </a:prstGeom>
          <a:noFill/>
          <a:ln>
            <a:noFill/>
          </a:ln>
        </p:spPr>
        <p:txBody>
          <a:bodyPr spcFirstLastPara="1" wrap="square" lIns="91370" tIns="45672" rIns="91370" bIns="45672" anchor="t" anchorCtr="0">
            <a:noAutofit/>
          </a:bodyPr>
          <a:lstStyle/>
          <a:p>
            <a:pPr marL="0" indent="0"/>
            <a:r>
              <a:rPr lang="ja-JP" altLang="en-US" u="none" dirty="0" smtClean="0"/>
              <a:t>　　</a:t>
            </a:r>
            <a:r>
              <a:rPr lang="ja-JP" altLang="en-US" sz="1800" b="0" i="0" u="none" strike="noStrike" cap="none" dirty="0" smtClean="0">
                <a:solidFill>
                  <a:srgbClr val="000000"/>
                </a:solidFill>
                <a:latin typeface="+mn-ea"/>
                <a:ea typeface="Arial"/>
                <a:cs typeface="Arial"/>
                <a:sym typeface="Calibri"/>
              </a:rPr>
              <a:t>　</a:t>
            </a:r>
            <a:r>
              <a:rPr lang="ja-JP" altLang="en-US" sz="1800" b="0" i="0" u="none" strike="noStrike" cap="none" dirty="0" smtClean="0">
                <a:solidFill>
                  <a:srgbClr val="000000"/>
                </a:solidFill>
                <a:latin typeface="+mn-ea"/>
                <a:ea typeface="Arial"/>
                <a:cs typeface="Arial"/>
                <a:sym typeface="Calibri"/>
              </a:rPr>
              <a:t>（</a:t>
            </a:r>
            <a:r>
              <a:rPr lang="ja-JP" altLang="en-US" sz="1800" b="0" i="0" u="none" strike="noStrike" cap="none" dirty="0" smtClean="0">
                <a:solidFill>
                  <a:schemeClr val="dk1"/>
                </a:solidFill>
                <a:latin typeface="+mn-ea"/>
                <a:ea typeface="Arial"/>
                <a:cs typeface="Arial"/>
                <a:sym typeface="Calibri"/>
              </a:rPr>
              <a:t>３</a:t>
            </a:r>
            <a:r>
              <a:rPr lang="ja-JP" altLang="en-US" sz="1800" b="0" i="0" u="none" strike="noStrike" cap="none" dirty="0" smtClean="0">
                <a:solidFill>
                  <a:srgbClr val="000000"/>
                </a:solidFill>
                <a:latin typeface="+mn-ea"/>
                <a:ea typeface="Arial"/>
                <a:cs typeface="Arial"/>
                <a:sym typeface="Calibri"/>
              </a:rPr>
              <a:t>）肉質試験（ロース肉）</a:t>
            </a:r>
          </a:p>
          <a:p>
            <a:pPr marL="0" lvl="0" indent="0" algn="l" rtl="0">
              <a:lnSpc>
                <a:spcPct val="156000"/>
              </a:lnSpc>
              <a:spcBef>
                <a:spcPts val="600"/>
              </a:spcBef>
              <a:spcAft>
                <a:spcPts val="0"/>
              </a:spcAft>
              <a:buClr>
                <a:srgbClr val="000000"/>
              </a:buClr>
              <a:buSzPts val="2400"/>
              <a:buNone/>
            </a:pPr>
            <a:r>
              <a:rPr lang="ja-JP" altLang="en-US" sz="1800" b="0" i="0" u="none" strike="noStrike" cap="none" dirty="0" smtClean="0">
                <a:solidFill>
                  <a:srgbClr val="000000"/>
                </a:solidFill>
                <a:latin typeface="+mn-ea"/>
                <a:ea typeface="Arial"/>
                <a:cs typeface="Arial"/>
                <a:sym typeface="Calibri"/>
              </a:rPr>
              <a:t>　　　　</a:t>
            </a:r>
            <a:r>
              <a:rPr lang="ja-JP" altLang="en-US" sz="1800" b="0" i="0" u="none" strike="noStrike" cap="none" dirty="0" smtClean="0">
                <a:solidFill>
                  <a:srgbClr val="000000"/>
                </a:solidFill>
                <a:latin typeface="+mn-ea"/>
                <a:ea typeface="Arial"/>
                <a:cs typeface="Arial"/>
                <a:sym typeface="Calibri"/>
              </a:rPr>
              <a:t>   </a:t>
            </a:r>
            <a:r>
              <a:rPr lang="ja-JP" altLang="en-US" sz="1800" b="0" i="0" u="none" strike="noStrike" cap="none" dirty="0" smtClean="0">
                <a:solidFill>
                  <a:srgbClr val="000000"/>
                </a:solidFill>
                <a:latin typeface="+mn-ea"/>
                <a:ea typeface="Arial"/>
                <a:cs typeface="Arial"/>
                <a:sym typeface="Calibri"/>
              </a:rPr>
              <a:t>　　</a:t>
            </a:r>
            <a:r>
              <a:rPr lang="ja-JP" altLang="en-US" sz="1800" b="0" i="0" u="none" strike="noStrike" cap="none" dirty="0" smtClean="0">
                <a:solidFill>
                  <a:srgbClr val="FF0000"/>
                </a:solidFill>
                <a:latin typeface="+mn-ea"/>
                <a:ea typeface="Arial"/>
                <a:cs typeface="Arial"/>
                <a:sym typeface="Calibri"/>
              </a:rPr>
              <a:t>②味の解析（味認識装置）</a:t>
            </a:r>
          </a:p>
          <a:p>
            <a:pPr marL="0" indent="0"/>
            <a:endParaRPr lang="en-US" altLang="ja-JP" dirty="0" smtClean="0"/>
          </a:p>
        </p:txBody>
      </p:sp>
      <p:sp>
        <p:nvSpPr>
          <p:cNvPr id="1317" name="Google Shape;248;gbe2eaf1aec_0_14: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15</a:t>
            </a:fld>
            <a:endParaRPr/>
          </a:p>
        </p:txBody>
      </p:sp>
    </p:spTree>
    <p:extLst>
      <p:ext uri="{BB962C8B-B14F-4D97-AF65-F5344CB8AC3E}">
        <p14:creationId xmlns:p14="http://schemas.microsoft.com/office/powerpoint/2010/main" val="105956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332" name="Google Shape;237;gbe2eaf1aec_0_7: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3" name="Google Shape;238;gbe2eaf1aec_0_7:notes"/>
          <p:cNvSpPr txBox="1">
            <a:spLocks noGrp="1"/>
          </p:cNvSpPr>
          <p:nvPr>
            <p:ph type="body" idx="1"/>
          </p:nvPr>
        </p:nvSpPr>
        <p:spPr>
          <a:xfrm>
            <a:off x="664850" y="5080311"/>
            <a:ext cx="5324972" cy="4812923"/>
          </a:xfrm>
          <a:prstGeom prst="rect">
            <a:avLst/>
          </a:prstGeom>
          <a:noFill/>
          <a:ln>
            <a:noFill/>
          </a:ln>
        </p:spPr>
        <p:txBody>
          <a:bodyPr spcFirstLastPara="1" wrap="square" lIns="91370" tIns="45672" rIns="91370" bIns="45672" anchor="t" anchorCtr="0">
            <a:noAutofit/>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豚肉の味解析には味認識装置を使用し、サンプルには各豚肉を熱湯で１時間煮た煮汁を用いた。</a:t>
            </a: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味の測定項目</a:t>
            </a:r>
            <a:r>
              <a:rPr lang="ja-JP" altLang="en-US" sz="1800" b="0" i="0" u="none" strike="noStrike" cap="none" dirty="0" smtClean="0">
                <a:solidFill>
                  <a:srgbClr val="000000"/>
                </a:solidFill>
                <a:effectLst/>
                <a:latin typeface="Arial"/>
                <a:ea typeface="Arial"/>
                <a:cs typeface="Arial"/>
                <a:sym typeface="Arial"/>
              </a:rPr>
              <a:t>として</a:t>
            </a:r>
            <a:r>
              <a:rPr lang="ja-JP" altLang="ja-JP" sz="1800" b="0" i="0" u="none" strike="noStrike" cap="none" dirty="0" smtClean="0">
                <a:solidFill>
                  <a:srgbClr val="000000"/>
                </a:solidFill>
                <a:effectLst/>
                <a:latin typeface="Arial"/>
                <a:ea typeface="Arial"/>
                <a:cs typeface="Arial"/>
                <a:sym typeface="Arial"/>
              </a:rPr>
              <a:t>、酸味、苦味雑味、渋味刺激、旨味、塩味の５つ</a:t>
            </a:r>
            <a:r>
              <a:rPr lang="ja-JP" altLang="en-US" sz="1800" b="0" i="0" u="none" strike="noStrike" cap="none" dirty="0" smtClean="0">
                <a:solidFill>
                  <a:srgbClr val="000000"/>
                </a:solidFill>
                <a:effectLst/>
                <a:latin typeface="Arial"/>
                <a:ea typeface="Arial"/>
                <a:cs typeface="Arial"/>
                <a:sym typeface="Arial"/>
              </a:rPr>
              <a:t>の先味</a:t>
            </a:r>
            <a:r>
              <a:rPr lang="ja-JP" altLang="ja-JP" sz="1800" b="0" i="0" u="none" strike="noStrike" cap="none" dirty="0" smtClean="0">
                <a:solidFill>
                  <a:srgbClr val="000000"/>
                </a:solidFill>
                <a:effectLst/>
                <a:latin typeface="Arial"/>
                <a:ea typeface="Arial"/>
                <a:cs typeface="Arial"/>
                <a:sym typeface="Arial"/>
              </a:rPr>
              <a:t>、苦味、渋味 、旨味コクの３つ</a:t>
            </a:r>
            <a:r>
              <a:rPr lang="ja-JP" altLang="en-US" sz="1800" b="0" i="0" u="none" strike="noStrike" cap="none" dirty="0" smtClean="0">
                <a:solidFill>
                  <a:srgbClr val="000000"/>
                </a:solidFill>
                <a:effectLst/>
                <a:latin typeface="Arial"/>
                <a:ea typeface="Arial"/>
                <a:cs typeface="Arial"/>
                <a:sym typeface="Arial"/>
              </a:rPr>
              <a:t>の後味を測定した</a:t>
            </a:r>
            <a:r>
              <a:rPr lang="ja-JP" altLang="ja-JP" sz="1800" b="0" i="0" u="none" strike="noStrike" cap="none" dirty="0" smtClean="0">
                <a:solidFill>
                  <a:srgbClr val="000000"/>
                </a:solidFill>
                <a:effectLst/>
                <a:latin typeface="Arial"/>
                <a:ea typeface="Arial"/>
                <a:cs typeface="Arial"/>
                <a:sym typeface="Arial"/>
              </a:rPr>
              <a:t>。</a:t>
            </a:r>
            <a:endParaRPr lang="en-US" altLang="ja-JP" sz="1800" b="0" i="0" u="none" strike="noStrike" cap="none" dirty="0" smtClean="0">
              <a:solidFill>
                <a:srgbClr val="000000"/>
              </a:solidFill>
              <a:effectLst/>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先味</a:t>
            </a:r>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口に入れた瞬間に感じる味</a:t>
            </a:r>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後味</a:t>
            </a:r>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口に入れてからしばらく残る味</a:t>
            </a:r>
            <a:r>
              <a:rPr lang="ja-JP" altLang="en-US" sz="1800" b="0" i="0" u="none" strike="noStrike" cap="none" dirty="0" smtClean="0">
                <a:solidFill>
                  <a:srgbClr val="000000"/>
                </a:solidFill>
                <a:effectLst/>
                <a:latin typeface="Arial"/>
                <a:ea typeface="Arial"/>
                <a:cs typeface="Arial"/>
                <a:sym typeface="Arial"/>
              </a:rPr>
              <a:t>）</a:t>
            </a:r>
            <a:endParaRPr lang="en-US" altLang="ja-JP" sz="1800" b="0" i="0" u="none" strike="noStrike" cap="none" dirty="0" smtClean="0">
              <a:solidFill>
                <a:srgbClr val="000000"/>
              </a:solidFill>
              <a:effectLst/>
              <a:latin typeface="Arial"/>
              <a:ea typeface="Arial"/>
              <a:cs typeface="Arial"/>
              <a:sym typeface="Arial"/>
            </a:endParaRPr>
          </a:p>
          <a:p>
            <a:endParaRPr lang="ja-JP" altLang="ja-JP" sz="1800" b="0" i="0" u="none" strike="noStrike" cap="none" dirty="0" smtClean="0">
              <a:solidFill>
                <a:srgbClr val="000000"/>
              </a:solidFill>
              <a:effectLst/>
              <a:latin typeface="Arial"/>
              <a:ea typeface="Arial"/>
              <a:cs typeface="Arial"/>
              <a:sym typeface="Arial"/>
            </a:endParaRPr>
          </a:p>
          <a:p>
            <a:r>
              <a:rPr lang="en-US" altLang="ja-JP" sz="1800" b="0" i="0" u="none" strike="noStrike" cap="none" dirty="0" smtClean="0">
                <a:solidFill>
                  <a:srgbClr val="000000"/>
                </a:solidFill>
                <a:effectLst/>
                <a:latin typeface="Arial"/>
                <a:ea typeface="Arial"/>
                <a:cs typeface="Arial"/>
                <a:sym typeface="Arial"/>
              </a:rPr>
              <a:t> </a:t>
            </a:r>
            <a:endParaRPr lang="ja-JP" altLang="ja-JP" sz="1800" b="0" i="0" u="none" strike="noStrike" cap="none" dirty="0" smtClean="0">
              <a:solidFill>
                <a:srgbClr val="000000"/>
              </a:solidFill>
              <a:effectLst/>
              <a:latin typeface="Arial"/>
              <a:ea typeface="Arial"/>
              <a:cs typeface="Arial"/>
              <a:sym typeface="Arial"/>
            </a:endParaRPr>
          </a:p>
          <a:p>
            <a:pPr marL="0" indent="0">
              <a:buClr>
                <a:schemeClr val="dk1"/>
              </a:buClr>
              <a:buSzPts val="1100"/>
            </a:pPr>
            <a:endParaRPr lang="ja-JP" altLang="en-US" dirty="0"/>
          </a:p>
        </p:txBody>
      </p:sp>
      <p:sp>
        <p:nvSpPr>
          <p:cNvPr id="1334" name="Google Shape;239;gbe2eaf1aec_0_7: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16</a:t>
            </a:fld>
            <a:endParaRPr/>
          </a:p>
        </p:txBody>
      </p:sp>
    </p:spTree>
    <p:extLst>
      <p:ext uri="{BB962C8B-B14F-4D97-AF65-F5344CB8AC3E}">
        <p14:creationId xmlns:p14="http://schemas.microsoft.com/office/powerpoint/2010/main" val="29684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6"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47" name="ノート プレースホルダー 2"/>
          <p:cNvSpPr>
            <a:spLocks noGrp="1"/>
          </p:cNvSpPr>
          <p:nvPr>
            <p:ph type="body" idx="1"/>
          </p:nvPr>
        </p:nvSpPr>
        <p:spPr>
          <a:noFill/>
        </p:spPr>
        <p:txBody>
          <a:bodyPr wrap="square" numCol="1" anchor="t" anchorCtr="0" compatLnSpc="1">
            <a:prstTxWarp prst="textNoShape">
              <a:avLst/>
            </a:prstTxWarp>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味認識装置では、先味の苦味雑味と旨味、後味の旨味コクが測定され、その他の項目は検出閾値未満により無味と判定した。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・解析の</a:t>
            </a:r>
            <a:r>
              <a:rPr lang="ja-JP" altLang="ja-JP" sz="1800" b="0" i="0" u="none" strike="noStrike" cap="none" dirty="0" smtClean="0">
                <a:solidFill>
                  <a:srgbClr val="000000"/>
                </a:solidFill>
                <a:effectLst/>
                <a:latin typeface="Arial"/>
                <a:ea typeface="Arial"/>
                <a:cs typeface="Arial"/>
                <a:sym typeface="Arial"/>
              </a:rPr>
              <a:t>結果、苦味雑味は酒粕区がより低く、ヒトの味覚で識別可能</a:t>
            </a:r>
            <a:r>
              <a:rPr lang="ja-JP" altLang="en-US" sz="1800" b="0" i="0" u="none" strike="noStrike" cap="none" dirty="0" smtClean="0">
                <a:solidFill>
                  <a:srgbClr val="000000"/>
                </a:solidFill>
                <a:effectLst/>
                <a:latin typeface="Arial"/>
                <a:ea typeface="Arial"/>
                <a:cs typeface="Arial"/>
                <a:sym typeface="Arial"/>
              </a:rPr>
              <a:t>な</a:t>
            </a:r>
            <a:r>
              <a:rPr lang="ja-JP" altLang="ja-JP" sz="1800" b="0" i="0" u="none" strike="noStrike" cap="none" dirty="0" smtClean="0">
                <a:solidFill>
                  <a:srgbClr val="000000"/>
                </a:solidFill>
                <a:effectLst/>
                <a:latin typeface="Arial"/>
                <a:ea typeface="Arial"/>
                <a:cs typeface="Arial"/>
                <a:sym typeface="Arial"/>
              </a:rPr>
              <a:t>１以上の差が見られた。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先味の旨味と後味の旨味コク</a:t>
            </a:r>
            <a:r>
              <a:rPr lang="ja-JP" altLang="en-US" sz="1800" b="0" i="0" u="none" strike="noStrike" cap="none" dirty="0" smtClean="0">
                <a:solidFill>
                  <a:srgbClr val="000000"/>
                </a:solidFill>
                <a:effectLst/>
                <a:latin typeface="Arial"/>
                <a:ea typeface="Arial"/>
                <a:cs typeface="Arial"/>
                <a:sym typeface="Arial"/>
              </a:rPr>
              <a:t>の結果は</a:t>
            </a:r>
            <a:r>
              <a:rPr lang="ja-JP" altLang="ja-JP" sz="1800" b="0" i="0" u="none" strike="noStrike" cap="none" dirty="0" smtClean="0">
                <a:solidFill>
                  <a:srgbClr val="000000"/>
                </a:solidFill>
                <a:effectLst/>
                <a:latin typeface="Arial"/>
                <a:ea typeface="Arial"/>
                <a:cs typeface="Arial"/>
                <a:sym typeface="Arial"/>
              </a:rPr>
              <a:t>両</a:t>
            </a:r>
            <a:r>
              <a:rPr lang="ja-JP" altLang="en-US" sz="1800" b="0" i="0" u="none" strike="noStrike" cap="none" dirty="0" smtClean="0">
                <a:solidFill>
                  <a:srgbClr val="000000"/>
                </a:solidFill>
                <a:effectLst/>
                <a:latin typeface="Arial"/>
                <a:ea typeface="Arial"/>
                <a:cs typeface="Arial"/>
                <a:sym typeface="Arial"/>
              </a:rPr>
              <a:t>試験</a:t>
            </a:r>
            <a:r>
              <a:rPr lang="ja-JP" altLang="ja-JP" sz="1800" b="0" i="0" u="none" strike="noStrike" cap="none" dirty="0" smtClean="0">
                <a:solidFill>
                  <a:srgbClr val="000000"/>
                </a:solidFill>
                <a:effectLst/>
                <a:latin typeface="Arial"/>
                <a:ea typeface="Arial"/>
                <a:cs typeface="Arial"/>
                <a:sym typeface="Arial"/>
              </a:rPr>
              <a:t>区で１以上の差はなく、旨味</a:t>
            </a:r>
            <a:r>
              <a:rPr lang="ja-JP" altLang="en-US" sz="1800" b="0" i="0" u="none" strike="noStrike" cap="none" dirty="0" smtClean="0">
                <a:solidFill>
                  <a:srgbClr val="000000"/>
                </a:solidFill>
                <a:effectLst/>
                <a:latin typeface="Arial"/>
                <a:ea typeface="Arial"/>
                <a:cs typeface="Arial"/>
                <a:sym typeface="Arial"/>
              </a:rPr>
              <a:t>の値</a:t>
            </a:r>
            <a:r>
              <a:rPr lang="ja-JP" altLang="ja-JP" sz="1800" b="0" i="0" u="none" strike="noStrike" cap="none" dirty="0" smtClean="0">
                <a:solidFill>
                  <a:srgbClr val="000000"/>
                </a:solidFill>
                <a:effectLst/>
                <a:latin typeface="Arial"/>
                <a:ea typeface="Arial"/>
                <a:cs typeface="Arial"/>
                <a:sym typeface="Arial"/>
              </a:rPr>
              <a:t>は酒粕区の方が高く、</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旨味コクは酒粕区が</a:t>
            </a:r>
            <a:r>
              <a:rPr lang="ja-JP" altLang="en-US" sz="1800" b="0" i="0" u="none" strike="noStrike" cap="none" dirty="0" smtClean="0">
                <a:solidFill>
                  <a:srgbClr val="000000"/>
                </a:solidFill>
                <a:effectLst/>
                <a:latin typeface="Arial"/>
                <a:ea typeface="Arial"/>
                <a:cs typeface="Arial"/>
                <a:sym typeface="Arial"/>
              </a:rPr>
              <a:t>の方が</a:t>
            </a:r>
            <a:r>
              <a:rPr lang="ja-JP" altLang="ja-JP" sz="1800" b="0" i="0" u="none" strike="noStrike" cap="none" dirty="0" smtClean="0">
                <a:solidFill>
                  <a:srgbClr val="000000"/>
                </a:solidFill>
                <a:effectLst/>
                <a:latin typeface="Arial"/>
                <a:ea typeface="Arial"/>
                <a:cs typeface="Arial"/>
                <a:sym typeface="Arial"/>
              </a:rPr>
              <a:t>低い傾向が見られ</a:t>
            </a:r>
            <a:r>
              <a:rPr lang="ja-JP" altLang="en-US" sz="1800" b="0" i="0" u="none" strike="noStrike" cap="none" dirty="0" smtClean="0">
                <a:solidFill>
                  <a:srgbClr val="000000"/>
                </a:solidFill>
                <a:effectLst/>
                <a:latin typeface="Arial"/>
                <a:ea typeface="Arial"/>
                <a:cs typeface="Arial"/>
                <a:sym typeface="Arial"/>
              </a:rPr>
              <a:t>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酒粕区の豚肉では、対照区に比べ先味が軽くさっぱりした味わいであるという結果であった。</a:t>
            </a:r>
          </a:p>
          <a:p>
            <a:r>
              <a:rPr lang="en-US" altLang="ja-JP" sz="1800" b="0" i="0" u="none" strike="noStrike" cap="none" dirty="0" smtClean="0">
                <a:solidFill>
                  <a:srgbClr val="000000"/>
                </a:solidFill>
                <a:effectLst/>
                <a:latin typeface="Arial"/>
                <a:ea typeface="Arial"/>
                <a:cs typeface="Arial"/>
                <a:sym typeface="Arial"/>
              </a:rPr>
              <a:t> </a:t>
            </a:r>
            <a:endParaRPr lang="ja-JP" altLang="ja-JP" sz="1800" b="0" i="0" u="none" strike="noStrike" cap="none" dirty="0" smtClean="0">
              <a:solidFill>
                <a:srgbClr val="000000"/>
              </a:solidFill>
              <a:effectLst/>
              <a:latin typeface="Arial"/>
              <a:ea typeface="Arial"/>
              <a:cs typeface="Arial"/>
              <a:sym typeface="Arial"/>
            </a:endParaRPr>
          </a:p>
          <a:p>
            <a:endParaRPr lang="en-US" altLang="ja-JP" dirty="0" smtClean="0"/>
          </a:p>
        </p:txBody>
      </p:sp>
      <p:sp>
        <p:nvSpPr>
          <p:cNvPr id="1348" name="スライド番号プレースホルダー 3"/>
          <p:cNvSpPr>
            <a:spLocks noGrp="1"/>
          </p:cNvSpPr>
          <p:nvPr>
            <p:ph type="sldNum" sz="quarter" idx="5"/>
          </p:nvPr>
        </p:nvSpPr>
        <p:spPr>
          <a:noFill/>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496" indent="-285575">
              <a:defRPr kumimoji="1">
                <a:solidFill>
                  <a:schemeClr val="tx1"/>
                </a:solidFill>
                <a:latin typeface="Calibri" panose="020F0502020204030204" pitchFamily="34" charset="0"/>
                <a:ea typeface="ＭＳ Ｐゴシック" panose="020B0600070205080204" pitchFamily="50" charset="-128"/>
              </a:defRPr>
            </a:lvl2pPr>
            <a:lvl3pPr marL="1142301" indent="-228459">
              <a:defRPr kumimoji="1">
                <a:solidFill>
                  <a:schemeClr val="tx1"/>
                </a:solidFill>
                <a:latin typeface="Calibri" panose="020F0502020204030204" pitchFamily="34" charset="0"/>
                <a:ea typeface="ＭＳ Ｐゴシック" panose="020B0600070205080204" pitchFamily="50" charset="-128"/>
              </a:defRPr>
            </a:lvl3pPr>
            <a:lvl4pPr marL="1599222" indent="-228459">
              <a:defRPr kumimoji="1">
                <a:solidFill>
                  <a:schemeClr val="tx1"/>
                </a:solidFill>
                <a:latin typeface="Calibri" panose="020F0502020204030204" pitchFamily="34" charset="0"/>
                <a:ea typeface="ＭＳ Ｐゴシック" panose="020B0600070205080204" pitchFamily="50" charset="-128"/>
              </a:defRPr>
            </a:lvl4pPr>
            <a:lvl5pPr marL="2056143" indent="-228459">
              <a:defRPr kumimoji="1">
                <a:solidFill>
                  <a:schemeClr val="tx1"/>
                </a:solidFill>
                <a:latin typeface="Calibri" panose="020F0502020204030204" pitchFamily="34" charset="0"/>
                <a:ea typeface="ＭＳ Ｐゴシック" panose="020B0600070205080204" pitchFamily="50" charset="-128"/>
              </a:defRPr>
            </a:lvl5pPr>
            <a:lvl6pPr marL="2513060" indent="-228459"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69981" indent="-228459"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6902" indent="-228459"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3823" indent="-228459"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B9FA495-258C-46E0-877A-8406D2D764B2}" type="slidenum">
              <a:rPr lang="ja-JP" altLang="en-US" smtClean="0"/>
              <a:pPr/>
              <a:t>17</a:t>
            </a:fld>
            <a:endParaRPr lang="en-US" altLang="ja-JP" smtClean="0"/>
          </a:p>
        </p:txBody>
      </p:sp>
    </p:spTree>
    <p:extLst>
      <p:ext uri="{BB962C8B-B14F-4D97-AF65-F5344CB8AC3E}">
        <p14:creationId xmlns:p14="http://schemas.microsoft.com/office/powerpoint/2010/main" val="2802104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57" name="スライド イメージ プレースホルダー 1"/>
          <p:cNvSpPr>
            <a:spLocks noGrp="1" noRot="1" noChangeAspect="1" noTextEdit="1"/>
          </p:cNvSpPr>
          <p:nvPr>
            <p:ph type="sldImg"/>
          </p:nvPr>
        </p:nvSpPr>
        <p:spPr>
          <a:noFill/>
          <a:ln>
            <a:solidFill>
              <a:srgbClr val="000000"/>
            </a:solidFill>
            <a:miter lim="800000"/>
            <a:headEnd/>
            <a:tailEnd/>
          </a:ln>
        </p:spPr>
      </p:sp>
      <p:sp>
        <p:nvSpPr>
          <p:cNvPr id="1358" name="ノート プレースホルダー 2"/>
          <p:cNvSpPr>
            <a:spLocks noGrp="1"/>
          </p:cNvSpPr>
          <p:nvPr>
            <p:ph type="body" idx="1"/>
          </p:nvPr>
        </p:nvSpPr>
        <p:spPr>
          <a:noFill/>
        </p:spPr>
        <p:txBody>
          <a:bodyPr wrap="square" numCol="1" anchor="t" anchorCtr="0" compatLnSpc="1">
            <a:prstTxWarp prst="textNoShape">
              <a:avLst/>
            </a:prstTxWarp>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酒粕３０％配合飼料では、豚の嗜好性は良好で、アルコールの影響による健康状態に目立った問題は確認され</a:t>
            </a:r>
            <a:r>
              <a:rPr lang="ja-JP" altLang="en-US" sz="1800" b="0" i="0" u="none" strike="noStrike" cap="none" dirty="0" smtClean="0">
                <a:solidFill>
                  <a:srgbClr val="000000"/>
                </a:solidFill>
                <a:effectLst/>
                <a:latin typeface="Arial"/>
                <a:ea typeface="Arial"/>
                <a:cs typeface="Arial"/>
                <a:sym typeface="Arial"/>
              </a:rPr>
              <a:t>ず、</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増体数やと体成績も対照区と同等であり、酒粕が配合飼料の代替飼料として活用可能であると考えられた。</a:t>
            </a:r>
          </a:p>
          <a:p>
            <a:r>
              <a:rPr lang="ja-JP" altLang="en-US" sz="1800" b="0" i="0" u="none" strike="noStrike" cap="none" dirty="0" smtClean="0">
                <a:solidFill>
                  <a:srgbClr val="000000"/>
                </a:solidFill>
                <a:effectLst/>
                <a:latin typeface="Arial"/>
                <a:ea typeface="Arial"/>
                <a:cs typeface="Arial"/>
                <a:sym typeface="Arial"/>
              </a:rPr>
              <a:t>・試験に供した</a:t>
            </a:r>
            <a:r>
              <a:rPr lang="ja-JP" altLang="ja-JP" sz="1800" b="0" i="0" u="none" strike="noStrike" cap="none" dirty="0" smtClean="0">
                <a:solidFill>
                  <a:srgbClr val="000000"/>
                </a:solidFill>
                <a:effectLst/>
                <a:latin typeface="Arial"/>
                <a:ea typeface="Arial"/>
                <a:cs typeface="Arial"/>
                <a:sym typeface="Arial"/>
              </a:rPr>
              <a:t>酒粕３０％添加飼料の場合、酒粕が１ｋｇあたり２０．６円以下であれば飼料削費削減が</a:t>
            </a:r>
            <a:r>
              <a:rPr lang="ja-JP" altLang="en-US" sz="1800" b="0" i="0" u="none" strike="noStrike" cap="none" dirty="0" smtClean="0">
                <a:solidFill>
                  <a:srgbClr val="000000"/>
                </a:solidFill>
                <a:effectLst/>
                <a:latin typeface="Arial"/>
                <a:ea typeface="Arial"/>
                <a:cs typeface="Arial"/>
                <a:sym typeface="Arial"/>
              </a:rPr>
              <a:t>図れる</a:t>
            </a:r>
            <a:r>
              <a:rPr lang="ja-JP" altLang="ja-JP" sz="1800" b="0" i="0" u="none" strike="noStrike" cap="none" dirty="0" smtClean="0">
                <a:solidFill>
                  <a:srgbClr val="000000"/>
                </a:solidFill>
                <a:effectLst/>
                <a:latin typeface="Arial"/>
                <a:ea typeface="Arial"/>
                <a:cs typeface="Arial"/>
                <a:sym typeface="Arial"/>
              </a:rPr>
              <a:t>。</a:t>
            </a: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豚肉</a:t>
            </a:r>
            <a:r>
              <a:rPr lang="ja-JP" altLang="en-US" sz="1800" b="0" i="0" u="none" strike="noStrike" cap="none" dirty="0" smtClean="0">
                <a:solidFill>
                  <a:srgbClr val="000000"/>
                </a:solidFill>
                <a:effectLst/>
                <a:latin typeface="Arial"/>
                <a:ea typeface="Arial"/>
                <a:cs typeface="Arial"/>
                <a:sym typeface="Arial"/>
              </a:rPr>
              <a:t>は、</a:t>
            </a:r>
            <a:r>
              <a:rPr lang="ja-JP" altLang="ja-JP" sz="1800" b="0" i="0" u="none" strike="noStrike" cap="none" dirty="0" smtClean="0">
                <a:solidFill>
                  <a:srgbClr val="000000"/>
                </a:solidFill>
                <a:effectLst/>
                <a:latin typeface="Arial"/>
                <a:ea typeface="Arial"/>
                <a:cs typeface="Arial"/>
                <a:sym typeface="Arial"/>
              </a:rPr>
              <a:t>旨味を保ちつつ、さっぱりした味わいとなる傾向が見られたことから、酒粕が豚肉の味わいに一定の変化をもたらすことが示唆された。</a:t>
            </a:r>
          </a:p>
          <a:p>
            <a:pPr marL="342691" indent="-342691">
              <a:spcBef>
                <a:spcPct val="50000"/>
              </a:spcBef>
            </a:pPr>
            <a:endParaRPr lang="en-US" altLang="ja-JP" dirty="0">
              <a:latin typeface="+mn-ea"/>
            </a:endParaRPr>
          </a:p>
        </p:txBody>
      </p:sp>
      <p:sp>
        <p:nvSpPr>
          <p:cNvPr id="1359" name="スライド番号プレースホルダー 3"/>
          <p:cNvSpPr txBox="1">
            <a:spLocks noGrp="1"/>
          </p:cNvSpPr>
          <p:nvPr/>
        </p:nvSpPr>
        <p:spPr>
          <a:xfrm>
            <a:off x="3769030" y="10158906"/>
            <a:ext cx="2884127" cy="534769"/>
          </a:xfrm>
          <a:prstGeom prst="rect">
            <a:avLst/>
          </a:prstGeom>
          <a:noFill/>
          <a:ln>
            <a:noFill/>
          </a:ln>
        </p:spPr>
        <p:txBody>
          <a:bodyPr lIns="91383" tIns="45693" rIns="91383" bIns="45693" anchor="b"/>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130714CA-6C2B-4D17-9770-7622C67391D3}" type="slidenum">
              <a:rPr lang="ja-JP" altLang="en-US"/>
              <a:pPr algn="r" eaLnBrk="1" hangingPunct="1">
                <a:spcBef>
                  <a:spcPct val="0"/>
                </a:spcBef>
              </a:pPr>
              <a:t>18</a:t>
            </a:fld>
            <a:endParaRPr lang="en-US" altLang="ja-JP"/>
          </a:p>
        </p:txBody>
      </p:sp>
    </p:spTree>
    <p:extLst>
      <p:ext uri="{BB962C8B-B14F-4D97-AF65-F5344CB8AC3E}">
        <p14:creationId xmlns:p14="http://schemas.microsoft.com/office/powerpoint/2010/main" val="16182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150" name="Google Shape;126;p3: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1" name="Google Shape;127;p3:notes"/>
          <p:cNvSpPr txBox="1">
            <a:spLocks noGrp="1"/>
          </p:cNvSpPr>
          <p:nvPr>
            <p:ph type="body" idx="1"/>
          </p:nvPr>
        </p:nvSpPr>
        <p:spPr>
          <a:xfrm>
            <a:off x="664850" y="5080311"/>
            <a:ext cx="5325021" cy="4812923"/>
          </a:xfrm>
          <a:prstGeom prst="rect">
            <a:avLst/>
          </a:prstGeom>
          <a:noFill/>
          <a:ln>
            <a:noFill/>
          </a:ln>
        </p:spPr>
        <p:txBody>
          <a:bodyPr spcFirstLastPara="1" wrap="square" lIns="91370" tIns="45672" rIns="91370" bIns="45672" anchor="t" anchorCtr="0">
            <a:noAutofit/>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養豚</a:t>
            </a:r>
            <a:r>
              <a:rPr lang="ja-JP" altLang="en-US" sz="1800" b="0" i="0" u="none" strike="noStrike" cap="none" dirty="0" smtClean="0">
                <a:solidFill>
                  <a:srgbClr val="000000"/>
                </a:solidFill>
                <a:effectLst/>
                <a:latin typeface="Arial"/>
                <a:ea typeface="Arial"/>
                <a:cs typeface="Arial"/>
                <a:sym typeface="Arial"/>
              </a:rPr>
              <a:t>業界では</a:t>
            </a:r>
            <a:r>
              <a:rPr lang="ja-JP" altLang="ja-JP" sz="1800" b="0" i="0" u="none" strike="noStrike" cap="none" dirty="0" smtClean="0">
                <a:solidFill>
                  <a:srgbClr val="000000"/>
                </a:solidFill>
                <a:effectLst/>
                <a:latin typeface="Arial"/>
                <a:ea typeface="Arial"/>
                <a:cs typeface="Arial"/>
                <a:sym typeface="Arial"/>
              </a:rPr>
              <a:t>、飼料の大部分を輸入に頼っ</a:t>
            </a:r>
            <a:r>
              <a:rPr lang="ja-JP" altLang="en-US" sz="1800" b="0" i="0" u="none" strike="noStrike" cap="none" dirty="0" smtClean="0">
                <a:solidFill>
                  <a:srgbClr val="000000"/>
                </a:solidFill>
                <a:effectLst/>
                <a:latin typeface="Arial"/>
                <a:ea typeface="Arial"/>
                <a:cs typeface="Arial"/>
                <a:sym typeface="Arial"/>
              </a:rPr>
              <a:t>ており</a:t>
            </a:r>
            <a:r>
              <a:rPr lang="ja-JP" altLang="ja-JP" sz="1800" b="0" i="0" u="none" strike="noStrike" cap="none" dirty="0" smtClean="0">
                <a:solidFill>
                  <a:srgbClr val="000000"/>
                </a:solidFill>
                <a:effectLst/>
                <a:latin typeface="Arial"/>
                <a:ea typeface="Arial"/>
                <a:cs typeface="Arial"/>
                <a:sym typeface="Arial"/>
              </a:rPr>
              <a:t>、近年の輸入飼料の高騰や安価な豚肉の海外からの流入、</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国内産豚肉の価格競争の地域間での活発化など</a:t>
            </a:r>
            <a:r>
              <a:rPr lang="ja-JP" altLang="en-US" sz="1800" b="0" i="0" u="none" strike="noStrike" cap="none" dirty="0" smtClean="0">
                <a:solidFill>
                  <a:srgbClr val="000000"/>
                </a:solidFill>
                <a:effectLst/>
                <a:latin typeface="Arial"/>
                <a:ea typeface="Arial"/>
                <a:cs typeface="Arial"/>
                <a:sym typeface="Arial"/>
              </a:rPr>
              <a:t>が増し、</a:t>
            </a:r>
            <a:r>
              <a:rPr lang="ja-JP" altLang="ja-JP" sz="1800" b="0" i="0" u="none" strike="noStrike" cap="none" dirty="0" smtClean="0">
                <a:solidFill>
                  <a:srgbClr val="000000"/>
                </a:solidFill>
                <a:effectLst/>
                <a:latin typeface="Arial"/>
                <a:ea typeface="Arial"/>
                <a:cs typeface="Arial"/>
                <a:sym typeface="Arial"/>
              </a:rPr>
              <a:t>養豚農家の経営状況は年々厳しくなって</a:t>
            </a:r>
            <a:r>
              <a:rPr lang="ja-JP" altLang="en-US" sz="1800" b="0" i="0" u="none" strike="noStrike" cap="none" dirty="0" smtClean="0">
                <a:solidFill>
                  <a:srgbClr val="000000"/>
                </a:solidFill>
                <a:effectLst/>
                <a:latin typeface="Arial"/>
                <a:ea typeface="Arial"/>
                <a:cs typeface="Arial"/>
                <a:sym typeface="Arial"/>
              </a:rPr>
              <a:t>いる。</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飼料自給率を高め、同時に他との差別化を図る高付加価値豚肉生産技術の開発が求められ</a:t>
            </a:r>
            <a:r>
              <a:rPr lang="ja-JP" altLang="en-US" sz="1800" b="0" i="0" u="none" strike="noStrike" cap="none" dirty="0" smtClean="0">
                <a:solidFill>
                  <a:srgbClr val="000000"/>
                </a:solidFill>
                <a:effectLst/>
                <a:latin typeface="Arial"/>
                <a:ea typeface="Arial"/>
                <a:cs typeface="Arial"/>
                <a:sym typeface="Arial"/>
              </a:rPr>
              <a:t>ており、</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安価かつ栄養に富む代替飼料として、酒造会社にて食品残渣として発生する酒粕に着目した。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酒粕は時期により需要が落ち、未利用のまま処理されるものが多くある</a:t>
            </a:r>
            <a:r>
              <a:rPr lang="ja-JP" altLang="en-US" sz="1800" b="0" i="0" u="none" strike="noStrike" cap="none" dirty="0" smtClean="0">
                <a:solidFill>
                  <a:srgbClr val="000000"/>
                </a:solidFill>
                <a:effectLst/>
                <a:latin typeface="Arial"/>
                <a:ea typeface="Arial"/>
                <a:cs typeface="Arial"/>
                <a:sym typeface="Arial"/>
              </a:rPr>
              <a:t>が、</a:t>
            </a:r>
            <a:r>
              <a:rPr lang="ja-JP" altLang="ja-JP" sz="1800" b="0" i="0" u="none" strike="noStrike" cap="none" dirty="0" smtClean="0">
                <a:solidFill>
                  <a:srgbClr val="000000"/>
                </a:solidFill>
                <a:effectLst/>
                <a:latin typeface="Arial"/>
                <a:ea typeface="Arial"/>
                <a:cs typeface="Arial"/>
                <a:sym typeface="Arial"/>
              </a:rPr>
              <a:t>酒粕</a:t>
            </a:r>
            <a:r>
              <a:rPr lang="ja-JP" altLang="en-US" sz="1800" b="0" i="0" u="none" strike="noStrike" cap="none" dirty="0" smtClean="0">
                <a:solidFill>
                  <a:srgbClr val="000000"/>
                </a:solidFill>
                <a:effectLst/>
                <a:latin typeface="Arial"/>
                <a:ea typeface="Arial"/>
                <a:cs typeface="Arial"/>
                <a:sym typeface="Arial"/>
              </a:rPr>
              <a:t>処分</a:t>
            </a:r>
            <a:r>
              <a:rPr lang="ja-JP" altLang="ja-JP" sz="1800" b="0" i="0" u="none" strike="noStrike" cap="none" dirty="0" smtClean="0">
                <a:solidFill>
                  <a:srgbClr val="000000"/>
                </a:solidFill>
                <a:effectLst/>
                <a:latin typeface="Arial"/>
                <a:ea typeface="Arial"/>
                <a:cs typeface="Arial"/>
                <a:sym typeface="Arial"/>
              </a:rPr>
              <a:t>処理費用</a:t>
            </a:r>
            <a:r>
              <a:rPr lang="ja-JP" altLang="en-US" sz="1800" b="0" i="0" u="none" strike="noStrike" cap="none" dirty="0" smtClean="0">
                <a:solidFill>
                  <a:srgbClr val="000000"/>
                </a:solidFill>
                <a:effectLst/>
                <a:latin typeface="Arial"/>
                <a:ea typeface="Arial"/>
                <a:cs typeface="Arial"/>
                <a:sym typeface="Arial"/>
              </a:rPr>
              <a:t>が</a:t>
            </a:r>
            <a:r>
              <a:rPr lang="ja-JP" altLang="ja-JP" sz="1800" b="0" i="0" u="none" strike="noStrike" cap="none" dirty="0" smtClean="0">
                <a:solidFill>
                  <a:srgbClr val="000000"/>
                </a:solidFill>
                <a:effectLst/>
                <a:latin typeface="Arial"/>
                <a:ea typeface="Arial"/>
                <a:cs typeface="Arial"/>
                <a:sym typeface="Arial"/>
              </a:rPr>
              <a:t>かか</a:t>
            </a:r>
            <a:r>
              <a:rPr lang="ja-JP" altLang="en-US" sz="1800" b="0" i="0" u="none" strike="noStrike" cap="none" dirty="0" smtClean="0">
                <a:solidFill>
                  <a:srgbClr val="000000"/>
                </a:solidFill>
                <a:effectLst/>
                <a:latin typeface="Arial"/>
                <a:ea typeface="Arial"/>
                <a:cs typeface="Arial"/>
                <a:sym typeface="Arial"/>
              </a:rPr>
              <a:t>り、</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近年、ヒトの食料自給率低下も問題となる中、酒造会社では、この酒粕の利活用が課題となっている。</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酒粕を豚の飼料として活用することで、飼料自給率を高め飼料費を抑えると共に、酒粕が豚の増体や健康状態、</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肉質に与える影響を調査した。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栄養豊富な酒粕を豚肉の差別化として活用する可能性について</a:t>
            </a:r>
            <a:r>
              <a:rPr lang="ja-JP" altLang="en-US" sz="1800" b="0" i="0" u="none" strike="noStrike" cap="none" dirty="0" smtClean="0">
                <a:solidFill>
                  <a:srgbClr val="000000"/>
                </a:solidFill>
                <a:effectLst/>
                <a:latin typeface="Arial"/>
                <a:ea typeface="Arial"/>
                <a:cs typeface="Arial"/>
                <a:sym typeface="Arial"/>
              </a:rPr>
              <a:t>も</a:t>
            </a:r>
            <a:r>
              <a:rPr lang="ja-JP" altLang="ja-JP" sz="1800" b="0" i="0" u="none" strike="noStrike" cap="none" dirty="0" smtClean="0">
                <a:solidFill>
                  <a:srgbClr val="000000"/>
                </a:solidFill>
                <a:effectLst/>
                <a:latin typeface="Arial"/>
                <a:ea typeface="Arial"/>
                <a:cs typeface="Arial"/>
                <a:sym typeface="Arial"/>
              </a:rPr>
              <a:t>検討した。</a:t>
            </a:r>
          </a:p>
          <a:p>
            <a:r>
              <a:rPr lang="en-US" altLang="ja-JP" sz="1800" b="0" i="0" u="none" strike="noStrike" cap="none" dirty="0" smtClean="0">
                <a:solidFill>
                  <a:srgbClr val="000000"/>
                </a:solidFill>
                <a:effectLst/>
                <a:latin typeface="Arial"/>
                <a:ea typeface="Arial"/>
                <a:cs typeface="Arial"/>
                <a:sym typeface="Arial"/>
              </a:rPr>
              <a:t> </a:t>
            </a:r>
            <a:endParaRPr lang="ja-JP" altLang="ja-JP" sz="1800" b="0" i="0" u="none" strike="noStrike" cap="none" dirty="0" smtClean="0">
              <a:solidFill>
                <a:srgbClr val="000000"/>
              </a:solidFill>
              <a:effectLst/>
              <a:latin typeface="Arial"/>
              <a:ea typeface="Arial"/>
              <a:cs typeface="Arial"/>
              <a:sym typeface="Arial"/>
            </a:endParaRPr>
          </a:p>
          <a:p>
            <a:pPr marL="0" indent="0">
              <a:lnSpc>
                <a:spcPct val="120000"/>
              </a:lnSpc>
              <a:buClr>
                <a:schemeClr val="dk1"/>
              </a:buClr>
              <a:buSzPts val="1100"/>
            </a:pPr>
            <a:endParaRPr dirty="0"/>
          </a:p>
        </p:txBody>
      </p:sp>
      <p:sp>
        <p:nvSpPr>
          <p:cNvPr id="1152" name="Google Shape;128;p3: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2</a:t>
            </a:fld>
            <a:endParaRPr/>
          </a:p>
        </p:txBody>
      </p:sp>
    </p:spTree>
    <p:extLst>
      <p:ext uri="{BB962C8B-B14F-4D97-AF65-F5344CB8AC3E}">
        <p14:creationId xmlns:p14="http://schemas.microsoft.com/office/powerpoint/2010/main" val="261722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163" name="Google Shape;66;p4:notes"/>
          <p:cNvSpPr>
            <a:spLocks noGrp="1" noRot="1" noChangeAspect="1" noTextEdit="1"/>
          </p:cNvSpPr>
          <p:nvPr>
            <p:ph type="sldImg" idx="2"/>
          </p:nvPr>
        </p:nvSpPr>
        <p:spPr>
          <a:xfrm>
            <a:off x="652463" y="801688"/>
            <a:ext cx="5348287" cy="4011612"/>
          </a:xfrm>
          <a:custGeom>
            <a:avLst/>
            <a:gdLst>
              <a:gd name="T0" fmla="*/ 0 w 120000"/>
              <a:gd name="T1" fmla="*/ 0 h 120000"/>
              <a:gd name="T2" fmla="*/ 204435072 w 120000"/>
              <a:gd name="T3" fmla="*/ 0 h 120000"/>
              <a:gd name="T4" fmla="*/ 204435072 w 120000"/>
              <a:gd name="T5" fmla="*/ 114994728 h 120000"/>
              <a:gd name="T6" fmla="*/ 0 w 120000"/>
              <a:gd name="T7" fmla="*/ 114994728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a:noFill/>
          </a:ln>
        </p:spPr>
      </p:sp>
      <p:sp>
        <p:nvSpPr>
          <p:cNvPr id="1164" name="Google Shape;67;p4:notes"/>
          <p:cNvSpPr>
            <a:spLocks noGrp="1"/>
          </p:cNvSpPr>
          <p:nvPr>
            <p:ph type="body" idx="1"/>
          </p:nvPr>
        </p:nvSpPr>
        <p:spPr>
          <a:xfrm>
            <a:off x="664850" y="5080311"/>
            <a:ext cx="5325021" cy="4812923"/>
          </a:xfrm>
          <a:noFill/>
        </p:spPr>
        <p:txBody>
          <a:bodyPr wrap="square" lIns="91370" tIns="45672" rIns="91370" bIns="45672" numCol="1" anchor="t" anchorCtr="0" compatLnSpc="1">
            <a:prstTxWarp prst="textNoShape">
              <a:avLst/>
            </a:prstTxWarp>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供試豚は</a:t>
            </a:r>
            <a:r>
              <a:rPr lang="en-US" altLang="ja-JP" sz="1800" b="0" i="0" u="none" strike="noStrike" cap="none" dirty="0" smtClean="0">
                <a:solidFill>
                  <a:srgbClr val="000000"/>
                </a:solidFill>
                <a:effectLst/>
                <a:latin typeface="Arial"/>
                <a:ea typeface="Arial"/>
                <a:cs typeface="Arial"/>
                <a:sym typeface="Arial"/>
              </a:rPr>
              <a:t>WL</a:t>
            </a:r>
            <a:r>
              <a:rPr lang="ja-JP" altLang="ja-JP" sz="1800" b="0" i="0" u="none" strike="noStrike" cap="none" dirty="0" smtClean="0">
                <a:solidFill>
                  <a:srgbClr val="000000"/>
                </a:solidFill>
                <a:effectLst/>
                <a:latin typeface="Arial"/>
                <a:ea typeface="Arial"/>
                <a:cs typeface="Arial"/>
                <a:sym typeface="Arial"/>
              </a:rPr>
              <a:t>豚２腹から産まれた計１４頭</a:t>
            </a:r>
            <a:r>
              <a:rPr lang="ja-JP" altLang="en-US" sz="1800" b="0" i="0" u="none" strike="noStrike" cap="none" dirty="0" smtClean="0">
                <a:solidFill>
                  <a:srgbClr val="000000"/>
                </a:solidFill>
                <a:effectLst/>
                <a:latin typeface="Arial"/>
                <a:ea typeface="Arial"/>
                <a:cs typeface="Arial"/>
                <a:sym typeface="Arial"/>
              </a:rPr>
              <a:t>を用い、</a:t>
            </a:r>
            <a:r>
              <a:rPr lang="ja-JP" altLang="ja-JP" sz="1800" b="0" i="0" u="none" strike="noStrike" cap="none" dirty="0" smtClean="0">
                <a:solidFill>
                  <a:srgbClr val="000000"/>
                </a:solidFill>
                <a:effectLst/>
                <a:latin typeface="Arial"/>
                <a:ea typeface="Arial"/>
                <a:cs typeface="Arial"/>
                <a:sym typeface="Arial"/>
              </a:rPr>
              <a:t>各母豚から同数の子豚を酒粕区と対照区の２群に分けた。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飼料は両群共に市販の配合飼料を用い、酒粕区はこれに酒粕</a:t>
            </a:r>
            <a:r>
              <a:rPr lang="en-US" altLang="ja-JP" sz="1800" b="0" i="0" u="none" strike="noStrike" cap="none" dirty="0" smtClean="0">
                <a:solidFill>
                  <a:srgbClr val="000000"/>
                </a:solidFill>
                <a:effectLst/>
                <a:latin typeface="Arial"/>
                <a:ea typeface="Arial"/>
                <a:cs typeface="Arial"/>
                <a:sym typeface="Arial"/>
              </a:rPr>
              <a:t>30%</a:t>
            </a:r>
            <a:r>
              <a:rPr lang="ja-JP" altLang="ja-JP" sz="1800" b="0" i="0" u="none" strike="noStrike" cap="none" dirty="0" err="1" smtClean="0">
                <a:solidFill>
                  <a:srgbClr val="000000"/>
                </a:solidFill>
                <a:effectLst/>
                <a:latin typeface="Arial"/>
                <a:ea typeface="Arial"/>
                <a:cs typeface="Arial"/>
                <a:sym typeface="Arial"/>
              </a:rPr>
              <a:t>を混</a:t>
            </a:r>
            <a:r>
              <a:rPr lang="ja-JP" altLang="ja-JP" sz="1800" b="0" i="0" u="none" strike="noStrike" cap="none" dirty="0" smtClean="0">
                <a:solidFill>
                  <a:srgbClr val="000000"/>
                </a:solidFill>
                <a:effectLst/>
                <a:latin typeface="Arial"/>
                <a:ea typeface="Arial"/>
                <a:cs typeface="Arial"/>
                <a:sym typeface="Arial"/>
              </a:rPr>
              <a:t>合し</a:t>
            </a:r>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対照区には市販飼料のみを給与した。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給与は不断給餌とし、約４ヶ月齢弱〜出荷まで給餌を継続</a:t>
            </a:r>
            <a:r>
              <a:rPr lang="ja-JP" altLang="en-US" sz="1800" b="0" i="0" u="none" strike="noStrike" cap="none" dirty="0" smtClean="0">
                <a:solidFill>
                  <a:srgbClr val="000000"/>
                </a:solidFill>
                <a:effectLst/>
                <a:latin typeface="Arial"/>
                <a:ea typeface="Arial"/>
                <a:cs typeface="Arial"/>
                <a:sym typeface="Arial"/>
              </a:rPr>
              <a:t>し</a:t>
            </a:r>
            <a:r>
              <a:rPr lang="ja-JP" altLang="ja-JP" sz="1800" b="0" i="0" u="none" strike="noStrike" cap="none" dirty="0" smtClean="0">
                <a:solidFill>
                  <a:srgbClr val="000000"/>
                </a:solidFill>
                <a:effectLst/>
                <a:latin typeface="Arial"/>
                <a:ea typeface="Arial"/>
                <a:cs typeface="Arial"/>
                <a:sym typeface="Arial"/>
              </a:rPr>
              <a:t>、両区から各５頭ずつを肉質検査に供した。</a:t>
            </a:r>
          </a:p>
          <a:p>
            <a:r>
              <a:rPr lang="en-US" altLang="ja-JP" sz="1800" b="0" i="0" u="none" strike="noStrike" cap="none" dirty="0" smtClean="0">
                <a:solidFill>
                  <a:srgbClr val="000000"/>
                </a:solidFill>
                <a:effectLst/>
                <a:latin typeface="Arial"/>
                <a:ea typeface="Arial"/>
                <a:cs typeface="Arial"/>
                <a:sym typeface="Arial"/>
              </a:rPr>
              <a:t> </a:t>
            </a:r>
            <a:endParaRPr lang="ja-JP" altLang="ja-JP" sz="1800" b="0" i="0" u="none" strike="noStrike" cap="none" dirty="0">
              <a:solidFill>
                <a:srgbClr val="000000"/>
              </a:solidFill>
              <a:effectLst/>
              <a:latin typeface="Arial"/>
              <a:ea typeface="Arial"/>
              <a:cs typeface="Arial"/>
              <a:sym typeface="Arial"/>
            </a:endParaRPr>
          </a:p>
        </p:txBody>
      </p:sp>
      <p:sp>
        <p:nvSpPr>
          <p:cNvPr id="1165" name="Google Shape;68;p4:notes"/>
          <p:cNvSpPr txBox="1">
            <a:spLocks noChangeArrowheads="1"/>
          </p:cNvSpPr>
          <p:nvPr/>
        </p:nvSpPr>
        <p:spPr>
          <a:xfrm>
            <a:off x="3769030" y="10158906"/>
            <a:ext cx="2884127" cy="534769"/>
          </a:xfrm>
          <a:prstGeom prst="rect">
            <a:avLst/>
          </a:prstGeom>
          <a:noFill/>
          <a:ln>
            <a:noFill/>
          </a:ln>
        </p:spPr>
        <p:txBody>
          <a:bodyPr lIns="91370" tIns="45672" rIns="91370" bIns="45672" anchor="b"/>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r" eaLnBrk="1" hangingPunct="1">
              <a:buClr>
                <a:srgbClr val="000000"/>
              </a:buClr>
              <a:buSzPts val="1200"/>
              <a:buFont typeface="Calibri" panose="020F0502020204030204" pitchFamily="34" charset="0"/>
              <a:buNone/>
            </a:pPr>
            <a:fld id="{7B410D41-E3F6-460F-BDED-46FC8F9726E0}" type="slidenum">
              <a:rPr lang="en-US" altLang="ja-JP" sz="1200">
                <a:solidFill>
                  <a:srgbClr val="000000"/>
                </a:solidFill>
                <a:cs typeface="Calibri" panose="020F0502020204030204" pitchFamily="34" charset="0"/>
                <a:sym typeface="Calibri" panose="020F0502020204030204" pitchFamily="34" charset="0"/>
              </a:rPr>
              <a:pPr algn="r" eaLnBrk="1" hangingPunct="1">
                <a:buClr>
                  <a:srgbClr val="000000"/>
                </a:buClr>
                <a:buSzPts val="1200"/>
                <a:buFont typeface="Calibri" panose="020F0502020204030204" pitchFamily="34" charset="0"/>
                <a:buNone/>
              </a:pPr>
              <a:t>3</a:t>
            </a:fld>
            <a:endParaRPr lang="ja-JP" altLang="ja-JP"/>
          </a:p>
        </p:txBody>
      </p:sp>
    </p:spTree>
    <p:extLst>
      <p:ext uri="{BB962C8B-B14F-4D97-AF65-F5344CB8AC3E}">
        <p14:creationId xmlns:p14="http://schemas.microsoft.com/office/powerpoint/2010/main" val="2913245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179" name="Google Shape;179;p7: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0" name="Google Shape;180;p7:notes"/>
          <p:cNvSpPr txBox="1">
            <a:spLocks noGrp="1"/>
          </p:cNvSpPr>
          <p:nvPr>
            <p:ph type="body" idx="1"/>
          </p:nvPr>
        </p:nvSpPr>
        <p:spPr>
          <a:xfrm>
            <a:off x="664850" y="5080311"/>
            <a:ext cx="5325021" cy="4812923"/>
          </a:xfrm>
          <a:prstGeom prst="rect">
            <a:avLst/>
          </a:prstGeom>
          <a:noFill/>
          <a:ln>
            <a:noFill/>
          </a:ln>
        </p:spPr>
        <p:txBody>
          <a:bodyPr spcFirstLastPara="1" wrap="square" lIns="91370" tIns="45672" rIns="91370" bIns="4567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酒粕配合飼料には、市販の配合飼料に対し３０％の酒粕を飼料混合機を用い、約３０分間、均一になるまで混合した。</a:t>
            </a:r>
            <a:endParaRPr lang="en-US" altLang="ja-JP" sz="18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混合飼料の外観は市販の配合飼料同様だが、香りは酒粕のアルコール臭が残って</a:t>
            </a:r>
            <a:r>
              <a:rPr lang="ja-JP" altLang="en-US" sz="1800" b="0" i="0" u="none" strike="noStrike" cap="none" dirty="0" smtClean="0">
                <a:solidFill>
                  <a:srgbClr val="000000"/>
                </a:solidFill>
                <a:effectLst/>
                <a:latin typeface="Arial"/>
                <a:ea typeface="Arial"/>
                <a:cs typeface="Arial"/>
                <a:sym typeface="Arial"/>
              </a:rPr>
              <a:t>おり、</a:t>
            </a:r>
            <a:r>
              <a:rPr lang="ja-JP" altLang="ja-JP" sz="1800" b="0" i="0" u="none" strike="noStrike" cap="none" dirty="0" smtClean="0">
                <a:solidFill>
                  <a:srgbClr val="000000"/>
                </a:solidFill>
                <a:effectLst/>
                <a:latin typeface="Arial"/>
                <a:ea typeface="Arial"/>
                <a:cs typeface="Arial"/>
                <a:sym typeface="Arial"/>
              </a:rPr>
              <a:t>両試験区の</a:t>
            </a:r>
            <a:r>
              <a:rPr lang="en-US" altLang="ja-JP" sz="1800" b="0" i="0" u="none" strike="noStrike" cap="none" dirty="0" smtClean="0">
                <a:solidFill>
                  <a:srgbClr val="000000"/>
                </a:solidFill>
                <a:effectLst/>
                <a:latin typeface="Arial"/>
                <a:ea typeface="Arial"/>
                <a:cs typeface="Arial"/>
                <a:sym typeface="Arial"/>
              </a:rPr>
              <a:t>TDN</a:t>
            </a:r>
            <a:r>
              <a:rPr lang="ja-JP" altLang="ja-JP" sz="1800" b="0" i="0" u="none" strike="noStrike" cap="none" dirty="0" smtClean="0">
                <a:solidFill>
                  <a:srgbClr val="000000"/>
                </a:solidFill>
                <a:effectLst/>
                <a:latin typeface="Arial"/>
                <a:ea typeface="Arial"/>
                <a:cs typeface="Arial"/>
                <a:sym typeface="Arial"/>
              </a:rPr>
              <a:t>はほぼ同等で、</a:t>
            </a:r>
            <a:r>
              <a:rPr lang="en-US" altLang="ja-JP" sz="1800" b="0" i="0" u="none" strike="noStrike" cap="none" dirty="0" smtClean="0">
                <a:solidFill>
                  <a:srgbClr val="000000"/>
                </a:solidFill>
                <a:effectLst/>
                <a:latin typeface="Arial"/>
                <a:ea typeface="Arial"/>
                <a:cs typeface="Arial"/>
                <a:sym typeface="Arial"/>
              </a:rPr>
              <a:t>CP</a:t>
            </a:r>
            <a:r>
              <a:rPr lang="ja-JP" altLang="ja-JP" sz="1800" b="0" i="0" u="none" strike="noStrike" cap="none" dirty="0" smtClean="0">
                <a:solidFill>
                  <a:srgbClr val="000000"/>
                </a:solidFill>
                <a:effectLst/>
                <a:latin typeface="Arial"/>
                <a:ea typeface="Arial"/>
                <a:cs typeface="Arial"/>
                <a:sym typeface="Arial"/>
              </a:rPr>
              <a:t>は酒粕配合飼料の方が高くなった。</a:t>
            </a:r>
            <a:endParaRPr lang="en-US" altLang="ja-JP" sz="18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酒粕３０％配合飼料に対し、豚の嗜好性、増体、アルコールの影響などを観察し、酒粕</a:t>
            </a:r>
            <a:r>
              <a:rPr lang="ja-JP" altLang="en-US" sz="1800" b="0" i="0" u="none" strike="noStrike" cap="none" dirty="0" smtClean="0">
                <a:solidFill>
                  <a:srgbClr val="000000"/>
                </a:solidFill>
                <a:effectLst/>
                <a:latin typeface="Arial"/>
                <a:ea typeface="Arial"/>
                <a:cs typeface="Arial"/>
                <a:sym typeface="Arial"/>
              </a:rPr>
              <a:t>の</a:t>
            </a:r>
            <a:r>
              <a:rPr lang="ja-JP" altLang="ja-JP" sz="1800" b="0" i="0" u="none" strike="noStrike" cap="none" dirty="0" smtClean="0">
                <a:solidFill>
                  <a:srgbClr val="000000"/>
                </a:solidFill>
                <a:effectLst/>
                <a:latin typeface="Arial"/>
                <a:ea typeface="Arial"/>
                <a:cs typeface="Arial"/>
                <a:sym typeface="Arial"/>
              </a:rPr>
              <a:t>代替飼料として</a:t>
            </a:r>
            <a:r>
              <a:rPr lang="ja-JP" altLang="en-US" sz="1800" b="0" i="0" u="none" strike="noStrike" cap="none" dirty="0" smtClean="0">
                <a:solidFill>
                  <a:srgbClr val="000000"/>
                </a:solidFill>
                <a:effectLst/>
                <a:latin typeface="Arial"/>
                <a:ea typeface="Arial"/>
                <a:cs typeface="Arial"/>
                <a:sym typeface="Arial"/>
              </a:rPr>
              <a:t>の</a:t>
            </a:r>
            <a:r>
              <a:rPr lang="ja-JP" altLang="ja-JP" sz="1800" b="0" i="0" u="none" strike="noStrike" cap="none" dirty="0" smtClean="0">
                <a:solidFill>
                  <a:srgbClr val="000000"/>
                </a:solidFill>
                <a:effectLst/>
                <a:latin typeface="Arial"/>
                <a:ea typeface="Arial"/>
                <a:cs typeface="Arial"/>
                <a:sym typeface="Arial"/>
              </a:rPr>
              <a:t>使用</a:t>
            </a:r>
            <a:r>
              <a:rPr lang="ja-JP" altLang="en-US" sz="1800" b="0" i="0" u="none" strike="noStrike" cap="none" dirty="0" smtClean="0">
                <a:solidFill>
                  <a:srgbClr val="000000"/>
                </a:solidFill>
                <a:effectLst/>
                <a:latin typeface="Arial"/>
                <a:ea typeface="Arial"/>
                <a:cs typeface="Arial"/>
                <a:sym typeface="Arial"/>
              </a:rPr>
              <a:t>可否について</a:t>
            </a:r>
            <a:r>
              <a:rPr lang="ja-JP" altLang="ja-JP" sz="1800" b="0" i="0" u="none" strike="noStrike" cap="none" dirty="0" smtClean="0">
                <a:solidFill>
                  <a:srgbClr val="000000"/>
                </a:solidFill>
                <a:effectLst/>
                <a:latin typeface="Arial"/>
                <a:ea typeface="Arial"/>
                <a:cs typeface="Arial"/>
                <a:sym typeface="Arial"/>
              </a:rPr>
              <a:t>も検討した。</a:t>
            </a:r>
          </a:p>
          <a:p>
            <a:pPr marL="0" indent="0"/>
            <a:endParaRPr dirty="0"/>
          </a:p>
        </p:txBody>
      </p:sp>
      <p:sp>
        <p:nvSpPr>
          <p:cNvPr id="1181" name="Google Shape;181;p7: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4</a:t>
            </a:fld>
            <a:endParaRPr/>
          </a:p>
        </p:txBody>
      </p:sp>
    </p:spTree>
    <p:extLst>
      <p:ext uri="{BB962C8B-B14F-4D97-AF65-F5344CB8AC3E}">
        <p14:creationId xmlns:p14="http://schemas.microsoft.com/office/powerpoint/2010/main" val="232525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188" name="Google Shape;192;p8: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9" name="Google Shape;193;p8:notes"/>
          <p:cNvSpPr txBox="1">
            <a:spLocks noGrp="1"/>
          </p:cNvSpPr>
          <p:nvPr>
            <p:ph type="body" idx="1"/>
          </p:nvPr>
        </p:nvSpPr>
        <p:spPr>
          <a:xfrm>
            <a:off x="664850" y="5080311"/>
            <a:ext cx="5325021" cy="4812923"/>
          </a:xfrm>
          <a:prstGeom prst="rect">
            <a:avLst/>
          </a:prstGeom>
          <a:noFill/>
          <a:ln>
            <a:noFill/>
          </a:ln>
        </p:spPr>
        <p:txBody>
          <a:bodyPr spcFirstLastPara="1" wrap="square" lIns="91370" tIns="45672" rIns="91370" bIns="45672" anchor="t" anchorCtr="0">
            <a:noAutofit/>
          </a:bodyPr>
          <a:lstStyle/>
          <a:p>
            <a:pPr marL="0" lvl="0" indent="0" algn="l" rtl="0">
              <a:lnSpc>
                <a:spcPct val="156000"/>
              </a:lnSpc>
              <a:spcBef>
                <a:spcPts val="0"/>
              </a:spcBef>
              <a:spcAft>
                <a:spcPts val="0"/>
              </a:spcAft>
              <a:buClr>
                <a:srgbClr val="000000"/>
              </a:buClr>
              <a:buSzPts val="2400"/>
              <a:buNone/>
            </a:pPr>
            <a:r>
              <a:rPr lang="ja-JP" altLang="en-US" sz="1800" b="0" i="0" u="none" strike="noStrike" cap="none" dirty="0" smtClean="0">
                <a:solidFill>
                  <a:schemeClr val="dk1"/>
                </a:solidFill>
                <a:latin typeface="+mn-ea"/>
                <a:ea typeface="Arial"/>
                <a:cs typeface="Arial"/>
                <a:sym typeface="Calibri"/>
              </a:rPr>
              <a:t>調査項目は一覧のとおり</a:t>
            </a:r>
            <a:endParaRPr lang="ja-JP" altLang="en-US" sz="1800" b="0" i="0" u="none" strike="noStrike" cap="none" dirty="0" smtClean="0">
              <a:solidFill>
                <a:schemeClr val="dk1"/>
              </a:solidFill>
              <a:latin typeface="+mn-ea"/>
              <a:ea typeface="Arial"/>
              <a:cs typeface="Arial"/>
              <a:sym typeface="Calibri"/>
            </a:endParaRPr>
          </a:p>
          <a:p>
            <a:endParaRPr lang="ja-JP" altLang="ja-JP" sz="1800" b="0" i="0" u="sng" strike="noStrike" cap="none" dirty="0">
              <a:solidFill>
                <a:srgbClr val="000000"/>
              </a:solidFill>
              <a:effectLst/>
              <a:latin typeface="Arial"/>
              <a:ea typeface="Arial"/>
              <a:cs typeface="Arial"/>
              <a:sym typeface="Arial"/>
            </a:endParaRPr>
          </a:p>
        </p:txBody>
      </p:sp>
      <p:sp>
        <p:nvSpPr>
          <p:cNvPr id="1190" name="Google Shape;194;p8: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5</a:t>
            </a:fld>
            <a:endParaRPr/>
          </a:p>
        </p:txBody>
      </p:sp>
    </p:spTree>
    <p:extLst>
      <p:ext uri="{BB962C8B-B14F-4D97-AF65-F5344CB8AC3E}">
        <p14:creationId xmlns:p14="http://schemas.microsoft.com/office/powerpoint/2010/main" val="322361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197" name="Google Shape;200;p9: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8" name="Google Shape;201;p9:notes"/>
          <p:cNvSpPr txBox="1">
            <a:spLocks noGrp="1"/>
          </p:cNvSpPr>
          <p:nvPr>
            <p:ph type="body" idx="1"/>
          </p:nvPr>
        </p:nvSpPr>
        <p:spPr>
          <a:xfrm>
            <a:off x="664850" y="5080311"/>
            <a:ext cx="5325021" cy="4812923"/>
          </a:xfrm>
          <a:prstGeom prst="rect">
            <a:avLst/>
          </a:prstGeom>
          <a:noFill/>
          <a:ln>
            <a:noFill/>
          </a:ln>
        </p:spPr>
        <p:txBody>
          <a:bodyPr spcFirstLastPara="1" wrap="square" lIns="91370" tIns="45672" rIns="91370" bIns="45672" anchor="t" anchorCtr="0">
            <a:noAutofit/>
          </a:bodyPr>
          <a:lstStyle/>
          <a:p>
            <a:r>
              <a:rPr lang="ja-JP" altLang="en-US" sz="1800" b="0" i="0" u="none" strike="noStrike" cap="none" dirty="0" smtClean="0">
                <a:solidFill>
                  <a:srgbClr val="000000"/>
                </a:solidFill>
                <a:effectLst/>
                <a:latin typeface="Arial"/>
                <a:ea typeface="Arial"/>
                <a:cs typeface="Arial"/>
                <a:sym typeface="Arial"/>
              </a:rPr>
              <a:t>（</a:t>
            </a:r>
            <a:r>
              <a:rPr lang="ja-JP" altLang="en-US" sz="1800" b="0" i="0" u="none" strike="noStrike" cap="none" dirty="0" smtClean="0">
                <a:solidFill>
                  <a:srgbClr val="000000"/>
                </a:solidFill>
                <a:effectLst/>
                <a:latin typeface="Arial"/>
                <a:ea typeface="Arial"/>
                <a:cs typeface="Arial"/>
                <a:sym typeface="Arial"/>
              </a:rPr>
              <a:t>１）</a:t>
            </a:r>
            <a:r>
              <a:rPr lang="ja-JP" altLang="ja-JP" sz="1800" b="0" i="0" u="none" strike="noStrike" cap="none" dirty="0" smtClean="0">
                <a:solidFill>
                  <a:srgbClr val="000000"/>
                </a:solidFill>
                <a:effectLst/>
                <a:latin typeface="Arial"/>
                <a:ea typeface="Arial"/>
                <a:cs typeface="Arial"/>
                <a:sym typeface="Arial"/>
              </a:rPr>
              <a:t>肥育成績・と体成績</a:t>
            </a:r>
            <a:endParaRPr lang="ja-JP" altLang="ja-JP" sz="1800" b="0" i="0" u="none" strike="noStrike" cap="none" dirty="0">
              <a:solidFill>
                <a:srgbClr val="000000"/>
              </a:solidFill>
              <a:effectLst/>
              <a:latin typeface="Arial"/>
              <a:ea typeface="Arial"/>
              <a:cs typeface="Arial"/>
              <a:sym typeface="Arial"/>
            </a:endParaRPr>
          </a:p>
        </p:txBody>
      </p:sp>
      <p:sp>
        <p:nvSpPr>
          <p:cNvPr id="1199" name="Google Shape;202;p9: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6</a:t>
            </a:fld>
            <a:endParaRPr/>
          </a:p>
        </p:txBody>
      </p:sp>
    </p:spTree>
    <p:extLst>
      <p:ext uri="{BB962C8B-B14F-4D97-AF65-F5344CB8AC3E}">
        <p14:creationId xmlns:p14="http://schemas.microsoft.com/office/powerpoint/2010/main" val="56019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211" name="Google Shape;208;p10: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2" name="Google Shape;209;p10:notes"/>
          <p:cNvSpPr txBox="1">
            <a:spLocks noGrp="1"/>
          </p:cNvSpPr>
          <p:nvPr>
            <p:ph type="body" idx="1"/>
          </p:nvPr>
        </p:nvSpPr>
        <p:spPr>
          <a:xfrm>
            <a:off x="664850" y="5080311"/>
            <a:ext cx="5325021" cy="4812923"/>
          </a:xfrm>
          <a:prstGeom prst="rect">
            <a:avLst/>
          </a:prstGeom>
          <a:noFill/>
          <a:ln>
            <a:noFill/>
          </a:ln>
        </p:spPr>
        <p:txBody>
          <a:bodyPr spcFirstLastPara="1" wrap="square" lIns="91370" tIns="45672" rIns="91370" bIns="45672" anchor="t" anchorCtr="0">
            <a:noAutofit/>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１日平均増体重は酒粕区の方が大きくなったが、有意差はみられなかった。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総飼料摂取量及び飼料要求率は、対照区に比べ酒粕区の方が大き</a:t>
            </a:r>
            <a:r>
              <a:rPr lang="ja-JP" altLang="en-US" sz="1800" b="0" i="0" u="none" strike="noStrike" cap="none" dirty="0" smtClean="0">
                <a:solidFill>
                  <a:srgbClr val="000000"/>
                </a:solidFill>
                <a:effectLst/>
                <a:latin typeface="Arial"/>
                <a:ea typeface="Arial"/>
                <a:cs typeface="Arial"/>
                <a:sym typeface="Arial"/>
              </a:rPr>
              <a:t>く</a:t>
            </a:r>
            <a:r>
              <a:rPr lang="ja-JP" altLang="ja-JP" sz="1800" b="0" i="0" u="none" strike="noStrike" cap="none" dirty="0" smtClean="0">
                <a:solidFill>
                  <a:srgbClr val="000000"/>
                </a:solidFill>
                <a:effectLst/>
                <a:latin typeface="Arial"/>
                <a:ea typeface="Arial"/>
                <a:cs typeface="Arial"/>
                <a:sym typeface="Arial"/>
              </a:rPr>
              <a:t>なった。</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酒粕が水分を多く含むため、より多くの飼料摂取量を要したためと推察され</a:t>
            </a:r>
            <a:r>
              <a:rPr lang="ja-JP" altLang="en-US" sz="1800" b="0" i="0" u="none" strike="noStrike" cap="none" dirty="0" smtClean="0">
                <a:solidFill>
                  <a:srgbClr val="000000"/>
                </a:solidFill>
                <a:effectLst/>
                <a:latin typeface="Arial"/>
                <a:ea typeface="Arial"/>
                <a:cs typeface="Arial"/>
                <a:sym typeface="Arial"/>
              </a:rPr>
              <a:t>、</a:t>
            </a:r>
            <a:endParaRPr lang="en-US" altLang="ja-JP" sz="1800" b="0" i="0" u="none" strike="noStrike" cap="none" dirty="0" smtClean="0">
              <a:solidFill>
                <a:srgbClr val="000000"/>
              </a:solidFill>
              <a:effectLst/>
              <a:latin typeface="Arial"/>
              <a:ea typeface="Arial"/>
              <a:cs typeface="Arial"/>
              <a:sym typeface="Arial"/>
            </a:endParaRPr>
          </a:p>
          <a:p>
            <a:r>
              <a:rPr lang="ja-JP" altLang="en-US" sz="1800" b="0" i="0" u="none" strike="noStrike" cap="none" dirty="0" smtClean="0">
                <a:solidFill>
                  <a:srgbClr val="000000"/>
                </a:solidFill>
                <a:effectLst/>
                <a:latin typeface="Arial"/>
                <a:ea typeface="Arial"/>
                <a:cs typeface="Arial"/>
                <a:sym typeface="Arial"/>
              </a:rPr>
              <a:t>　</a:t>
            </a:r>
            <a:r>
              <a:rPr lang="ja-JP" altLang="ja-JP" sz="1800" b="0" i="0" u="none" strike="noStrike" cap="none" dirty="0" smtClean="0">
                <a:solidFill>
                  <a:srgbClr val="000000"/>
                </a:solidFill>
                <a:effectLst/>
                <a:latin typeface="Arial"/>
                <a:ea typeface="Arial"/>
                <a:cs typeface="Arial"/>
                <a:sym typeface="Arial"/>
              </a:rPr>
              <a:t>両飼料を乾物換算で比較した</a:t>
            </a:r>
            <a:r>
              <a:rPr lang="ja-JP" altLang="en-US" sz="1800" b="0" i="0" u="none" strike="noStrike" cap="none" dirty="0" smtClean="0">
                <a:solidFill>
                  <a:srgbClr val="000000"/>
                </a:solidFill>
                <a:effectLst/>
                <a:latin typeface="Arial"/>
                <a:ea typeface="Arial"/>
                <a:cs typeface="Arial"/>
                <a:sym typeface="Arial"/>
              </a:rPr>
              <a:t>結果</a:t>
            </a:r>
            <a:r>
              <a:rPr lang="ja-JP" altLang="ja-JP" sz="1800" b="0" i="0" u="none" strike="noStrike" cap="none" dirty="0" smtClean="0">
                <a:solidFill>
                  <a:srgbClr val="000000"/>
                </a:solidFill>
                <a:effectLst/>
                <a:latin typeface="Arial"/>
                <a:ea typeface="Arial"/>
                <a:cs typeface="Arial"/>
                <a:sym typeface="Arial"/>
              </a:rPr>
              <a:t>、総飼料摂取量は酒粕区の方がやや高く、飼料要求率は同等であった。</a:t>
            </a:r>
          </a:p>
          <a:p>
            <a:r>
              <a:rPr lang="ja-JP" altLang="en-US" sz="1800" b="0" i="0" u="none" strike="noStrike" cap="none" dirty="0" smtClean="0">
                <a:solidFill>
                  <a:srgbClr val="000000"/>
                </a:solidFill>
                <a:effectLst/>
                <a:latin typeface="Arial"/>
                <a:ea typeface="Arial"/>
                <a:cs typeface="Arial"/>
                <a:sym typeface="Arial"/>
              </a:rPr>
              <a:t>・酒粕飼料の嗜好性は高く、</a:t>
            </a:r>
            <a:r>
              <a:rPr lang="ja-JP" altLang="ja-JP" sz="1800" b="0" i="0" u="none" strike="noStrike" cap="none" dirty="0" smtClean="0">
                <a:solidFill>
                  <a:srgbClr val="000000"/>
                </a:solidFill>
                <a:effectLst/>
                <a:latin typeface="Arial"/>
                <a:ea typeface="Arial"/>
                <a:cs typeface="Arial"/>
                <a:sym typeface="Arial"/>
              </a:rPr>
              <a:t>飼料摂取量・増体重ともに低下することはなかった。</a:t>
            </a:r>
            <a:endParaRPr dirty="0"/>
          </a:p>
        </p:txBody>
      </p:sp>
      <p:sp>
        <p:nvSpPr>
          <p:cNvPr id="1213" name="Google Shape;210;p10: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7</a:t>
            </a:fld>
            <a:endParaRPr/>
          </a:p>
        </p:txBody>
      </p:sp>
    </p:spTree>
    <p:extLst>
      <p:ext uri="{BB962C8B-B14F-4D97-AF65-F5344CB8AC3E}">
        <p14:creationId xmlns:p14="http://schemas.microsoft.com/office/powerpoint/2010/main" val="1341760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224" name="Google Shape;208;p10: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5" name="Google Shape;209;p10:notes"/>
          <p:cNvSpPr txBox="1">
            <a:spLocks noGrp="1"/>
          </p:cNvSpPr>
          <p:nvPr>
            <p:ph type="body" idx="1"/>
          </p:nvPr>
        </p:nvSpPr>
        <p:spPr>
          <a:xfrm>
            <a:off x="664850" y="5080311"/>
            <a:ext cx="5325021" cy="4812923"/>
          </a:xfrm>
          <a:prstGeom prst="rect">
            <a:avLst/>
          </a:prstGeom>
          <a:noFill/>
          <a:ln>
            <a:noFill/>
          </a:ln>
        </p:spPr>
        <p:txBody>
          <a:bodyPr spcFirstLastPara="1" wrap="square" lIns="91370" tIns="45672" rIns="91370" bIns="45672" anchor="t" anchorCtr="0">
            <a:noAutofit/>
          </a:bodyPr>
          <a:lstStyle/>
          <a:p>
            <a:r>
              <a:rPr lang="ja-JP" altLang="en-US" sz="1800" b="0" i="0" u="none" strike="noStrike" cap="none" dirty="0" smtClean="0">
                <a:solidFill>
                  <a:srgbClr val="000000"/>
                </a:solidFill>
                <a:effectLst/>
                <a:latin typeface="Arial"/>
                <a:ea typeface="Arial"/>
                <a:cs typeface="Arial"/>
                <a:sym typeface="Arial"/>
              </a:rPr>
              <a:t>・</a:t>
            </a:r>
            <a:r>
              <a:rPr lang="ja-JP" altLang="ja-JP" sz="1800" b="0" i="0" u="none" strike="noStrike" cap="none" dirty="0" smtClean="0">
                <a:solidFill>
                  <a:srgbClr val="000000"/>
                </a:solidFill>
                <a:effectLst/>
                <a:latin typeface="Arial"/>
                <a:ea typeface="Arial"/>
                <a:cs typeface="Arial"/>
                <a:sym typeface="Arial"/>
              </a:rPr>
              <a:t>出荷体重や枝肉重量などは酒粕区・対照区で有意差は確認されなかったが、脂肪厚は酒粕区の方がやや厚く、有意差が見られた。</a:t>
            </a:r>
          </a:p>
          <a:p>
            <a:pPr marL="0" indent="0"/>
            <a:endParaRPr dirty="0"/>
          </a:p>
        </p:txBody>
      </p:sp>
      <p:sp>
        <p:nvSpPr>
          <p:cNvPr id="1226" name="Google Shape;210;p10: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8</a:t>
            </a:fld>
            <a:endParaRPr/>
          </a:p>
        </p:txBody>
      </p:sp>
    </p:spTree>
    <p:extLst>
      <p:ext uri="{BB962C8B-B14F-4D97-AF65-F5344CB8AC3E}">
        <p14:creationId xmlns:p14="http://schemas.microsoft.com/office/powerpoint/2010/main" val="68848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0" name=""/>
        <p:cNvGrpSpPr/>
        <p:nvPr/>
      </p:nvGrpSpPr>
      <p:grpSpPr>
        <a:xfrm>
          <a:off x="0" y="0"/>
          <a:ext cx="0" cy="0"/>
          <a:chOff x="0" y="0"/>
          <a:chExt cx="0" cy="0"/>
        </a:xfrm>
      </p:grpSpPr>
      <p:sp>
        <p:nvSpPr>
          <p:cNvPr id="1233" name="Google Shape;216;p11:notes"/>
          <p:cNvSpPr>
            <a:spLocks noGrp="1" noRot="1" noChangeAspect="1"/>
          </p:cNvSpPr>
          <p:nvPr>
            <p:ph type="sldImg" idx="2"/>
          </p:nvPr>
        </p:nvSpPr>
        <p:spPr>
          <a:xfrm>
            <a:off x="652463" y="801688"/>
            <a:ext cx="5348287" cy="40116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4" name="Google Shape;217;p11:notes"/>
          <p:cNvSpPr txBox="1">
            <a:spLocks noGrp="1"/>
          </p:cNvSpPr>
          <p:nvPr>
            <p:ph type="body" idx="1"/>
          </p:nvPr>
        </p:nvSpPr>
        <p:spPr>
          <a:xfrm>
            <a:off x="664850" y="5080311"/>
            <a:ext cx="5325021" cy="4812923"/>
          </a:xfrm>
          <a:prstGeom prst="rect">
            <a:avLst/>
          </a:prstGeom>
          <a:noFill/>
          <a:ln>
            <a:noFill/>
          </a:ln>
        </p:spPr>
        <p:txBody>
          <a:bodyPr spcFirstLastPara="1" wrap="square" lIns="91370" tIns="45672" rIns="91370" bIns="45672" anchor="t" anchorCtr="0">
            <a:noAutofit/>
          </a:bodyPr>
          <a:lstStyle/>
          <a:p>
            <a:pPr marL="0" lvl="0" indent="0" algn="l" rtl="0">
              <a:lnSpc>
                <a:spcPct val="156000"/>
              </a:lnSpc>
              <a:spcBef>
                <a:spcPts val="0"/>
              </a:spcBef>
              <a:spcAft>
                <a:spcPts val="0"/>
              </a:spcAft>
              <a:buClr>
                <a:schemeClr val="dk1"/>
              </a:buClr>
              <a:buSzPts val="2400"/>
              <a:buNone/>
            </a:pPr>
            <a:r>
              <a:rPr lang="ja-JP" altLang="en-US" sz="1800" b="0" i="0" u="none" strike="noStrike" cap="none" dirty="0" smtClean="0">
                <a:solidFill>
                  <a:srgbClr val="000000"/>
                </a:solidFill>
                <a:effectLst/>
                <a:latin typeface="Arial"/>
                <a:ea typeface="Arial"/>
                <a:cs typeface="Arial"/>
                <a:sym typeface="Arial"/>
              </a:rPr>
              <a:t>　　（２）</a:t>
            </a:r>
            <a:r>
              <a:rPr lang="zh-CN" altLang="en-US" sz="1800" b="0" i="0" u="none" strike="noStrike" cap="none" dirty="0" smtClean="0">
                <a:solidFill>
                  <a:srgbClr val="FF0000"/>
                </a:solidFill>
                <a:latin typeface="+mn-ea"/>
                <a:ea typeface="Arial"/>
                <a:cs typeface="Arial"/>
                <a:sym typeface="Calibri"/>
              </a:rPr>
              <a:t>血液検査（肝数値）</a:t>
            </a:r>
            <a:endParaRPr lang="zh-CN" altLang="en-US" sz="1400" b="0" i="0" u="none" strike="noStrike" cap="none" dirty="0" smtClean="0">
              <a:solidFill>
                <a:srgbClr val="FF0000"/>
              </a:solidFill>
              <a:latin typeface="+mn-ea"/>
              <a:ea typeface="Arial"/>
              <a:cs typeface="Arial"/>
              <a:sym typeface="Arial"/>
            </a:endParaRPr>
          </a:p>
          <a:p>
            <a:endParaRPr lang="en-US" altLang="ja-JP" sz="1800" b="0" i="0" u="none" strike="noStrike" cap="none" dirty="0" smtClean="0">
              <a:solidFill>
                <a:srgbClr val="000000"/>
              </a:solidFill>
              <a:effectLst/>
              <a:latin typeface="Arial"/>
              <a:ea typeface="Arial"/>
              <a:cs typeface="Arial"/>
              <a:sym typeface="Arial"/>
            </a:endParaRPr>
          </a:p>
        </p:txBody>
      </p:sp>
      <p:sp>
        <p:nvSpPr>
          <p:cNvPr id="1235" name="Google Shape;218;p11:notes"/>
          <p:cNvSpPr txBox="1"/>
          <p:nvPr/>
        </p:nvSpPr>
        <p:spPr>
          <a:xfrm>
            <a:off x="3769029" y="10158905"/>
            <a:ext cx="2884127" cy="534769"/>
          </a:xfrm>
          <a:prstGeom prst="rect">
            <a:avLst/>
          </a:prstGeom>
          <a:noFill/>
          <a:ln>
            <a:noFill/>
          </a:ln>
        </p:spPr>
        <p:txBody>
          <a:bodyPr spcFirstLastPara="1" wrap="square" lIns="91370" tIns="45672" rIns="91370" bIns="45672"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9</a:t>
            </a:fld>
            <a:endParaRPr/>
          </a:p>
        </p:txBody>
      </p:sp>
    </p:spTree>
    <p:extLst>
      <p:ext uri="{BB962C8B-B14F-4D97-AF65-F5344CB8AC3E}">
        <p14:creationId xmlns:p14="http://schemas.microsoft.com/office/powerpoint/2010/main" val="3891199018"/>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2.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3.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0" name=""/>
        <p:cNvGrpSpPr/>
        <p:nvPr/>
      </p:nvGrpSpPr>
      <p:grpSpPr>
        <a:xfrm>
          <a:off x="0" y="0"/>
          <a:ext cx="0" cy="0"/>
          <a:chOff x="0" y="0"/>
          <a:chExt cx="0" cy="0"/>
        </a:xfrm>
      </p:grpSpPr>
      <p:sp>
        <p:nvSpPr>
          <p:cNvPr id="1031" name="Google Shape;16;p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2" name="Google Shape;17;p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3"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4"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5"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0" name=""/>
        <p:cNvGrpSpPr/>
        <p:nvPr/>
      </p:nvGrpSpPr>
      <p:grpSpPr>
        <a:xfrm>
          <a:off x="0" y="0"/>
          <a:ext cx="0" cy="0"/>
          <a:chOff x="0" y="0"/>
          <a:chExt cx="0" cy="0"/>
        </a:xfrm>
      </p:grpSpPr>
      <p:sp>
        <p:nvSpPr>
          <p:cNvPr id="1090" name="Google Shape;84;p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91" name="Google Shape;85;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2" name="Google Shape;86;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3" name="Google Shape;87;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0" name=""/>
        <p:cNvGrpSpPr/>
        <p:nvPr/>
      </p:nvGrpSpPr>
      <p:grpSpPr>
        <a:xfrm>
          <a:off x="0" y="0"/>
          <a:ext cx="0" cy="0"/>
          <a:chOff x="0" y="0"/>
          <a:chExt cx="0" cy="0"/>
        </a:xfrm>
      </p:grpSpPr>
      <p:sp>
        <p:nvSpPr>
          <p:cNvPr id="1095" name="Google Shape;89;p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96" name="Google Shape;90;p1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97" name="Google Shape;91;p1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098" name="Google Shape;92;p1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99" name="Google Shape;93;p1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00" name="Google Shape;94;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1" name="Google Shape;95;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2" name="Google Shape;96;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0" name=""/>
        <p:cNvGrpSpPr/>
        <p:nvPr/>
      </p:nvGrpSpPr>
      <p:grpSpPr>
        <a:xfrm>
          <a:off x="0" y="0"/>
          <a:ext cx="0" cy="0"/>
          <a:chOff x="0" y="0"/>
          <a:chExt cx="0" cy="0"/>
        </a:xfrm>
      </p:grpSpPr>
      <p:sp>
        <p:nvSpPr>
          <p:cNvPr id="1104" name="Google Shape;98;p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5" name="Google Shape;99;p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06" name="Google Shape;100;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7" name="Google Shape;101;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8" name="Google Shape;102;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0" name=""/>
        <p:cNvGrpSpPr/>
        <p:nvPr/>
      </p:nvGrpSpPr>
      <p:grpSpPr>
        <a:xfrm>
          <a:off x="0" y="0"/>
          <a:ext cx="0" cy="0"/>
          <a:chOff x="0" y="0"/>
          <a:chExt cx="0" cy="0"/>
        </a:xfrm>
      </p:grpSpPr>
      <p:sp>
        <p:nvSpPr>
          <p:cNvPr id="1110" name="Google Shape;104;p1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1" name="Google Shape;105;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112" name="Google Shape;10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3" name="Google Shape;10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4" name="Google Shape;10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0" name=""/>
        <p:cNvGrpSpPr/>
        <p:nvPr/>
      </p:nvGrpSpPr>
      <p:grpSpPr>
        <a:xfrm>
          <a:off x="0" y="0"/>
          <a:ext cx="0" cy="0"/>
          <a:chOff x="0" y="0"/>
          <a:chExt cx="0" cy="0"/>
        </a:xfrm>
      </p:grpSpPr>
      <p:sp>
        <p:nvSpPr>
          <p:cNvPr id="1037" name="Google Shape;31;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8" name="Google Shape;32;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39" name="Google Shape;33;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40" name="Google Shape;3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1" name="Google Shape;3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2" name="Google Shape;3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コンテンツ、2 つのコンテンツ" type="objAndTwoObj">
  <p:cSld name="OBJECT_AND_TWO_OBJECTS">
    <p:spTree>
      <p:nvGrpSpPr>
        <p:cNvPr id="0" name=""/>
        <p:cNvGrpSpPr/>
        <p:nvPr/>
      </p:nvGrpSpPr>
      <p:grpSpPr>
        <a:xfrm>
          <a:off x="0" y="0"/>
          <a:ext cx="0" cy="0"/>
          <a:chOff x="0" y="0"/>
          <a:chExt cx="0" cy="0"/>
        </a:xfrm>
      </p:grpSpPr>
      <p:sp>
        <p:nvSpPr>
          <p:cNvPr id="1044" name="Google Shape;38;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45" name="Google Shape;39;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6" name="Google Shape;40;p5"/>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7" name="Google Shape;41;p5"/>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8" name="Google Shape;42;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9" name="Google Shape;43;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0" name="Google Shape;44;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テキスト、2 つのコンテンツ" type="txAndTwoObj">
  <p:cSld name="TEXT_AND_TWO_OBJECTS">
    <p:spTree>
      <p:nvGrpSpPr>
        <p:cNvPr id="0" name=""/>
        <p:cNvGrpSpPr/>
        <p:nvPr/>
      </p:nvGrpSpPr>
      <p:grpSpPr>
        <a:xfrm>
          <a:off x="0" y="0"/>
          <a:ext cx="0" cy="0"/>
          <a:chOff x="0" y="0"/>
          <a:chExt cx="0" cy="0"/>
        </a:xfrm>
      </p:grpSpPr>
      <p:sp>
        <p:nvSpPr>
          <p:cNvPr id="1052" name="Google Shape;46;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53" name="Google Shape;47;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4" name="Google Shape;48;p6"/>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5" name="Google Shape;49;p6"/>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6" name="Google Shape;5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7" name="Google Shape;5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8" name="Google Shape;5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0" name=""/>
        <p:cNvGrpSpPr/>
        <p:nvPr/>
      </p:nvGrpSpPr>
      <p:grpSpPr>
        <a:xfrm>
          <a:off x="0" y="0"/>
          <a:ext cx="0" cy="0"/>
          <a:chOff x="0" y="0"/>
          <a:chExt cx="0" cy="0"/>
        </a:xfrm>
      </p:grpSpPr>
      <p:sp>
        <p:nvSpPr>
          <p:cNvPr id="1060" name="Google Shape;54;p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1" name="Google Shape;55;p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2" name="Google Shape;5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3" name="Google Shape;5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4" name="Google Shape;5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0" name=""/>
        <p:cNvGrpSpPr/>
        <p:nvPr/>
      </p:nvGrpSpPr>
      <p:grpSpPr>
        <a:xfrm>
          <a:off x="0" y="0"/>
          <a:ext cx="0" cy="0"/>
          <a:chOff x="0" y="0"/>
          <a:chExt cx="0" cy="0"/>
        </a:xfrm>
      </p:grpSpPr>
      <p:sp>
        <p:nvSpPr>
          <p:cNvPr id="1066" name="Google Shape;60;p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67" name="Google Shape;61;p8"/>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68" name="Google Shape;6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9" name="Google Shape;6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0" name="Google Shape;6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0" name=""/>
        <p:cNvGrpSpPr/>
        <p:nvPr/>
      </p:nvGrpSpPr>
      <p:grpSpPr>
        <a:xfrm>
          <a:off x="0" y="0"/>
          <a:ext cx="0" cy="0"/>
          <a:chOff x="0" y="0"/>
          <a:chExt cx="0" cy="0"/>
        </a:xfrm>
      </p:grpSpPr>
      <p:sp>
        <p:nvSpPr>
          <p:cNvPr id="1072" name="Google Shape;66;p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3" name="Google Shape;67;p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74" name="Google Shape;68;p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75" name="Google Shape;69;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6" name="Google Shape;70;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7" name="Google Shape;71;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0" name=""/>
        <p:cNvGrpSpPr/>
        <p:nvPr/>
      </p:nvGrpSpPr>
      <p:grpSpPr>
        <a:xfrm>
          <a:off x="0" y="0"/>
          <a:ext cx="0" cy="0"/>
          <a:chOff x="0" y="0"/>
          <a:chExt cx="0" cy="0"/>
        </a:xfrm>
      </p:grpSpPr>
      <p:sp>
        <p:nvSpPr>
          <p:cNvPr id="1079" name="Google Shape;73;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0" name="Google Shape;74;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081" name="Google Shape;75;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82" name="Google Shape;76;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3" name="Google Shape;77;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4" name="Google Shape;78;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0" name=""/>
        <p:cNvGrpSpPr/>
        <p:nvPr/>
      </p:nvGrpSpPr>
      <p:grpSpPr>
        <a:xfrm>
          <a:off x="0" y="0"/>
          <a:ext cx="0" cy="0"/>
          <a:chOff x="0" y="0"/>
          <a:chExt cx="0" cy="0"/>
        </a:xfrm>
      </p:grpSpPr>
      <p:sp>
        <p:nvSpPr>
          <p:cNvPr id="1086" name="Google Shape;80;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7" name="Google Shape;81;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8" name="Google Shape;82;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1.xml" Id="rId1" /><Relationship Type="http://schemas.openxmlformats.org/officeDocument/2006/relationships/slideLayout" Target="../slideLayouts/slideLayout2.xml" Id="rId2" /><Relationship Type="http://schemas.openxmlformats.org/officeDocument/2006/relationships/slideLayout" Target="../slideLayouts/slideLayout3.xml" Id="rId3" /><Relationship Type="http://schemas.openxmlformats.org/officeDocument/2006/relationships/slideLayout" Target="../slideLayouts/slideLayout4.xml" Id="rId4" /><Relationship Type="http://schemas.openxmlformats.org/officeDocument/2006/relationships/slideLayout" Target="../slideLayouts/slideLayout5.xml" Id="rId5" /><Relationship Type="http://schemas.openxmlformats.org/officeDocument/2006/relationships/slideLayout" Target="../slideLayouts/slideLayout6.xml" Id="rId6" /><Relationship Type="http://schemas.openxmlformats.org/officeDocument/2006/relationships/slideLayout" Target="../slideLayouts/slideLayout7.xml" Id="rId7" /><Relationship Type="http://schemas.openxmlformats.org/officeDocument/2006/relationships/slideLayout" Target="../slideLayouts/slideLayout8.xml" Id="rId8" /><Relationship Type="http://schemas.openxmlformats.org/officeDocument/2006/relationships/slideLayout" Target="../slideLayouts/slideLayout9.xml" Id="rId9" /><Relationship Type="http://schemas.openxmlformats.org/officeDocument/2006/relationships/slideLayout" Target="../slideLayouts/slideLayout10.xml" Id="rId10" /><Relationship Type="http://schemas.openxmlformats.org/officeDocument/2006/relationships/slideLayout" Target="../slideLayouts/slideLayout11.xml" Id="rId11" /><Relationship Type="http://schemas.openxmlformats.org/officeDocument/2006/relationships/slideLayout" Target="../slideLayouts/slideLayout12.xml" Id="rId12" /><Relationship Type="http://schemas.openxmlformats.org/officeDocument/2006/relationships/slideLayout" Target="../slideLayouts/slideLayout13.xml" Id="rId13" /><Relationship Type="http://schemas.openxmlformats.org/officeDocument/2006/relationships/theme" Target="../theme/theme1.xml" Id="rId14"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0" name=""/>
        <p:cNvGrpSpPr/>
        <p:nvPr/>
      </p:nvGrpSpPr>
      <p:grpSpPr>
        <a:xfrm>
          <a:off x="0" y="0"/>
          <a:ext cx="0" cy="0"/>
          <a:chOff x="0" y="0"/>
          <a:chExt cx="0" cy="0"/>
        </a:xfrm>
      </p:grpSpPr>
      <p:sp>
        <p:nvSpPr>
          <p:cNvPr id="1025"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26" name="Google Shape;11;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7"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8"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9"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m4a" Id="rId2" /><Relationship Type="http://schemas.microsoft.com/office/2007/relationships/media" Target="../media/media1.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1.xml" Id="rId6" /></Relationships>
</file>

<file path=ppt/slides/_rels/slide10.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image" Target="../media/image4.png" Id="rId2" /><Relationship Type="http://schemas.openxmlformats.org/officeDocument/2006/relationships/audio" Target="../media/media10.m4a" Id="rId3" /><Relationship Type="http://schemas.microsoft.com/office/2007/relationships/media" Target="../media/media10.m4a" Id="rId4" /><Relationship Type="http://schemas.openxmlformats.org/officeDocument/2006/relationships/image" Target="../media/image2.png" Id="rId5" /><Relationship Type="http://schemas.openxmlformats.org/officeDocument/2006/relationships/slideLayout" Target="../slideLayouts/slideLayout1.xml" Id="rId6" /><Relationship Type="http://schemas.openxmlformats.org/officeDocument/2006/relationships/notesSlide" Target="../notesSlides/notesSlide10.xml" Id="rId7" /></Relationships>
</file>

<file path=ppt/slides/_rels/slide11.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1.m4a" Id="rId2" /><Relationship Type="http://schemas.microsoft.com/office/2007/relationships/media" Target="../media/media11.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11.xml" Id="rId6" /></Relationships>
</file>

<file path=ppt/slides/_rels/slide12.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2.m4a" Id="rId2" /><Relationship Type="http://schemas.microsoft.com/office/2007/relationships/media" Target="../media/media12.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12.xml" Id="rId6" /></Relationships>
</file>

<file path=ppt/slides/_rels/slide13.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3.m4a" Id="rId2" /><Relationship Type="http://schemas.microsoft.com/office/2007/relationships/media" Target="../media/media13.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13.xml" Id="rId6" /></Relationships>
</file>

<file path=ppt/slides/_rels/slide14.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4.m4a" Id="rId2" /><Relationship Type="http://schemas.microsoft.com/office/2007/relationships/media" Target="../media/media14.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14.xml" Id="rId6" /></Relationships>
</file>

<file path=ppt/slides/_rels/slide15.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5.m4a" Id="rId2" /><Relationship Type="http://schemas.microsoft.com/office/2007/relationships/media" Target="../media/media15.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15.xml" Id="rId6" /></Relationships>
</file>

<file path=ppt/slides/_rels/slide16.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image" Target="../media/image5.png" Id="rId2" /><Relationship Type="http://schemas.openxmlformats.org/officeDocument/2006/relationships/image" Target="../media/image6.png" Id="rId3" /><Relationship Type="http://schemas.openxmlformats.org/officeDocument/2006/relationships/image" Target="../media/image7.png" Id="rId4" /><Relationship Type="http://schemas.openxmlformats.org/officeDocument/2006/relationships/audio" Target="../media/media16.m4a" Id="rId5" /><Relationship Type="http://schemas.microsoft.com/office/2007/relationships/media" Target="../media/media16.m4a" Id="rId6" /><Relationship Type="http://schemas.openxmlformats.org/officeDocument/2006/relationships/image" Target="../media/image2.png" Id="rId7" /><Relationship Type="http://schemas.openxmlformats.org/officeDocument/2006/relationships/slideLayout" Target="../slideLayouts/slideLayout1.xml" Id="rId8" /><Relationship Type="http://schemas.openxmlformats.org/officeDocument/2006/relationships/notesSlide" Target="../notesSlides/notesSlide16.xml" Id="rId9" /></Relationships>
</file>

<file path=ppt/slides/_rels/slide17.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7.m4a" Id="rId2" /><Relationship Type="http://schemas.microsoft.com/office/2007/relationships/media" Target="../media/media17.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17.xml" Id="rId6" /></Relationships>
</file>

<file path=ppt/slides/_rels/slide18.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8.m4a" Id="rId2" /><Relationship Type="http://schemas.microsoft.com/office/2007/relationships/media" Target="../media/media18.m4a" Id="rId3" /><Relationship Type="http://schemas.openxmlformats.org/officeDocument/2006/relationships/image" Target="../media/image2.png" Id="rId4" /><Relationship Type="http://schemas.openxmlformats.org/officeDocument/2006/relationships/slideLayout" Target="../slideLayouts/slideLayout9.xml" Id="rId5" /><Relationship Type="http://schemas.openxmlformats.org/officeDocument/2006/relationships/notesSlide" Target="../notesSlides/notesSlide18.xml" Id="rId6" /></Relationships>
</file>

<file path=ppt/slides/_rels/slide2.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2.m4a" Id="rId2" /><Relationship Type="http://schemas.microsoft.com/office/2007/relationships/media" Target="../media/media2.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2.xml" Id="rId6" /></Relationships>
</file>

<file path=ppt/slides/_rels/slide3.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3.m4a" Id="rId2" /><Relationship Type="http://schemas.microsoft.com/office/2007/relationships/media" Target="../media/media3.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3.xml" Id="rId6" /></Relationships>
</file>

<file path=ppt/slides/_rels/slide4.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image" Target="../media/image3.png" Id="rId2" /><Relationship Type="http://schemas.openxmlformats.org/officeDocument/2006/relationships/audio" Target="../media/media4.m4a" Id="rId3" /><Relationship Type="http://schemas.microsoft.com/office/2007/relationships/media" Target="../media/media4.m4a" Id="rId4" /><Relationship Type="http://schemas.openxmlformats.org/officeDocument/2006/relationships/image" Target="../media/image2.png" Id="rId5" /><Relationship Type="http://schemas.openxmlformats.org/officeDocument/2006/relationships/slideLayout" Target="../slideLayouts/slideLayout1.xml" Id="rId6" /><Relationship Type="http://schemas.openxmlformats.org/officeDocument/2006/relationships/notesSlide" Target="../notesSlides/notesSlide4.xml" Id="rId7" /></Relationships>
</file>

<file path=ppt/slides/_rels/slide5.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5.m4a" Id="rId2" /><Relationship Type="http://schemas.microsoft.com/office/2007/relationships/media" Target="../media/media5.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5.xml" Id="rId6" /></Relationships>
</file>

<file path=ppt/slides/_rels/slide6.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6.m4a" Id="rId2" /><Relationship Type="http://schemas.microsoft.com/office/2007/relationships/media" Target="../media/media6.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6.xml" Id="rId6" /></Relationships>
</file>

<file path=ppt/slides/_rels/slide7.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7.m4a" Id="rId2" /><Relationship Type="http://schemas.microsoft.com/office/2007/relationships/media" Target="../media/media7.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7.xml" Id="rId6" /></Relationships>
</file>

<file path=ppt/slides/_rels/slide8.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8.m4a" Id="rId2" /><Relationship Type="http://schemas.microsoft.com/office/2007/relationships/media" Target="../media/media8.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8.xml" Id="rId6" /></Relationships>
</file>

<file path=ppt/slides/_rels/slide9.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9.m4a" Id="rId2" /><Relationship Type="http://schemas.microsoft.com/office/2007/relationships/media" Target="../media/media9.m4a" Id="rId3" /><Relationship Type="http://schemas.openxmlformats.org/officeDocument/2006/relationships/image" Target="../media/image2.png" Id="rId4" /><Relationship Type="http://schemas.openxmlformats.org/officeDocument/2006/relationships/slideLayout" Target="../slideLayouts/slideLayout1.xml" Id="rId5" /><Relationship Type="http://schemas.openxmlformats.org/officeDocument/2006/relationships/notesSlide" Target="../notesSlides/notesSlide9.xml" Id="rId6"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28" name="Google Shape;122;p17" descr="\\10.2.5.189\usbdisk1\経営研究課\センターフェア\使えそうな図など\センターロゴ.jpg"/>
          <p:cNvPicPr preferRelativeResize="0"/>
          <p:nvPr/>
        </p:nvPicPr>
        <p:blipFill>
          <a:blip r:embed="rId1"/>
          <a:stretch>
            <a:fillRect/>
          </a:stretch>
        </p:blipFill>
        <p:spPr>
          <a:xfrm>
            <a:off x="0" y="0"/>
            <a:ext cx="1268412" cy="1268412"/>
          </a:xfrm>
          <a:prstGeom prst="rect">
            <a:avLst/>
          </a:prstGeom>
          <a:noFill/>
          <a:ln>
            <a:noFill/>
          </a:ln>
        </p:spPr>
      </p:pic>
      <p:sp>
        <p:nvSpPr>
          <p:cNvPr id="1129" name="Google Shape;123;p17"/>
          <p:cNvSpPr txBox="1"/>
          <p:nvPr/>
        </p:nvSpPr>
        <p:spPr>
          <a:xfrm>
            <a:off x="362960" y="1600460"/>
            <a:ext cx="8312727"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0" i="0" u="none" strike="noStrike" cap="none" dirty="0" err="1" smtClean="0">
                <a:solidFill>
                  <a:srgbClr val="000000"/>
                </a:solidFill>
                <a:latin typeface="+mn-ea"/>
                <a:ea typeface="+mn-ea"/>
                <a:cs typeface="Calibri"/>
                <a:sym typeface="Calibri"/>
              </a:rPr>
              <a:t>酒粕</a:t>
            </a:r>
            <a:r>
              <a:rPr lang="ja-JP" altLang="en-US" sz="4400" b="0" i="0" u="none" strike="noStrike" cap="none" dirty="0" smtClean="0">
                <a:solidFill>
                  <a:srgbClr val="000000"/>
                </a:solidFill>
                <a:latin typeface="+mn-ea"/>
                <a:ea typeface="+mn-ea"/>
                <a:cs typeface="Calibri"/>
                <a:sym typeface="Calibri"/>
              </a:rPr>
              <a:t>残渣</a:t>
            </a:r>
            <a:r>
              <a:rPr lang="en-US" sz="4400" b="0" i="0" u="none" strike="noStrike" cap="none" dirty="0" err="1" smtClean="0">
                <a:solidFill>
                  <a:srgbClr val="000000"/>
                </a:solidFill>
                <a:latin typeface="+mn-ea"/>
                <a:ea typeface="+mn-ea"/>
                <a:cs typeface="Calibri"/>
                <a:sym typeface="Calibri"/>
              </a:rPr>
              <a:t>を活用した</a:t>
            </a:r>
            <a:endParaRPr lang="en-US" sz="4400" b="0" i="0" u="none" strike="noStrike" cap="none" dirty="0" smtClean="0">
              <a:solidFill>
                <a:srgbClr val="000000"/>
              </a:solidFill>
              <a:latin typeface="+mn-ea"/>
              <a:ea typeface="+mn-ea"/>
              <a:cs typeface="Calibri"/>
              <a:sym typeface="Calibri"/>
            </a:endParaRPr>
          </a:p>
          <a:p>
            <a:pPr marL="0" marR="0" lvl="0" indent="0" algn="l" rtl="0">
              <a:lnSpc>
                <a:spcPct val="100000"/>
              </a:lnSpc>
              <a:spcBef>
                <a:spcPts val="0"/>
              </a:spcBef>
              <a:spcAft>
                <a:spcPts val="0"/>
              </a:spcAft>
              <a:buClr>
                <a:srgbClr val="000000"/>
              </a:buClr>
              <a:buSzPts val="4400"/>
              <a:buFont typeface="Calibri"/>
              <a:buNone/>
            </a:pPr>
            <a:r>
              <a:rPr lang="en-US" sz="4400" b="0" i="0" u="none" strike="noStrike" cap="none" dirty="0" err="1" smtClean="0">
                <a:solidFill>
                  <a:srgbClr val="000000"/>
                </a:solidFill>
                <a:latin typeface="+mn-ea"/>
                <a:ea typeface="+mn-ea"/>
                <a:cs typeface="Calibri"/>
                <a:sym typeface="Calibri"/>
              </a:rPr>
              <a:t>高付加価値豚肉生産技術の開発</a:t>
            </a:r>
            <a:endParaRPr dirty="0">
              <a:latin typeface="+mn-ea"/>
              <a:ea typeface="+mn-ea"/>
            </a:endParaRPr>
          </a:p>
        </p:txBody>
      </p:sp>
      <p:sp>
        <p:nvSpPr>
          <p:cNvPr id="1130" name="Google Shape;124;p17"/>
          <p:cNvSpPr txBox="1"/>
          <p:nvPr/>
        </p:nvSpPr>
        <p:spPr>
          <a:xfrm>
            <a:off x="362960" y="4093326"/>
            <a:ext cx="8394333"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mn-ea"/>
              <a:ea typeface="+mn-ea"/>
              <a:cs typeface="Calibri"/>
              <a:sym typeface="Calibri"/>
            </a:endParaRPr>
          </a:p>
          <a:p>
            <a:pPr marL="0" marR="0" lvl="0" indent="0" algn="l" rtl="0">
              <a:lnSpc>
                <a:spcPct val="100000"/>
              </a:lnSpc>
              <a:spcBef>
                <a:spcPts val="0"/>
              </a:spcBef>
              <a:spcAft>
                <a:spcPts val="0"/>
              </a:spcAft>
              <a:buClr>
                <a:srgbClr val="000000"/>
              </a:buClr>
              <a:buSzPts val="3200"/>
              <a:buFont typeface="Calibri"/>
              <a:buNone/>
            </a:pPr>
            <a:r>
              <a:rPr lang="en-US" sz="3200" b="0" i="0" u="none" strike="noStrike" cap="none" dirty="0">
                <a:solidFill>
                  <a:srgbClr val="000000"/>
                </a:solidFill>
                <a:latin typeface="+mn-ea"/>
                <a:ea typeface="+mn-ea"/>
                <a:cs typeface="Calibri"/>
                <a:sym typeface="Calibri"/>
              </a:rPr>
              <a:t>　　　</a:t>
            </a:r>
            <a:r>
              <a:rPr lang="ja-JP" altLang="en-US" sz="3200" b="0" i="0" u="none" strike="noStrike" cap="none" dirty="0" smtClean="0">
                <a:solidFill>
                  <a:srgbClr val="000000"/>
                </a:solidFill>
                <a:latin typeface="+mn-ea"/>
                <a:ea typeface="+mn-ea"/>
                <a:cs typeface="Calibri"/>
                <a:sym typeface="Calibri"/>
              </a:rPr>
              <a:t>　　　　　　　</a:t>
            </a:r>
            <a:r>
              <a:rPr lang="ja-JP" altLang="en-US" sz="3200" dirty="0">
                <a:latin typeface="+mn-ea"/>
                <a:ea typeface="+mn-ea"/>
                <a:cs typeface="Calibri"/>
                <a:sym typeface="Calibri"/>
              </a:rPr>
              <a:t> </a:t>
            </a:r>
            <a:r>
              <a:rPr lang="en-US" sz="3200" b="0" i="0" u="none" strike="noStrike" cap="none" dirty="0" err="1" smtClean="0">
                <a:solidFill>
                  <a:srgbClr val="000000"/>
                </a:solidFill>
                <a:latin typeface="+mn-ea"/>
                <a:ea typeface="+mn-ea"/>
                <a:cs typeface="Calibri"/>
                <a:sym typeface="Calibri"/>
              </a:rPr>
              <a:t>養豚担当</a:t>
            </a:r>
            <a:r>
              <a:rPr lang="ja-JP" altLang="en-US" sz="3200" b="0" i="0" u="none" strike="noStrike" cap="none" dirty="0" smtClean="0">
                <a:solidFill>
                  <a:srgbClr val="000000"/>
                </a:solidFill>
                <a:latin typeface="+mn-ea"/>
                <a:ea typeface="+mn-ea"/>
                <a:cs typeface="Calibri"/>
                <a:sym typeface="Calibri"/>
              </a:rPr>
              <a:t>　 </a:t>
            </a:r>
            <a:r>
              <a:rPr lang="en-US" sz="3200" b="0" i="0" u="none" strike="noStrike" cap="none" dirty="0" err="1" smtClean="0">
                <a:solidFill>
                  <a:srgbClr val="000000"/>
                </a:solidFill>
                <a:latin typeface="+mn-ea"/>
                <a:ea typeface="+mn-ea"/>
                <a:cs typeface="Calibri"/>
                <a:sym typeface="Calibri"/>
              </a:rPr>
              <a:t>福岡</a:t>
            </a:r>
            <a:r>
              <a:rPr lang="en-US" sz="3200" b="0" i="0" u="none" strike="noStrike" cap="none" dirty="0">
                <a:solidFill>
                  <a:srgbClr val="000000"/>
                </a:solidFill>
                <a:latin typeface="+mn-ea"/>
                <a:ea typeface="+mn-ea"/>
                <a:cs typeface="Calibri"/>
                <a:sym typeface="Calibri"/>
              </a:rPr>
              <a:t>　</a:t>
            </a:r>
            <a:r>
              <a:rPr lang="en-US" sz="3200" b="0" i="0" u="none" strike="noStrike" cap="none" dirty="0" err="1">
                <a:solidFill>
                  <a:srgbClr val="000000"/>
                </a:solidFill>
                <a:latin typeface="+mn-ea"/>
                <a:ea typeface="+mn-ea"/>
                <a:cs typeface="Calibri"/>
                <a:sym typeface="Calibri"/>
              </a:rPr>
              <a:t>まどか</a:t>
            </a:r>
            <a:r>
              <a:rPr lang="en-US" sz="1800" b="0" i="0" u="none" strike="noStrike" cap="none" dirty="0">
                <a:solidFill>
                  <a:srgbClr val="000000"/>
                </a:solidFill>
                <a:latin typeface="+mn-ea"/>
                <a:ea typeface="+mn-ea"/>
                <a:cs typeface="Calibri"/>
                <a:sym typeface="Calibri"/>
              </a:rPr>
              <a:t>　</a:t>
            </a:r>
            <a:endParaRPr dirty="0">
              <a:latin typeface="+mn-ea"/>
              <a:ea typeface="+mn-ea"/>
            </a:endParaRPr>
          </a:p>
        </p:txBody>
      </p:sp>
      <p:pic>
        <p:nvPicPr>
          <p:cNvPr id="1131" name="オーディオ 4">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advTm="16290" p14:dur="100">
        <p:cut/>
      </p:transition>
    </mc:Choice>
    <mc:Fallback>
      <p:transition advTm="1629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7" name="Google Shape;228;p27"/>
          <p:cNvSpPr txBox="1">
            <a:spLocks noGrp="1"/>
          </p:cNvSpPr>
          <p:nvPr>
            <p:ph type="title"/>
          </p:nvPr>
        </p:nvSpPr>
        <p:spPr>
          <a:xfrm>
            <a:off x="0" y="0"/>
            <a:ext cx="9144000" cy="914400"/>
          </a:xfrm>
          <a:prstGeom prst="rect">
            <a:avLst/>
          </a:prstGeom>
          <a:gradFill>
            <a:gsLst>
              <a:gs pos="0">
                <a:srgbClr val="008000"/>
              </a:gs>
              <a:gs pos="100000">
                <a:srgbClr val="FFFFFF"/>
              </a:gs>
            </a:gsLst>
            <a:lin ang="10800025"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400"/>
              <a:buFont typeface="Calibri"/>
              <a:buNone/>
            </a:pPr>
            <a:r>
              <a:rPr lang="en-US" dirty="0" err="1">
                <a:solidFill>
                  <a:srgbClr val="000000"/>
                </a:solidFill>
                <a:latin typeface="+mn-ea"/>
                <a:ea typeface="+mn-ea"/>
              </a:rPr>
              <a:t>酒粕の肝臓に対する影響</a:t>
            </a:r>
            <a:endParaRPr dirty="0">
              <a:latin typeface="+mn-ea"/>
              <a:ea typeface="+mn-ea"/>
            </a:endParaRPr>
          </a:p>
        </p:txBody>
      </p:sp>
      <p:pic>
        <p:nvPicPr>
          <p:cNvPr id="1238" name="Google Shape;229;p27"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239" name="Google Shape;231;p27"/>
          <p:cNvSpPr txBox="1"/>
          <p:nvPr/>
        </p:nvSpPr>
        <p:spPr>
          <a:xfrm>
            <a:off x="173573" y="1085197"/>
            <a:ext cx="7822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i="0" dirty="0">
                <a:solidFill>
                  <a:srgbClr val="000000"/>
                </a:solidFill>
                <a:latin typeface="+mn-ea"/>
                <a:ea typeface="+mn-ea"/>
                <a:cs typeface="Calibri"/>
                <a:sym typeface="Calibri"/>
              </a:rPr>
              <a:t> </a:t>
            </a:r>
            <a:r>
              <a:rPr lang="en-US" altLang="ja-JP" sz="2800" i="0" dirty="0" smtClean="0">
                <a:solidFill>
                  <a:srgbClr val="000000"/>
                </a:solidFill>
                <a:latin typeface="+mn-ea"/>
                <a:ea typeface="+mn-ea"/>
                <a:cs typeface="Calibri"/>
                <a:sym typeface="Calibri"/>
              </a:rPr>
              <a:t>【</a:t>
            </a:r>
            <a:r>
              <a:rPr lang="en-US" sz="2400" i="0" dirty="0" err="1" smtClean="0">
                <a:solidFill>
                  <a:srgbClr val="000000"/>
                </a:solidFill>
                <a:latin typeface="+mn-ea"/>
                <a:ea typeface="+mn-ea"/>
                <a:cs typeface="Calibri"/>
                <a:sym typeface="Calibri"/>
              </a:rPr>
              <a:t>酒粕</a:t>
            </a:r>
            <a:r>
              <a:rPr lang="ja-JP" altLang="en-US" sz="2400" i="0" dirty="0" smtClean="0">
                <a:solidFill>
                  <a:srgbClr val="000000"/>
                </a:solidFill>
                <a:latin typeface="+mn-ea"/>
                <a:ea typeface="+mn-ea"/>
                <a:cs typeface="Calibri"/>
                <a:sym typeface="Calibri"/>
              </a:rPr>
              <a:t>中の</a:t>
            </a:r>
            <a:r>
              <a:rPr lang="en-US" sz="2400" dirty="0" err="1" smtClean="0">
                <a:latin typeface="+mn-ea"/>
                <a:ea typeface="+mn-ea"/>
                <a:cs typeface="Calibri"/>
                <a:sym typeface="Calibri"/>
              </a:rPr>
              <a:t>アルコール</a:t>
            </a:r>
            <a:r>
              <a:rPr lang="ja-JP" altLang="en-US" sz="2400" dirty="0" smtClean="0">
                <a:latin typeface="+mn-ea"/>
                <a:ea typeface="+mn-ea"/>
                <a:cs typeface="Calibri"/>
                <a:sym typeface="Calibri"/>
              </a:rPr>
              <a:t>が</a:t>
            </a:r>
            <a:r>
              <a:rPr lang="en-US" sz="2400" dirty="0" smtClean="0">
                <a:latin typeface="+mn-ea"/>
                <a:ea typeface="+mn-ea"/>
                <a:cs typeface="Calibri"/>
                <a:sym typeface="Calibri"/>
              </a:rPr>
              <a:t>豚</a:t>
            </a:r>
            <a:r>
              <a:rPr lang="ja-JP" altLang="en-US" sz="2400" dirty="0" smtClean="0">
                <a:latin typeface="+mn-ea"/>
                <a:ea typeface="+mn-ea"/>
                <a:cs typeface="Calibri"/>
                <a:sym typeface="Calibri"/>
              </a:rPr>
              <a:t>の</a:t>
            </a:r>
            <a:r>
              <a:rPr lang="en-US" sz="2400" dirty="0" err="1" smtClean="0">
                <a:latin typeface="+mn-ea"/>
                <a:ea typeface="+mn-ea"/>
                <a:cs typeface="Calibri"/>
                <a:sym typeface="Calibri"/>
              </a:rPr>
              <a:t>肝臓へ</a:t>
            </a:r>
            <a:r>
              <a:rPr lang="ja-JP" altLang="en-US" sz="2400" dirty="0" smtClean="0">
                <a:latin typeface="+mn-ea"/>
                <a:ea typeface="+mn-ea"/>
                <a:cs typeface="Calibri"/>
                <a:sym typeface="Calibri"/>
              </a:rPr>
              <a:t>与える</a:t>
            </a:r>
            <a:r>
              <a:rPr lang="en-US" sz="2400" dirty="0" err="1" smtClean="0">
                <a:latin typeface="+mn-ea"/>
                <a:ea typeface="+mn-ea"/>
                <a:cs typeface="Calibri"/>
                <a:sym typeface="Calibri"/>
              </a:rPr>
              <a:t>影響</a:t>
            </a:r>
            <a:r>
              <a:rPr lang="en-US" altLang="ja-JP" sz="2400" dirty="0" smtClean="0">
                <a:latin typeface="+mn-ea"/>
                <a:ea typeface="+mn-ea"/>
                <a:cs typeface="Calibri"/>
                <a:sym typeface="Calibri"/>
              </a:rPr>
              <a:t>】</a:t>
            </a:r>
            <a:r>
              <a:rPr lang="en-US" sz="2400" i="0" dirty="0" smtClean="0">
                <a:solidFill>
                  <a:srgbClr val="000000"/>
                </a:solidFill>
                <a:latin typeface="+mn-ea"/>
                <a:ea typeface="+mn-ea"/>
                <a:cs typeface="Calibri"/>
                <a:sym typeface="Calibri"/>
              </a:rPr>
              <a:t> </a:t>
            </a:r>
            <a:endParaRPr dirty="0">
              <a:latin typeface="+mn-ea"/>
              <a:ea typeface="+mn-ea"/>
            </a:endParaRPr>
          </a:p>
        </p:txBody>
      </p:sp>
      <p:sp>
        <p:nvSpPr>
          <p:cNvPr id="1240" name="Google Shape;234;p27"/>
          <p:cNvSpPr txBox="1"/>
          <p:nvPr/>
        </p:nvSpPr>
        <p:spPr>
          <a:xfrm>
            <a:off x="1310104" y="2502936"/>
            <a:ext cx="2415491" cy="461624"/>
          </a:xfrm>
          <a:prstGeom prst="rect">
            <a:avLst/>
          </a:prstGeom>
          <a:noFill/>
          <a:ln>
            <a:noFill/>
          </a:ln>
        </p:spPr>
        <p:txBody>
          <a:bodyPr spcFirstLastPara="1" wrap="square" lIns="91425" tIns="45700" rIns="91425" bIns="45700" anchor="t" anchorCtr="0">
            <a:spAutoFit/>
          </a:bodyPr>
          <a:lstStyle/>
          <a:p>
            <a:pPr lvl="0">
              <a:buSzPts val="2800"/>
            </a:pPr>
            <a:r>
              <a:rPr lang="en-US" altLang="ja-JP" sz="2400" dirty="0" err="1">
                <a:solidFill>
                  <a:sysClr val="windowText" lastClr="000000"/>
                </a:solidFill>
                <a:latin typeface="+mn-ea"/>
              </a:rPr>
              <a:t>遠心分離</a:t>
            </a:r>
            <a:r>
              <a:rPr lang="en-US" sz="2400" b="0" i="0" u="none" dirty="0" smtClean="0">
                <a:solidFill>
                  <a:sysClr val="windowText" lastClr="000000"/>
                </a:solidFill>
                <a:latin typeface="+mn-ea"/>
                <a:ea typeface="+mn-ea"/>
                <a:cs typeface="Calibri"/>
                <a:sym typeface="Calibri"/>
              </a:rPr>
              <a:t> </a:t>
            </a:r>
            <a:endParaRPr sz="2400" dirty="0">
              <a:solidFill>
                <a:sysClr val="windowText" lastClr="000000"/>
              </a:solidFill>
              <a:latin typeface="+mn-ea"/>
              <a:ea typeface="+mn-ea"/>
            </a:endParaRPr>
          </a:p>
        </p:txBody>
      </p:sp>
      <p:sp>
        <p:nvSpPr>
          <p:cNvPr id="1241" name="Google Shape;244;p28"/>
          <p:cNvSpPr txBox="1"/>
          <p:nvPr/>
        </p:nvSpPr>
        <p:spPr>
          <a:xfrm>
            <a:off x="6057795" y="4365647"/>
            <a:ext cx="2777285" cy="338514"/>
          </a:xfrm>
          <a:prstGeom prst="rect">
            <a:avLst/>
          </a:prstGeom>
          <a:noFill/>
          <a:ln>
            <a:noFill/>
          </a:ln>
        </p:spPr>
        <p:txBody>
          <a:bodyPr spcFirstLastPara="1" vert="horz"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dirty="0" smtClean="0">
                <a:latin typeface="+mn-ea"/>
                <a:ea typeface="+mn-ea"/>
              </a:rPr>
              <a:t>ドライケム</a:t>
            </a:r>
            <a:r>
              <a:rPr lang="en-US" altLang="ja-JP" sz="1600" dirty="0" smtClean="0">
                <a:latin typeface="+mn-ea"/>
                <a:ea typeface="+mn-ea"/>
              </a:rPr>
              <a:t>(FUJIFILM)</a:t>
            </a:r>
            <a:endParaRPr sz="1600" dirty="0">
              <a:latin typeface="+mn-ea"/>
              <a:ea typeface="+mn-ea"/>
            </a:endParaRPr>
          </a:p>
        </p:txBody>
      </p:sp>
      <p:sp>
        <p:nvSpPr>
          <p:cNvPr id="1242" name="Google Shape;244;p28"/>
          <p:cNvSpPr txBox="1"/>
          <p:nvPr/>
        </p:nvSpPr>
        <p:spPr>
          <a:xfrm>
            <a:off x="5666530" y="1879628"/>
            <a:ext cx="3039248" cy="461624"/>
          </a:xfrm>
          <a:prstGeom prst="rect">
            <a:avLst/>
          </a:prstGeom>
          <a:noFill/>
          <a:ln>
            <a:noFill/>
          </a:ln>
        </p:spPr>
        <p:txBody>
          <a:bodyPr spcFirstLastPara="1" vert="horz" wrap="square" lIns="91425" tIns="45700" rIns="91425" bIns="45700" anchor="t" anchorCtr="0">
            <a:spAutoFit/>
          </a:bodyPr>
          <a:lstStyle/>
          <a:p>
            <a:pPr lvl="0">
              <a:buSzPts val="2800"/>
            </a:pPr>
            <a:r>
              <a:rPr lang="ja-JP" altLang="en-US" sz="2400" dirty="0"/>
              <a:t>血液生化学分析装置</a:t>
            </a:r>
            <a:endParaRPr sz="2400" dirty="0">
              <a:latin typeface="+mn-ea"/>
              <a:ea typeface="+mn-ea"/>
            </a:endParaRPr>
          </a:p>
        </p:txBody>
      </p:sp>
      <p:sp>
        <p:nvSpPr>
          <p:cNvPr id="1243" name="Google Shape;230;p27"/>
          <p:cNvSpPr txBox="1"/>
          <p:nvPr/>
        </p:nvSpPr>
        <p:spPr>
          <a:xfrm>
            <a:off x="250806" y="2535775"/>
            <a:ext cx="1059298" cy="6341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56000"/>
              </a:lnSpc>
              <a:spcBef>
                <a:spcPts val="600"/>
              </a:spcBef>
              <a:buClr>
                <a:srgbClr val="000000"/>
              </a:buClr>
              <a:buSzPts val="2400"/>
              <a:buFont typeface="Arial"/>
              <a:buNone/>
            </a:pPr>
            <a:r>
              <a:rPr lang="ja-JP" altLang="en-US" sz="2400" u="sng" dirty="0" smtClean="0">
                <a:solidFill>
                  <a:srgbClr val="000000"/>
                </a:solidFill>
                <a:latin typeface="+mn-ea"/>
                <a:ea typeface="+mn-ea"/>
              </a:rPr>
              <a:t>血液　</a:t>
            </a:r>
            <a:endParaRPr lang="zh-TW" altLang="en-US" sz="2400" u="sng" dirty="0">
              <a:solidFill>
                <a:srgbClr val="000000"/>
              </a:solidFill>
              <a:latin typeface="+mn-ea"/>
              <a:ea typeface="+mn-ea"/>
            </a:endParaRPr>
          </a:p>
        </p:txBody>
      </p:sp>
      <p:sp>
        <p:nvSpPr>
          <p:cNvPr id="1244" name="Google Shape;230;p27"/>
          <p:cNvSpPr txBox="1"/>
          <p:nvPr/>
        </p:nvSpPr>
        <p:spPr>
          <a:xfrm>
            <a:off x="3001609" y="2588919"/>
            <a:ext cx="1059298" cy="6308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56000"/>
              </a:lnSpc>
              <a:spcBef>
                <a:spcPts val="600"/>
              </a:spcBef>
              <a:buClr>
                <a:srgbClr val="000000"/>
              </a:buClr>
              <a:buSzPts val="2400"/>
              <a:buFont typeface="Arial"/>
              <a:buNone/>
            </a:pPr>
            <a:r>
              <a:rPr lang="ja-JP" altLang="en-US" sz="2400" dirty="0" smtClean="0">
                <a:solidFill>
                  <a:srgbClr val="000000"/>
                </a:solidFill>
                <a:latin typeface="+mn-ea"/>
                <a:ea typeface="+mn-ea"/>
              </a:rPr>
              <a:t>血清</a:t>
            </a:r>
            <a:endParaRPr lang="zh-TW" altLang="en-US" sz="2400" dirty="0">
              <a:solidFill>
                <a:srgbClr val="000000"/>
              </a:solidFill>
              <a:latin typeface="+mn-ea"/>
              <a:ea typeface="+mn-ea"/>
            </a:endParaRPr>
          </a:p>
        </p:txBody>
      </p:sp>
      <p:sp>
        <p:nvSpPr>
          <p:cNvPr id="1245" name="Google Shape;42;p5"/>
          <p:cNvSpPr>
            <a:spLocks noChangeArrowheads="1"/>
          </p:cNvSpPr>
          <p:nvPr/>
        </p:nvSpPr>
        <p:spPr>
          <a:xfrm>
            <a:off x="510699" y="3941812"/>
            <a:ext cx="4924559" cy="2342610"/>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buSzPts val="2400"/>
            </a:pPr>
            <a:r>
              <a:rPr lang="ja-JP" altLang="en-US" sz="2400" dirty="0" smtClean="0">
                <a:latin typeface="+mn-ea"/>
                <a:ea typeface="+mn-ea"/>
                <a:cs typeface="Calibri" panose="020F0502020204030204" pitchFamily="34" charset="0"/>
                <a:sym typeface="Calibri"/>
              </a:rPr>
              <a:t>採取日：酒粕配合飼料給与前／後</a:t>
            </a:r>
            <a:endParaRPr lang="en-US" altLang="ja-JP" sz="2400" dirty="0" smtClean="0">
              <a:latin typeface="+mn-ea"/>
              <a:ea typeface="+mn-ea"/>
              <a:cs typeface="Calibri" panose="020F0502020204030204" pitchFamily="34" charset="0"/>
              <a:sym typeface="Calibri"/>
            </a:endParaRPr>
          </a:p>
          <a:p>
            <a:pPr lvl="0">
              <a:buSzPts val="2400"/>
            </a:pPr>
            <a:r>
              <a:rPr lang="ja-JP" altLang="en-US" sz="2400" dirty="0" smtClean="0">
                <a:latin typeface="+mn-ea"/>
                <a:ea typeface="+mn-ea"/>
                <a:cs typeface="Calibri" panose="020F0502020204030204" pitchFamily="34" charset="0"/>
                <a:sym typeface="Calibri"/>
              </a:rPr>
              <a:t>検査項目</a:t>
            </a:r>
            <a:endParaRPr lang="en-US" altLang="ja-JP" sz="2400" dirty="0" smtClean="0">
              <a:latin typeface="+mn-ea"/>
              <a:ea typeface="+mn-ea"/>
              <a:cs typeface="Calibri" panose="020F0502020204030204" pitchFamily="34" charset="0"/>
              <a:sym typeface="Calibri"/>
            </a:endParaRPr>
          </a:p>
          <a:p>
            <a:pPr fontAlgn="b">
              <a:buNone/>
            </a:pPr>
            <a:r>
              <a:rPr lang="ja-JP" altLang="en-US" sz="2400" dirty="0" smtClean="0"/>
              <a:t>　</a:t>
            </a:r>
            <a:r>
              <a:rPr lang="en-US" altLang="ja-JP" sz="2400" dirty="0" smtClean="0"/>
              <a:t>GGT/</a:t>
            </a:r>
            <a:r>
              <a:rPr lang="el-GR" altLang="ja-JP" sz="2400" dirty="0"/>
              <a:t>γ</a:t>
            </a:r>
            <a:r>
              <a:rPr lang="en-US" altLang="ja-JP" sz="2400" dirty="0"/>
              <a:t>GTP</a:t>
            </a:r>
            <a:endParaRPr lang="ja-JP" altLang="ja-JP" sz="2400" dirty="0"/>
          </a:p>
          <a:p>
            <a:pPr fontAlgn="b">
              <a:buNone/>
            </a:pPr>
            <a:r>
              <a:rPr lang="ja-JP" altLang="en-US" sz="2400" dirty="0" smtClean="0"/>
              <a:t>　</a:t>
            </a:r>
            <a:r>
              <a:rPr lang="en-US" altLang="ja-JP" sz="2400" dirty="0" smtClean="0"/>
              <a:t>GPT/ALT</a:t>
            </a:r>
            <a:endParaRPr lang="ja-JP" altLang="ja-JP" sz="2400" dirty="0"/>
          </a:p>
          <a:p>
            <a:pPr fontAlgn="b">
              <a:buNone/>
            </a:pPr>
            <a:r>
              <a:rPr lang="ja-JP" altLang="en-US" sz="2400" dirty="0" smtClean="0"/>
              <a:t>　</a:t>
            </a:r>
            <a:r>
              <a:rPr lang="en-US" altLang="ja-JP" sz="2400" dirty="0" smtClean="0"/>
              <a:t>GOT/AST</a:t>
            </a:r>
            <a:r>
              <a:rPr lang="ja-JP" altLang="en-US" sz="2400" dirty="0" smtClean="0"/>
              <a:t>　</a:t>
            </a:r>
            <a:endParaRPr lang="en-US" altLang="ja-JP" sz="2400" dirty="0">
              <a:latin typeface="+mn-ea"/>
              <a:ea typeface="+mn-ea"/>
              <a:cs typeface="Calibri" panose="020F0502020204030204" pitchFamily="34" charset="0"/>
              <a:sym typeface="Calibri"/>
            </a:endParaRPr>
          </a:p>
        </p:txBody>
      </p:sp>
      <p:cxnSp>
        <p:nvCxnSpPr>
          <p:cNvPr id="1246" name="直線矢印コネクタ 25"/>
          <p:cNvCxnSpPr/>
          <p:nvPr/>
        </p:nvCxnSpPr>
        <p:spPr>
          <a:xfrm>
            <a:off x="1178169" y="3050543"/>
            <a:ext cx="17948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7" name="直線矢印コネクタ 29"/>
          <p:cNvCxnSpPr/>
          <p:nvPr/>
        </p:nvCxnSpPr>
        <p:spPr>
          <a:xfrm>
            <a:off x="3725595" y="3050543"/>
            <a:ext cx="18487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8" name="Google Shape;230;p27"/>
          <p:cNvSpPr txBox="1"/>
          <p:nvPr/>
        </p:nvSpPr>
        <p:spPr>
          <a:xfrm>
            <a:off x="278574" y="2970277"/>
            <a:ext cx="1415501" cy="4140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56000"/>
              </a:lnSpc>
              <a:spcBef>
                <a:spcPts val="600"/>
              </a:spcBef>
              <a:buClr>
                <a:srgbClr val="000000"/>
              </a:buClr>
              <a:buSzPts val="2400"/>
              <a:buFont typeface="Arial"/>
              <a:buNone/>
            </a:pPr>
            <a:r>
              <a:rPr lang="ja-JP" altLang="en-US" sz="2400" dirty="0" smtClean="0">
                <a:solidFill>
                  <a:srgbClr val="000000"/>
                </a:solidFill>
                <a:latin typeface="+mn-ea"/>
                <a:ea typeface="+mn-ea"/>
              </a:rPr>
              <a:t>採取</a:t>
            </a:r>
            <a:endParaRPr lang="en-US" altLang="ja-JP" sz="2400" dirty="0" smtClean="0">
              <a:solidFill>
                <a:srgbClr val="000000"/>
              </a:solidFill>
              <a:latin typeface="+mn-ea"/>
              <a:ea typeface="+mn-ea"/>
            </a:endParaRPr>
          </a:p>
          <a:p>
            <a:pPr marL="0" indent="0">
              <a:lnSpc>
                <a:spcPct val="156000"/>
              </a:lnSpc>
              <a:spcBef>
                <a:spcPts val="600"/>
              </a:spcBef>
              <a:buClr>
                <a:srgbClr val="000000"/>
              </a:buClr>
              <a:buSzPts val="2400"/>
              <a:buFont typeface="Arial"/>
              <a:buNone/>
            </a:pPr>
            <a:endParaRPr lang="zh-TW" altLang="en-US" sz="2400" dirty="0">
              <a:solidFill>
                <a:srgbClr val="000000"/>
              </a:solidFill>
              <a:latin typeface="+mn-ea"/>
              <a:ea typeface="+mn-ea"/>
            </a:endParaRPr>
          </a:p>
        </p:txBody>
      </p:sp>
      <p:pic>
        <p:nvPicPr>
          <p:cNvPr id="1249" name="図 1"/>
          <p:cNvPicPr>
            <a:picLocks noChangeAspect="1"/>
          </p:cNvPicPr>
          <p:nvPr/>
        </p:nvPicPr>
        <p:blipFill>
          <a:blip r:embed="rId2"/>
          <a:srcRect b="8701"/>
          <a:stretch>
            <a:fillRect/>
          </a:stretch>
        </p:blipFill>
        <p:spPr>
          <a:xfrm>
            <a:off x="5818916" y="2410944"/>
            <a:ext cx="2615694" cy="1791072"/>
          </a:xfrm>
          <a:prstGeom prst="rect">
            <a:avLst/>
          </a:prstGeom>
        </p:spPr>
      </p:pic>
      <p:pic>
        <p:nvPicPr>
          <p:cNvPr id="1250" name="オーディオ 3">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5104" p14:dur="2000"/>
    </mc:Choice>
    <mc:Fallback>
      <p:transition spd="slow" advTm="3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5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6" name="Google Shape;241;p28"/>
          <p:cNvSpPr txBox="1">
            <a:spLocks noGrp="1"/>
          </p:cNvSpPr>
          <p:nvPr>
            <p:ph type="title"/>
          </p:nvPr>
        </p:nvSpPr>
        <p:spPr>
          <a:xfrm>
            <a:off x="0" y="0"/>
            <a:ext cx="9144000" cy="914400"/>
          </a:xfrm>
          <a:prstGeom prst="rect">
            <a:avLst/>
          </a:prstGeom>
          <a:gradFill>
            <a:gsLst>
              <a:gs pos="0">
                <a:srgbClr val="008000"/>
              </a:gs>
              <a:gs pos="100000">
                <a:srgbClr val="FFFFFF"/>
              </a:gs>
            </a:gsLst>
            <a:lin ang="10800025"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400"/>
              <a:buFont typeface="Calibri"/>
              <a:buNone/>
            </a:pPr>
            <a:r>
              <a:rPr lang="en-US" dirty="0" err="1">
                <a:solidFill>
                  <a:srgbClr val="000000"/>
                </a:solidFill>
                <a:latin typeface="+mn-ea"/>
                <a:ea typeface="+mn-ea"/>
              </a:rPr>
              <a:t>酒粕の肝臓に対する影響</a:t>
            </a:r>
            <a:endParaRPr dirty="0">
              <a:latin typeface="+mn-ea"/>
              <a:ea typeface="+mn-ea"/>
            </a:endParaRPr>
          </a:p>
        </p:txBody>
      </p:sp>
      <p:pic>
        <p:nvPicPr>
          <p:cNvPr id="1257" name="Google Shape;242;p28"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258" name="Google Shape;244;p28"/>
          <p:cNvSpPr txBox="1"/>
          <p:nvPr/>
        </p:nvSpPr>
        <p:spPr>
          <a:xfrm>
            <a:off x="265892" y="1141201"/>
            <a:ext cx="7822500" cy="523180"/>
          </a:xfrm>
          <a:prstGeom prst="rect">
            <a:avLst/>
          </a:prstGeom>
          <a:noFill/>
          <a:ln>
            <a:noFill/>
          </a:ln>
        </p:spPr>
        <p:txBody>
          <a:bodyPr spcFirstLastPara="1" wrap="square" lIns="91425" tIns="45700" rIns="91425" bIns="45700" anchor="t" anchorCtr="0">
            <a:spAutoFit/>
          </a:bodyPr>
          <a:lstStyle/>
          <a:p>
            <a:pPr>
              <a:buSzPts val="2800"/>
            </a:pPr>
            <a:r>
              <a:rPr lang="en-US" sz="2800" b="0" i="0" u="none" dirty="0">
                <a:solidFill>
                  <a:srgbClr val="000000"/>
                </a:solidFill>
                <a:latin typeface="+mn-ea"/>
                <a:ea typeface="+mn-ea"/>
                <a:cs typeface="Calibri"/>
                <a:sym typeface="Calibri"/>
              </a:rPr>
              <a:t> </a:t>
            </a:r>
            <a:r>
              <a:rPr lang="en-US" altLang="ja-JP" sz="2800" b="0" i="0" u="none" dirty="0" smtClean="0">
                <a:solidFill>
                  <a:srgbClr val="000000"/>
                </a:solidFill>
                <a:latin typeface="+mn-ea"/>
                <a:ea typeface="+mn-ea"/>
                <a:cs typeface="Calibri"/>
                <a:sym typeface="Calibri"/>
              </a:rPr>
              <a:t>【</a:t>
            </a:r>
            <a:r>
              <a:rPr lang="ja-JP" altLang="en-US" sz="2400" b="0" i="0" u="none" dirty="0" smtClean="0">
                <a:solidFill>
                  <a:srgbClr val="000000"/>
                </a:solidFill>
                <a:latin typeface="+mn-ea"/>
                <a:ea typeface="+mn-ea"/>
                <a:cs typeface="Calibri"/>
                <a:sym typeface="Calibri"/>
              </a:rPr>
              <a:t>血液の分析結果（</a:t>
            </a:r>
            <a:r>
              <a:rPr lang="zh-CN" altLang="en-US" sz="2400" dirty="0"/>
              <a:t>血液生化学分析</a:t>
            </a:r>
            <a:r>
              <a:rPr lang="zh-CN" altLang="en-US" sz="2400" dirty="0" smtClean="0"/>
              <a:t>装置</a:t>
            </a:r>
            <a:r>
              <a:rPr lang="ja-JP" altLang="en-US" sz="2400" dirty="0" smtClean="0"/>
              <a:t>）</a:t>
            </a:r>
            <a:r>
              <a:rPr lang="en-US" altLang="ja-JP" sz="2400" dirty="0" smtClean="0"/>
              <a:t>】</a:t>
            </a:r>
            <a:r>
              <a:rPr lang="en-US" sz="2400" b="0" i="0" u="none" dirty="0" smtClean="0">
                <a:solidFill>
                  <a:srgbClr val="000000"/>
                </a:solidFill>
                <a:latin typeface="+mn-ea"/>
                <a:ea typeface="+mn-ea"/>
                <a:cs typeface="Calibri"/>
                <a:sym typeface="Calibri"/>
              </a:rPr>
              <a:t> </a:t>
            </a:r>
            <a:endParaRPr dirty="0">
              <a:latin typeface="+mn-ea"/>
              <a:ea typeface="+mn-ea"/>
            </a:endParaRPr>
          </a:p>
        </p:txBody>
      </p:sp>
      <p:sp>
        <p:nvSpPr>
          <p:cNvPr id="1259" name="右矢印 13"/>
          <p:cNvSpPr/>
          <p:nvPr/>
        </p:nvSpPr>
        <p:spPr>
          <a:xfrm>
            <a:off x="4139597" y="5531698"/>
            <a:ext cx="601344" cy="483616"/>
          </a:xfrm>
          <a:prstGeom prst="right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60" name="Google Shape;42;p5"/>
          <p:cNvSpPr>
            <a:spLocks noChangeArrowheads="1"/>
          </p:cNvSpPr>
          <p:nvPr/>
        </p:nvSpPr>
        <p:spPr>
          <a:xfrm>
            <a:off x="822200" y="5023120"/>
            <a:ext cx="3194302" cy="1535943"/>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SzPts val="2400"/>
              <a:buNone/>
            </a:pPr>
            <a:r>
              <a:rPr lang="ja-JP" altLang="en-US" sz="2400" dirty="0">
                <a:solidFill>
                  <a:srgbClr val="000000"/>
                </a:solidFill>
                <a:latin typeface="+mn-ea"/>
                <a:ea typeface="+mn-ea"/>
                <a:cs typeface="Calibri"/>
                <a:sym typeface="Calibri"/>
              </a:rPr>
              <a:t>酒粕区・</a:t>
            </a:r>
            <a:r>
              <a:rPr lang="ja-JP" altLang="en-US" sz="2400" dirty="0" smtClean="0">
                <a:solidFill>
                  <a:srgbClr val="000000"/>
                </a:solidFill>
                <a:latin typeface="+mn-ea"/>
                <a:ea typeface="+mn-ea"/>
                <a:cs typeface="Calibri"/>
                <a:sym typeface="Calibri"/>
              </a:rPr>
              <a:t>対照区は</a:t>
            </a:r>
            <a:endParaRPr lang="en-US" altLang="ja-JP" sz="2400" dirty="0">
              <a:solidFill>
                <a:srgbClr val="000000"/>
              </a:solidFill>
              <a:latin typeface="+mn-ea"/>
              <a:ea typeface="+mn-ea"/>
              <a:cs typeface="Calibri"/>
              <a:sym typeface="Calibri"/>
            </a:endParaRPr>
          </a:p>
          <a:p>
            <a:pPr lvl="0">
              <a:spcBef>
                <a:spcPts val="0"/>
              </a:spcBef>
              <a:buSzPts val="2400"/>
              <a:buNone/>
            </a:pPr>
            <a:r>
              <a:rPr lang="ja-JP" altLang="en-US" sz="2400" dirty="0">
                <a:solidFill>
                  <a:srgbClr val="000000"/>
                </a:solidFill>
                <a:latin typeface="+mn-ea"/>
                <a:ea typeface="+mn-ea"/>
                <a:cs typeface="Calibri"/>
                <a:sym typeface="Calibri"/>
              </a:rPr>
              <a:t>肝数値で有意差</a:t>
            </a:r>
            <a:r>
              <a:rPr lang="ja-JP" altLang="en-US" sz="2400" dirty="0" smtClean="0">
                <a:solidFill>
                  <a:srgbClr val="000000"/>
                </a:solidFill>
                <a:latin typeface="+mn-ea"/>
                <a:ea typeface="+mn-ea"/>
                <a:cs typeface="Calibri"/>
                <a:sym typeface="Calibri"/>
              </a:rPr>
              <a:t>なし</a:t>
            </a:r>
            <a:endParaRPr lang="en-US" altLang="ja-JP" sz="2400" dirty="0">
              <a:solidFill>
                <a:srgbClr val="000000"/>
              </a:solidFill>
              <a:latin typeface="+mn-ea"/>
              <a:ea typeface="+mn-ea"/>
              <a:cs typeface="Calibri"/>
              <a:sym typeface="Calibri"/>
            </a:endParaRPr>
          </a:p>
        </p:txBody>
      </p:sp>
      <p:sp>
        <p:nvSpPr>
          <p:cNvPr id="1261" name="Google Shape;42;p5"/>
          <p:cNvSpPr>
            <a:spLocks noChangeArrowheads="1"/>
          </p:cNvSpPr>
          <p:nvPr/>
        </p:nvSpPr>
        <p:spPr>
          <a:xfrm>
            <a:off x="4930879" y="5023121"/>
            <a:ext cx="3281137" cy="1535942"/>
          </a:xfrm>
          <a:prstGeom prst="roundRect">
            <a:avLst>
              <a:gd name="adj" fmla="val 3602"/>
            </a:avLst>
          </a:prstGeom>
          <a:noFill/>
          <a:ln w="28575">
            <a:solidFill>
              <a:schemeClr val="accent2"/>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SzPts val="2400"/>
              <a:buNone/>
            </a:pPr>
            <a:r>
              <a:rPr lang="ja-JP" altLang="en-US" sz="2400" dirty="0" smtClean="0">
                <a:latin typeface="+mn-ea"/>
                <a:ea typeface="+mn-ea"/>
              </a:rPr>
              <a:t>酒粕中のアルコール</a:t>
            </a:r>
            <a:r>
              <a:rPr lang="ja-JP" altLang="en-US" sz="2400" dirty="0">
                <a:latin typeface="+mn-ea"/>
                <a:ea typeface="+mn-ea"/>
              </a:rPr>
              <a:t>が豚の健康に</a:t>
            </a:r>
            <a:r>
              <a:rPr lang="ja-JP" altLang="en-US" sz="2400" dirty="0" smtClean="0">
                <a:latin typeface="+mn-ea"/>
                <a:ea typeface="+mn-ea"/>
              </a:rPr>
              <a:t>与える影響は低い</a:t>
            </a:r>
            <a:endParaRPr lang="ja-JP" altLang="en-US" sz="2400" dirty="0">
              <a:latin typeface="+mn-ea"/>
              <a:ea typeface="+mn-ea"/>
            </a:endParaRPr>
          </a:p>
        </p:txBody>
      </p:sp>
      <p:sp>
        <p:nvSpPr>
          <p:cNvPr id="1262" name="左大かっこ 1"/>
          <p:cNvSpPr/>
          <p:nvPr/>
        </p:nvSpPr>
        <p:spPr>
          <a:xfrm>
            <a:off x="598770" y="2523246"/>
            <a:ext cx="180125" cy="829337"/>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63" name="左大かっこ 16"/>
          <p:cNvSpPr/>
          <p:nvPr/>
        </p:nvSpPr>
        <p:spPr>
          <a:xfrm>
            <a:off x="591437" y="3683687"/>
            <a:ext cx="180125" cy="829337"/>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64" name="Google Shape;244;p28"/>
          <p:cNvSpPr txBox="1"/>
          <p:nvPr/>
        </p:nvSpPr>
        <p:spPr>
          <a:xfrm rot="5400000">
            <a:off x="-370029" y="2630825"/>
            <a:ext cx="1415742" cy="298938"/>
          </a:xfrm>
          <a:prstGeom prst="rect">
            <a:avLst/>
          </a:prstGeom>
          <a:noFill/>
          <a:ln>
            <a:noFill/>
          </a:ln>
        </p:spPr>
        <p:txBody>
          <a:bodyPr spcFirstLastPara="1" vert="vert270"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b="0" i="0" u="none" dirty="0" smtClean="0">
                <a:solidFill>
                  <a:srgbClr val="000000"/>
                </a:solidFill>
                <a:latin typeface="+mn-ea"/>
                <a:ea typeface="+mn-ea"/>
                <a:cs typeface="Calibri"/>
                <a:sym typeface="Calibri"/>
              </a:rPr>
              <a:t>試験開始前</a:t>
            </a:r>
            <a:endParaRPr sz="1600" dirty="0">
              <a:latin typeface="+mn-ea"/>
              <a:ea typeface="+mn-ea"/>
            </a:endParaRPr>
          </a:p>
        </p:txBody>
      </p:sp>
      <p:sp>
        <p:nvSpPr>
          <p:cNvPr id="1265" name="Google Shape;244;p28"/>
          <p:cNvSpPr txBox="1"/>
          <p:nvPr/>
        </p:nvSpPr>
        <p:spPr>
          <a:xfrm rot="5400000">
            <a:off x="-359790" y="4023020"/>
            <a:ext cx="1415742" cy="346032"/>
          </a:xfrm>
          <a:prstGeom prst="rect">
            <a:avLst/>
          </a:prstGeom>
          <a:noFill/>
          <a:ln>
            <a:noFill/>
          </a:ln>
        </p:spPr>
        <p:txBody>
          <a:bodyPr spcFirstLastPara="1" vert="vert270"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b="0" i="0" u="none" dirty="0" smtClean="0">
                <a:solidFill>
                  <a:srgbClr val="000000"/>
                </a:solidFill>
                <a:latin typeface="+mn-ea"/>
                <a:ea typeface="+mn-ea"/>
                <a:cs typeface="Calibri"/>
                <a:sym typeface="Calibri"/>
              </a:rPr>
              <a:t>試験開始後</a:t>
            </a:r>
            <a:endParaRPr sz="1600" dirty="0">
              <a:latin typeface="+mn-ea"/>
              <a:ea typeface="+mn-ea"/>
            </a:endParaRPr>
          </a:p>
        </p:txBody>
      </p:sp>
      <p:graphicFrame>
        <p:nvGraphicFramePr>
          <p:cNvPr id="1266" name="表 8"/>
          <p:cNvGraphicFramePr>
            <a:graphicFrameLocks noGrp="1"/>
          </p:cNvGraphicFramePr>
          <p:nvPr>
            <p:extLst>
              <p:ext uri="{D42A27DB-BD31-4B8C-83A1-F6EECF244321}">
                <p14:modId xmlns:p14="http://schemas.microsoft.com/office/powerpoint/2010/main" val="1827481061"/>
              </p:ext>
            </p:extLst>
          </p:nvPr>
        </p:nvGraphicFramePr>
        <p:xfrm>
          <a:off x="822201" y="1861560"/>
          <a:ext cx="8145336" cy="2821262"/>
        </p:xfrm>
        <a:graphic>
          <a:graphicData uri="http://schemas.openxmlformats.org/drawingml/2006/table">
            <a:tbl>
              <a:tblPr/>
              <a:tblGrid>
                <a:gridCol w="1664767"/>
                <a:gridCol w="2197327"/>
                <a:gridCol w="2149642"/>
                <a:gridCol w="2133600"/>
              </a:tblGrid>
              <a:tr h="399580">
                <a:tc>
                  <a:txBody>
                    <a:bodyPr/>
                    <a:lstStyle/>
                    <a:p>
                      <a:pPr algn="ctr" fontAlgn="ctr"/>
                      <a:r>
                        <a:rPr lang="ja-JP" altLang="en-US" sz="2400" b="0" i="0" u="none" strike="noStrike" dirty="0">
                          <a:solidFill>
                            <a:srgbClr val="000000"/>
                          </a:solidFill>
                          <a:effectLst/>
                          <a:latin typeface="+mn-lt"/>
                          <a:ea typeface="+mn-ea"/>
                        </a:rPr>
                        <a:t>項目</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mn-lt"/>
                          <a:ea typeface="+mn-ea"/>
                        </a:rPr>
                        <a:t>対照区 </a:t>
                      </a:r>
                      <a:r>
                        <a:rPr lang="en-US" altLang="ja-JP" sz="2400" b="0" i="0" u="none" strike="noStrike">
                          <a:solidFill>
                            <a:srgbClr val="000000"/>
                          </a:solidFill>
                          <a:effectLst/>
                          <a:latin typeface="+mn-lt"/>
                          <a:ea typeface="+mn-ea"/>
                        </a:rPr>
                        <a:t>(</a:t>
                      </a:r>
                      <a:r>
                        <a:rPr lang="en-US" sz="2400" b="0" i="0" u="none" strike="noStrike">
                          <a:solidFill>
                            <a:srgbClr val="000000"/>
                          </a:solidFill>
                          <a:effectLst/>
                          <a:latin typeface="+mn-lt"/>
                          <a:ea typeface="+mn-ea"/>
                        </a:rPr>
                        <a:t>n=7)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mn-lt"/>
                          <a:ea typeface="+mn-ea"/>
                        </a:rPr>
                        <a:t>酒粕区 </a:t>
                      </a:r>
                      <a:r>
                        <a:rPr lang="en-US" altLang="ja-JP" sz="2400" b="0" i="0" u="none" strike="noStrike">
                          <a:solidFill>
                            <a:srgbClr val="000000"/>
                          </a:solidFill>
                          <a:effectLst/>
                          <a:latin typeface="+mn-lt"/>
                          <a:ea typeface="+mn-ea"/>
                        </a:rPr>
                        <a:t>(</a:t>
                      </a:r>
                      <a:r>
                        <a:rPr lang="en-US" sz="2400" b="0" i="0" u="none" strike="noStrike">
                          <a:solidFill>
                            <a:srgbClr val="000000"/>
                          </a:solidFill>
                          <a:effectLst/>
                          <a:latin typeface="+mn-lt"/>
                          <a:ea typeface="+mn-ea"/>
                        </a:rPr>
                        <a:t>n=7)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400" b="0" i="0" u="none" strike="noStrike">
                          <a:solidFill>
                            <a:srgbClr val="000000"/>
                          </a:solidFill>
                          <a:effectLst/>
                          <a:latin typeface="+mn-lt"/>
                          <a:ea typeface="+mn-ea"/>
                        </a:rPr>
                        <a:t>正常範囲（成豚）</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9580">
                <a:tc>
                  <a:txBody>
                    <a:bodyPr/>
                    <a:lstStyle/>
                    <a:p>
                      <a:pPr algn="l" fontAlgn="b"/>
                      <a:r>
                        <a:rPr lang="en-US" sz="2400" b="0" i="0" u="none" strike="noStrike">
                          <a:solidFill>
                            <a:srgbClr val="000000"/>
                          </a:solidFill>
                          <a:effectLst/>
                          <a:latin typeface="+mn-lt"/>
                          <a:ea typeface="+mn-ea"/>
                        </a:rPr>
                        <a:t>GGT/</a:t>
                      </a:r>
                      <a:r>
                        <a:rPr lang="el-GR" sz="2400" b="0" i="0" u="none" strike="noStrike">
                          <a:solidFill>
                            <a:srgbClr val="000000"/>
                          </a:solidFill>
                          <a:effectLst/>
                          <a:latin typeface="+mn-lt"/>
                          <a:ea typeface="+mn-ea"/>
                        </a:rPr>
                        <a:t>γ</a:t>
                      </a:r>
                      <a:r>
                        <a:rPr lang="en-US" sz="2400" b="0" i="0" u="none" strike="noStrike">
                          <a:solidFill>
                            <a:srgbClr val="000000"/>
                          </a:solidFill>
                          <a:effectLst/>
                          <a:latin typeface="+mn-lt"/>
                          <a:ea typeface="+mn-ea"/>
                        </a:rPr>
                        <a:t>GTP</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a:solidFill>
                            <a:srgbClr val="000000"/>
                          </a:solidFill>
                          <a:effectLst/>
                          <a:latin typeface="+mn-lt"/>
                          <a:ea typeface="+mn-ea"/>
                        </a:rPr>
                        <a:t>36.1±6.0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a:solidFill>
                            <a:srgbClr val="000000"/>
                          </a:solidFill>
                          <a:effectLst/>
                          <a:latin typeface="+mn-lt"/>
                          <a:ea typeface="+mn-ea"/>
                        </a:rPr>
                        <a:t>35.3±6.2</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dirty="0">
                          <a:solidFill>
                            <a:srgbClr val="000000"/>
                          </a:solidFill>
                          <a:effectLst/>
                          <a:latin typeface="+mn-lt"/>
                          <a:ea typeface="+mn-ea"/>
                        </a:rPr>
                        <a:t>16-73</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r>
              <a:tr h="399580">
                <a:tc>
                  <a:txBody>
                    <a:bodyPr/>
                    <a:lstStyle/>
                    <a:p>
                      <a:pPr algn="l" fontAlgn="b"/>
                      <a:r>
                        <a:rPr lang="en-US" sz="2400" b="0" i="0" u="none" strike="noStrike">
                          <a:solidFill>
                            <a:srgbClr val="000000"/>
                          </a:solidFill>
                          <a:effectLst/>
                          <a:latin typeface="+mn-lt"/>
                          <a:ea typeface="+mn-ea"/>
                        </a:rPr>
                        <a:t>GPT/ALT</a:t>
                      </a:r>
                    </a:p>
                  </a:txBody>
                  <a:tcPr marL="9525" marR="9525" marT="9525" marB="0" anchor="b">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50.3±5.2</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45.6±8.3</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4-44</a:t>
                      </a:r>
                    </a:p>
                  </a:txBody>
                  <a:tcPr marL="9525" marR="9525" marT="9525" marB="0" anchor="ctr">
                    <a:lnL>
                      <a:noFill/>
                    </a:lnL>
                    <a:lnR>
                      <a:noFill/>
                    </a:lnR>
                    <a:lnT>
                      <a:noFill/>
                    </a:lnT>
                    <a:lnB>
                      <a:noFill/>
                    </a:lnB>
                    <a:solidFill>
                      <a:srgbClr val="FDE9D9"/>
                    </a:solidFill>
                  </a:tcPr>
                </a:tc>
              </a:tr>
              <a:tr h="399580">
                <a:tc>
                  <a:txBody>
                    <a:bodyPr/>
                    <a:lstStyle/>
                    <a:p>
                      <a:pPr algn="l" fontAlgn="b"/>
                      <a:r>
                        <a:rPr lang="en-US" sz="2400" b="0" i="0" u="none" strike="noStrike">
                          <a:solidFill>
                            <a:srgbClr val="000000"/>
                          </a:solidFill>
                          <a:effectLst/>
                          <a:latin typeface="+mn-lt"/>
                          <a:ea typeface="+mn-ea"/>
                        </a:rPr>
                        <a:t>GOT/AST</a:t>
                      </a:r>
                    </a:p>
                  </a:txBody>
                  <a:tcPr marL="9525" marR="9525" marT="9525" marB="0" anchor="b">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50.4±22.9</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35.3±6.3</a:t>
                      </a:r>
                    </a:p>
                  </a:txBody>
                  <a:tcPr marL="9525" marR="9525" marT="9525" marB="0" anchor="ctr">
                    <a:lnL>
                      <a:noFill/>
                    </a:lnL>
                    <a:lnR>
                      <a:noFill/>
                    </a:lnR>
                    <a:lnT>
                      <a:noFill/>
                    </a:lnT>
                    <a:lnB>
                      <a:noFill/>
                    </a:lnB>
                  </a:tcPr>
                </a:tc>
                <a:tc>
                  <a:txBody>
                    <a:bodyPr/>
                    <a:lstStyle/>
                    <a:p>
                      <a:pPr algn="ctr" fontAlgn="ctr"/>
                      <a:r>
                        <a:rPr lang="en-US" altLang="ja-JP" sz="2400" b="0" i="0" u="none" strike="noStrike" dirty="0">
                          <a:solidFill>
                            <a:srgbClr val="000000"/>
                          </a:solidFill>
                          <a:effectLst/>
                          <a:latin typeface="+mn-lt"/>
                          <a:ea typeface="+mn-ea"/>
                        </a:rPr>
                        <a:t>8-38</a:t>
                      </a:r>
                    </a:p>
                  </a:txBody>
                  <a:tcPr marL="9525" marR="9525" marT="9525" marB="0" anchor="ctr">
                    <a:lnL>
                      <a:noFill/>
                    </a:lnL>
                    <a:lnR>
                      <a:noFill/>
                    </a:lnR>
                    <a:lnT>
                      <a:noFill/>
                    </a:lnT>
                    <a:lnB>
                      <a:noFill/>
                    </a:lnB>
                  </a:tcPr>
                </a:tc>
              </a:tr>
              <a:tr h="399580">
                <a:tc>
                  <a:txBody>
                    <a:bodyPr/>
                    <a:lstStyle/>
                    <a:p>
                      <a:pPr algn="l" fontAlgn="b"/>
                      <a:r>
                        <a:rPr lang="en-US" sz="2400" b="0" i="0" u="none" strike="noStrike">
                          <a:solidFill>
                            <a:srgbClr val="000000"/>
                          </a:solidFill>
                          <a:effectLst/>
                          <a:latin typeface="+mn-lt"/>
                          <a:ea typeface="+mn-ea"/>
                        </a:rPr>
                        <a:t>GGT/</a:t>
                      </a:r>
                      <a:r>
                        <a:rPr lang="el-GR" sz="2400" b="0" i="0" u="none" strike="noStrike">
                          <a:solidFill>
                            <a:srgbClr val="000000"/>
                          </a:solidFill>
                          <a:effectLst/>
                          <a:latin typeface="+mn-lt"/>
                          <a:ea typeface="+mn-ea"/>
                        </a:rPr>
                        <a:t>γ</a:t>
                      </a:r>
                      <a:r>
                        <a:rPr lang="en-US" sz="2400" b="0" i="0" u="none" strike="noStrike">
                          <a:solidFill>
                            <a:srgbClr val="000000"/>
                          </a:solidFill>
                          <a:effectLst/>
                          <a:latin typeface="+mn-lt"/>
                          <a:ea typeface="+mn-ea"/>
                        </a:rPr>
                        <a:t>GTP</a:t>
                      </a:r>
                    </a:p>
                  </a:txBody>
                  <a:tcPr marL="9525" marR="9525" marT="9525" marB="0" anchor="b">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38.1±6.8</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33.0±1.6</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16-73</a:t>
                      </a:r>
                    </a:p>
                  </a:txBody>
                  <a:tcPr marL="9525" marR="9525" marT="9525" marB="0" anchor="ctr">
                    <a:lnL>
                      <a:noFill/>
                    </a:lnL>
                    <a:lnR>
                      <a:noFill/>
                    </a:lnR>
                    <a:lnT>
                      <a:noFill/>
                    </a:lnT>
                    <a:lnB>
                      <a:noFill/>
                    </a:lnB>
                    <a:solidFill>
                      <a:srgbClr val="FDE9D9"/>
                    </a:solidFill>
                  </a:tcPr>
                </a:tc>
              </a:tr>
              <a:tr h="423782">
                <a:tc>
                  <a:txBody>
                    <a:bodyPr/>
                    <a:lstStyle/>
                    <a:p>
                      <a:pPr algn="l" fontAlgn="b"/>
                      <a:r>
                        <a:rPr lang="en-US" sz="2400" b="0" i="0" u="none" strike="noStrike">
                          <a:solidFill>
                            <a:srgbClr val="000000"/>
                          </a:solidFill>
                          <a:effectLst/>
                          <a:latin typeface="+mn-lt"/>
                          <a:ea typeface="+mn-ea"/>
                        </a:rPr>
                        <a:t>GPT/ALT</a:t>
                      </a:r>
                    </a:p>
                  </a:txBody>
                  <a:tcPr marL="9525" marR="9525" marT="9525" marB="0" anchor="b">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52.3±6.3</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49.0±3.9</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4-44</a:t>
                      </a:r>
                    </a:p>
                  </a:txBody>
                  <a:tcPr marL="9525" marR="9525" marT="9525" marB="0" anchor="ctr">
                    <a:lnL>
                      <a:noFill/>
                    </a:lnL>
                    <a:lnR>
                      <a:noFill/>
                    </a:lnR>
                    <a:lnT>
                      <a:noFill/>
                    </a:lnT>
                    <a:lnB>
                      <a:noFill/>
                    </a:lnB>
                  </a:tcPr>
                </a:tc>
              </a:tr>
              <a:tr h="399580">
                <a:tc>
                  <a:txBody>
                    <a:bodyPr/>
                    <a:lstStyle/>
                    <a:p>
                      <a:pPr algn="l" fontAlgn="b"/>
                      <a:r>
                        <a:rPr lang="en-US" sz="2400" b="0" i="0" u="none" strike="noStrike" dirty="0">
                          <a:solidFill>
                            <a:srgbClr val="000000"/>
                          </a:solidFill>
                          <a:effectLst/>
                          <a:latin typeface="+mn-lt"/>
                          <a:ea typeface="+mn-ea"/>
                        </a:rPr>
                        <a:t>GOT/AST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400" b="0" i="0" u="none" strike="noStrike">
                          <a:solidFill>
                            <a:srgbClr val="000000"/>
                          </a:solidFill>
                          <a:effectLst/>
                          <a:latin typeface="+mn-lt"/>
                          <a:ea typeface="+mn-ea"/>
                        </a:rPr>
                        <a:t>41.4±18.0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400" b="0" i="0" u="none" strike="noStrike">
                          <a:solidFill>
                            <a:srgbClr val="000000"/>
                          </a:solidFill>
                          <a:effectLst/>
                          <a:latin typeface="+mn-lt"/>
                          <a:ea typeface="+mn-ea"/>
                        </a:rPr>
                        <a:t>31.4±5.4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400" b="0" i="0" u="none" strike="noStrike" dirty="0">
                          <a:solidFill>
                            <a:srgbClr val="000000"/>
                          </a:solidFill>
                          <a:effectLst/>
                          <a:latin typeface="+mn-lt"/>
                          <a:ea typeface="+mn-ea"/>
                        </a:rPr>
                        <a:t>8-38</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DE9D9"/>
                    </a:solidFill>
                  </a:tcPr>
                </a:tc>
              </a:tr>
            </a:tbl>
          </a:graphicData>
        </a:graphic>
      </p:graphicFrame>
      <p:pic>
        <p:nvPicPr>
          <p:cNvPr id="1267" name="オーディオ 4">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84523938"/>
      </p:ext>
    </p:extLst>
  </p:cSld>
  <p:clrMapOvr>
    <a:masterClrMapping/>
  </p:clrMapOvr>
  <mc:AlternateContent xmlns:mc="http://schemas.openxmlformats.org/markup-compatibility/2006">
    <mc:Choice xmlns:p14="http://schemas.microsoft.com/office/powerpoint/2010/main" Requires="p14">
      <p:transition spd="slow" advTm="48208" p14:dur="2000"/>
    </mc:Choice>
    <mc:Fallback>
      <p:transition spd="slow" advTm="4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6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3" name="Google Shape;250;p29"/>
          <p:cNvSpPr txBox="1">
            <a:spLocks noGrp="1"/>
          </p:cNvSpPr>
          <p:nvPr>
            <p:ph type="title"/>
          </p:nvPr>
        </p:nvSpPr>
        <p:spPr>
          <a:xfrm>
            <a:off x="0" y="0"/>
            <a:ext cx="9144000" cy="914400"/>
          </a:xfrm>
          <a:prstGeom prst="rect">
            <a:avLst/>
          </a:prstGeom>
          <a:gradFill>
            <a:gsLst>
              <a:gs pos="0">
                <a:srgbClr val="008000"/>
              </a:gs>
              <a:gs pos="100000">
                <a:srgbClr val="FFFFFF"/>
              </a:gs>
            </a:gsLst>
            <a:lin ang="10800025"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400"/>
              <a:buFont typeface="Calibri"/>
              <a:buNone/>
            </a:pPr>
            <a:r>
              <a:rPr lang="en-US" sz="4400" b="0" i="0" u="none" dirty="0" err="1">
                <a:solidFill>
                  <a:srgbClr val="000000"/>
                </a:solidFill>
                <a:latin typeface="+mn-ea"/>
                <a:ea typeface="+mn-ea"/>
                <a:sym typeface="Calibri"/>
              </a:rPr>
              <a:t>結果</a:t>
            </a:r>
            <a:endParaRPr dirty="0">
              <a:latin typeface="+mn-ea"/>
              <a:ea typeface="+mn-ea"/>
            </a:endParaRPr>
          </a:p>
        </p:txBody>
      </p:sp>
      <p:pic>
        <p:nvPicPr>
          <p:cNvPr id="1274" name="Google Shape;251;p29"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275" name="Google Shape;252;p29"/>
          <p:cNvSpPr txBox="1">
            <a:spLocks noGrp="1"/>
          </p:cNvSpPr>
          <p:nvPr>
            <p:ph type="body" idx="1"/>
          </p:nvPr>
        </p:nvSpPr>
        <p:spPr>
          <a:xfrm>
            <a:off x="342900" y="1600200"/>
            <a:ext cx="8385300" cy="4526100"/>
          </a:xfrm>
          <a:prstGeom prst="rect">
            <a:avLst/>
          </a:prstGeom>
          <a:noFill/>
          <a:ln>
            <a:noFill/>
          </a:ln>
        </p:spPr>
        <p:txBody>
          <a:bodyPr spcFirstLastPara="1" wrap="square" lIns="91425" tIns="45700" rIns="91425" bIns="45700" anchor="t" anchorCtr="0">
            <a:noAutofit/>
          </a:bodyPr>
          <a:lstStyle/>
          <a:p>
            <a:pPr marL="0" lvl="0" indent="0" algn="l" rtl="0">
              <a:lnSpc>
                <a:spcPct val="156000"/>
              </a:lnSpc>
              <a:spcBef>
                <a:spcPts val="0"/>
              </a:spcBef>
              <a:spcAft>
                <a:spcPts val="0"/>
              </a:spcAft>
              <a:buClr>
                <a:srgbClr val="000000"/>
              </a:buClr>
              <a:buSzPts val="2400"/>
              <a:buNone/>
            </a:pPr>
            <a:r>
              <a:rPr lang="en-US" sz="2400" b="0" i="0" u="none" dirty="0">
                <a:solidFill>
                  <a:srgbClr val="000000"/>
                </a:solidFill>
                <a:latin typeface="+mn-ea"/>
                <a:ea typeface="+mn-ea"/>
                <a:sym typeface="Calibri"/>
              </a:rPr>
              <a:t>（１）　</a:t>
            </a:r>
            <a:r>
              <a:rPr lang="en-US" sz="2400" b="0" i="0" u="none" dirty="0" err="1">
                <a:solidFill>
                  <a:srgbClr val="000000"/>
                </a:solidFill>
                <a:latin typeface="+mn-ea"/>
                <a:ea typeface="+mn-ea"/>
                <a:sym typeface="Calibri"/>
              </a:rPr>
              <a:t>肥育成績・と体成績</a:t>
            </a:r>
            <a:endParaRPr dirty="0">
              <a:solidFill>
                <a:srgbClr val="000000"/>
              </a:solidFill>
              <a:latin typeface="+mn-ea"/>
              <a:ea typeface="+mn-ea"/>
            </a:endParaRPr>
          </a:p>
          <a:p>
            <a:pPr marL="0" lvl="0" indent="0" algn="l" rtl="0">
              <a:lnSpc>
                <a:spcPct val="156000"/>
              </a:lnSpc>
              <a:spcBef>
                <a:spcPts val="0"/>
              </a:spcBef>
              <a:spcAft>
                <a:spcPts val="0"/>
              </a:spcAft>
              <a:buClr>
                <a:schemeClr val="dk1"/>
              </a:buClr>
              <a:buSzPts val="2400"/>
              <a:buNone/>
            </a:pPr>
            <a:r>
              <a:rPr lang="en-US" sz="2400" b="0" i="0" u="none" dirty="0">
                <a:solidFill>
                  <a:srgbClr val="000000"/>
                </a:solidFill>
                <a:latin typeface="+mn-ea"/>
                <a:ea typeface="+mn-ea"/>
                <a:sym typeface="Calibri"/>
              </a:rPr>
              <a:t>（２）　</a:t>
            </a:r>
            <a:r>
              <a:rPr lang="en-US" sz="2400" b="0" i="0" u="none" dirty="0" err="1">
                <a:solidFill>
                  <a:srgbClr val="000000"/>
                </a:solidFill>
                <a:latin typeface="+mn-ea"/>
                <a:ea typeface="+mn-ea"/>
                <a:sym typeface="Calibri"/>
              </a:rPr>
              <a:t>血液検査（肝数値</a:t>
            </a:r>
            <a:r>
              <a:rPr lang="en-US" sz="2400" b="0" i="0" u="none" dirty="0">
                <a:solidFill>
                  <a:srgbClr val="000000"/>
                </a:solidFill>
                <a:latin typeface="+mn-ea"/>
                <a:ea typeface="+mn-ea"/>
                <a:sym typeface="Calibri"/>
              </a:rPr>
              <a:t>）</a:t>
            </a:r>
            <a:endParaRPr dirty="0">
              <a:solidFill>
                <a:srgbClr val="000000"/>
              </a:solidFill>
              <a:latin typeface="+mn-ea"/>
              <a:ea typeface="+mn-ea"/>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a:t>
            </a:r>
            <a:r>
              <a:rPr lang="en-US" sz="2400" b="0" i="0" u="none" dirty="0">
                <a:solidFill>
                  <a:schemeClr val="dk1"/>
                </a:solidFill>
                <a:latin typeface="+mn-ea"/>
                <a:ea typeface="+mn-ea"/>
                <a:sym typeface="Calibri"/>
              </a:rPr>
              <a:t>３</a:t>
            </a:r>
            <a:r>
              <a:rPr lang="en-US" sz="2400" b="0" i="0" u="none" dirty="0">
                <a:solidFill>
                  <a:srgbClr val="000000"/>
                </a:solidFill>
                <a:latin typeface="+mn-ea"/>
                <a:ea typeface="+mn-ea"/>
                <a:sym typeface="Calibri"/>
              </a:rPr>
              <a:t>）　</a:t>
            </a:r>
            <a:r>
              <a:rPr lang="en-US" sz="2400" b="0" i="0" u="none" dirty="0" err="1">
                <a:solidFill>
                  <a:srgbClr val="000000"/>
                </a:solidFill>
                <a:latin typeface="+mn-ea"/>
                <a:ea typeface="+mn-ea"/>
                <a:sym typeface="Calibri"/>
              </a:rPr>
              <a:t>肉質試験（ロース肉</a:t>
            </a:r>
            <a:r>
              <a:rPr lang="en-US" sz="2400" b="0" i="0" u="none" dirty="0">
                <a:solidFill>
                  <a:srgbClr val="000000"/>
                </a:solidFill>
                <a:latin typeface="+mn-ea"/>
                <a:ea typeface="+mn-ea"/>
                <a:sym typeface="Calibri"/>
              </a:rPr>
              <a:t>）</a:t>
            </a:r>
            <a:endParaRPr sz="2400" b="0" i="0" u="none" dirty="0">
              <a:solidFill>
                <a:srgbClr val="000000"/>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a:t>
            </a:r>
            <a:r>
              <a:rPr lang="en-US" sz="2400" b="0" i="0" u="none" dirty="0">
                <a:solidFill>
                  <a:srgbClr val="FF0000"/>
                </a:solidFill>
                <a:latin typeface="+mn-ea"/>
                <a:ea typeface="+mn-ea"/>
                <a:sym typeface="Calibri"/>
              </a:rPr>
              <a:t>①</a:t>
            </a:r>
            <a:r>
              <a:rPr lang="en-US" sz="2400" b="0" i="0" u="none" dirty="0" err="1">
                <a:solidFill>
                  <a:srgbClr val="FF0000"/>
                </a:solidFill>
                <a:latin typeface="+mn-ea"/>
                <a:ea typeface="+mn-ea"/>
                <a:sym typeface="Calibri"/>
              </a:rPr>
              <a:t>性状（肉質、保水性</a:t>
            </a:r>
            <a:r>
              <a:rPr lang="en-US" sz="2400" b="0" i="0" u="none" dirty="0" err="1" smtClean="0">
                <a:solidFill>
                  <a:srgbClr val="FF0000"/>
                </a:solidFill>
                <a:latin typeface="+mn-ea"/>
                <a:ea typeface="+mn-ea"/>
                <a:sym typeface="Calibri"/>
              </a:rPr>
              <a:t>、脂肪酸成</a:t>
            </a:r>
            <a:r>
              <a:rPr lang="en-US" sz="2400" b="0" i="0" u="none" dirty="0">
                <a:solidFill>
                  <a:srgbClr val="FF0000"/>
                </a:solidFill>
                <a:latin typeface="+mn-ea"/>
                <a:ea typeface="+mn-ea"/>
                <a:sym typeface="Calibri"/>
              </a:rPr>
              <a:t>）</a:t>
            </a:r>
            <a:endParaRPr sz="2400" b="0" i="0" u="none" dirty="0">
              <a:solidFill>
                <a:srgbClr val="FF0000"/>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chemeClr val="tx1"/>
                </a:solidFill>
                <a:latin typeface="+mn-ea"/>
                <a:ea typeface="+mn-ea"/>
                <a:sym typeface="Calibri"/>
              </a:rPr>
              <a:t>　②</a:t>
            </a:r>
            <a:r>
              <a:rPr lang="en-US" sz="2400" b="0" i="0" u="none" dirty="0" err="1">
                <a:solidFill>
                  <a:schemeClr val="tx1"/>
                </a:solidFill>
                <a:latin typeface="+mn-ea"/>
                <a:ea typeface="+mn-ea"/>
                <a:sym typeface="Calibri"/>
              </a:rPr>
              <a:t>味の解析（味認識装置</a:t>
            </a:r>
            <a:r>
              <a:rPr lang="en-US" sz="2400" b="0" i="0" u="none" dirty="0">
                <a:solidFill>
                  <a:schemeClr val="tx1"/>
                </a:solidFill>
                <a:latin typeface="+mn-ea"/>
                <a:ea typeface="+mn-ea"/>
                <a:sym typeface="Calibri"/>
              </a:rPr>
              <a:t>）</a:t>
            </a:r>
            <a:endParaRPr sz="2400" b="0" i="0" u="none" dirty="0">
              <a:solidFill>
                <a:schemeClr val="tx1"/>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FF0000"/>
                </a:solidFill>
                <a:latin typeface="+mn-ea"/>
                <a:ea typeface="+mn-ea"/>
                <a:sym typeface="Calibri"/>
              </a:rPr>
              <a:t>　</a:t>
            </a:r>
            <a:endParaRPr dirty="0">
              <a:solidFill>
                <a:srgbClr val="FF0000"/>
              </a:solidFill>
              <a:latin typeface="+mn-ea"/>
              <a:ea typeface="+mn-ea"/>
            </a:endParaRPr>
          </a:p>
        </p:txBody>
      </p:sp>
      <p:pic>
        <p:nvPicPr>
          <p:cNvPr id="1276"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5670428"/>
      </p:ext>
    </p:extLst>
  </p:cSld>
  <p:clrMapOvr>
    <a:masterClrMapping/>
  </p:clrMapOvr>
  <mc:AlternateContent xmlns:mc="http://schemas.openxmlformats.org/markup-compatibility/2006">
    <mc:Choice xmlns:p14="http://schemas.microsoft.com/office/powerpoint/2010/main" Requires="p14">
      <p:transition spd="slow" advTm="7366" p14:dur="2000"/>
    </mc:Choice>
    <mc:Fallback>
      <p:transition spd="slow" advTm="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7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2" name="タイトル 1"/>
          <p:cNvSpPr/>
          <p:nvPr/>
        </p:nvSpPr>
        <p:spPr>
          <a:xfrm>
            <a:off x="0" y="0"/>
            <a:ext cx="9144000" cy="914400"/>
          </a:xfrm>
          <a:prstGeom prst="rect">
            <a:avLst/>
          </a:prstGeom>
          <a:gradFill rotWithShape="1">
            <a:gsLst>
              <a:gs pos="0">
                <a:srgbClr val="008000"/>
              </a:gs>
              <a:gs pos="100000">
                <a:srgbClr val="FFFFFF"/>
              </a:gs>
            </a:gsLst>
            <a:lin ang="10800000" scaled="0"/>
            <a:tileRect/>
          </a:gradFill>
          <a:ln>
            <a:noFill/>
          </a:ln>
        </p:spPr>
        <p:txBody>
          <a:bodyPr anchor="ctr"/>
          <a:lstStyle>
            <a:lvl1pPr>
              <a:defRPr kumimoji="1" sz="4400">
                <a:solidFill>
                  <a:schemeClr val="tx1"/>
                </a:solidFill>
                <a:latin typeface="Calibri" panose="020F0502020204030204" pitchFamily="34" charset="0"/>
                <a:ea typeface="ＭＳ Ｐゴシック" panose="020B0600070205080204" pitchFamily="50" charset="-128"/>
              </a:defRPr>
            </a:lvl1pPr>
            <a:lvl2pPr>
              <a:defRPr kumimoji="1" sz="4400">
                <a:solidFill>
                  <a:schemeClr val="tx1"/>
                </a:solidFill>
                <a:latin typeface="Calibri" panose="020F0502020204030204" pitchFamily="34" charset="0"/>
                <a:ea typeface="ＭＳ Ｐゴシック" panose="020B0600070205080204" pitchFamily="50" charset="-128"/>
              </a:defRPr>
            </a:lvl2pPr>
            <a:lvl3pPr>
              <a:defRPr kumimoji="1" sz="4400">
                <a:solidFill>
                  <a:schemeClr val="tx1"/>
                </a:solidFill>
                <a:latin typeface="Calibri" panose="020F0502020204030204" pitchFamily="34" charset="0"/>
                <a:ea typeface="ＭＳ Ｐゴシック" panose="020B0600070205080204" pitchFamily="50" charset="-128"/>
              </a:defRPr>
            </a:lvl3pPr>
            <a:lvl4pPr>
              <a:defRPr kumimoji="1" sz="4400">
                <a:solidFill>
                  <a:schemeClr val="tx1"/>
                </a:solidFill>
                <a:latin typeface="Calibri" panose="020F0502020204030204" pitchFamily="34" charset="0"/>
                <a:ea typeface="ＭＳ Ｐゴシック" panose="020B0600070205080204" pitchFamily="50" charset="-128"/>
              </a:defRPr>
            </a:lvl4pPr>
            <a:lvl5pPr>
              <a:defRPr kumimoji="1" sz="4400">
                <a:solidFill>
                  <a:schemeClr val="tx1"/>
                </a:solidFill>
                <a:latin typeface="Calibri" panose="020F050202020403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r>
              <a:rPr lang="ja-JP" altLang="en-US" dirty="0">
                <a:latin typeface="+mj-ea"/>
                <a:ea typeface="+mj-ea"/>
                <a:cs typeface="ＤＦＰ中太丸ゴシック体"/>
              </a:rPr>
              <a:t>　　　　　　　　</a:t>
            </a:r>
            <a:r>
              <a:rPr lang="ja-JP" altLang="en-US" dirty="0" smtClean="0">
                <a:latin typeface="+mj-ea"/>
                <a:ea typeface="+mj-ea"/>
                <a:cs typeface="ＤＦＰ中太丸ゴシック体"/>
              </a:rPr>
              <a:t>肉質性状</a:t>
            </a:r>
            <a:endParaRPr lang="ja-JP" altLang="en-US" dirty="0">
              <a:latin typeface="+mj-ea"/>
              <a:ea typeface="+mj-ea"/>
              <a:cs typeface="ＤＦＰ中太丸ゴシック体"/>
            </a:endParaRPr>
          </a:p>
        </p:txBody>
      </p:sp>
      <p:pic>
        <p:nvPicPr>
          <p:cNvPr id="1283" name="Picture 14" descr="\\10.2.5.189\usbdisk1\経営研究課\センターフェア\使えそうな図など\センターロゴ.jpg"/>
          <p:cNvPicPr>
            <a:picLocks noGrp="1" noChangeAspect="1" noChangeArrowheads="1"/>
          </p:cNvPicPr>
          <p:nvPr>
            <p:ph sz="half" idx="2"/>
          </p:nvPr>
        </p:nvPicPr>
        <p:blipFill>
          <a:blip r:embed="rId1"/>
          <a:stretch>
            <a:fillRect/>
          </a:stretch>
        </p:blipFill>
        <p:spPr>
          <a:xfrm>
            <a:off x="0" y="0"/>
            <a:ext cx="900113" cy="900113"/>
          </a:xfrm>
          <a:prstGeom prst="rect"/>
          <a:noFill/>
          <a:ln/>
        </p:spPr>
      </p:pic>
      <p:sp>
        <p:nvSpPr>
          <p:cNvPr id="1284" name="左大かっこ 19"/>
          <p:cNvSpPr/>
          <p:nvPr/>
        </p:nvSpPr>
        <p:spPr>
          <a:xfrm>
            <a:off x="706883" y="1977973"/>
            <a:ext cx="187085" cy="629878"/>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85" name="左大かっこ 21"/>
          <p:cNvSpPr/>
          <p:nvPr/>
        </p:nvSpPr>
        <p:spPr>
          <a:xfrm>
            <a:off x="693604" y="2984718"/>
            <a:ext cx="194347" cy="1409034"/>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86" name="左大かっこ 22"/>
          <p:cNvSpPr/>
          <p:nvPr/>
        </p:nvSpPr>
        <p:spPr>
          <a:xfrm>
            <a:off x="726181" y="5398216"/>
            <a:ext cx="167788" cy="692644"/>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87" name="Google Shape;244;p28"/>
          <p:cNvSpPr txBox="1"/>
          <p:nvPr/>
        </p:nvSpPr>
        <p:spPr>
          <a:xfrm rot="5400000">
            <a:off x="-6227" y="2149728"/>
            <a:ext cx="677078" cy="239167"/>
          </a:xfrm>
          <a:prstGeom prst="rect">
            <a:avLst/>
          </a:prstGeom>
          <a:noFill/>
          <a:ln>
            <a:noFill/>
          </a:ln>
        </p:spPr>
        <p:txBody>
          <a:bodyPr spcFirstLastPara="1" vert="vert270"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b="0" i="0" u="none" dirty="0" smtClean="0">
                <a:solidFill>
                  <a:srgbClr val="000000"/>
                </a:solidFill>
                <a:latin typeface="+mn-ea"/>
                <a:ea typeface="+mn-ea"/>
                <a:cs typeface="Calibri"/>
                <a:sym typeface="Calibri"/>
              </a:rPr>
              <a:t>肉色</a:t>
            </a:r>
            <a:endParaRPr sz="1600" dirty="0">
              <a:latin typeface="+mn-ea"/>
              <a:ea typeface="+mn-ea"/>
            </a:endParaRPr>
          </a:p>
        </p:txBody>
      </p:sp>
      <p:sp>
        <p:nvSpPr>
          <p:cNvPr id="1288" name="Google Shape;244;p28"/>
          <p:cNvSpPr txBox="1"/>
          <p:nvPr/>
        </p:nvSpPr>
        <p:spPr>
          <a:xfrm rot="5400000">
            <a:off x="-29642" y="5534690"/>
            <a:ext cx="923299" cy="442568"/>
          </a:xfrm>
          <a:prstGeom prst="rect">
            <a:avLst/>
          </a:prstGeom>
          <a:noFill/>
          <a:ln>
            <a:noFill/>
          </a:ln>
        </p:spPr>
        <p:txBody>
          <a:bodyPr spcFirstLastPara="1" vert="vert270"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b="0" i="0" u="none" dirty="0" smtClean="0">
                <a:solidFill>
                  <a:srgbClr val="000000"/>
                </a:solidFill>
                <a:latin typeface="+mn-ea"/>
                <a:ea typeface="+mn-ea"/>
                <a:cs typeface="Calibri"/>
                <a:sym typeface="Calibri"/>
              </a:rPr>
              <a:t>口溶け</a:t>
            </a:r>
            <a:endParaRPr sz="1600" dirty="0">
              <a:latin typeface="+mn-ea"/>
              <a:ea typeface="+mn-ea"/>
            </a:endParaRPr>
          </a:p>
        </p:txBody>
      </p:sp>
      <p:sp>
        <p:nvSpPr>
          <p:cNvPr id="1289" name="テキスト ボックス 7"/>
          <p:cNvSpPr txBox="1"/>
          <p:nvPr/>
        </p:nvSpPr>
        <p:spPr>
          <a:xfrm>
            <a:off x="116868" y="3019476"/>
            <a:ext cx="430887" cy="1768350"/>
          </a:xfrm>
          <a:prstGeom prst="rect">
            <a:avLst/>
          </a:prstGeom>
          <a:noFill/>
        </p:spPr>
        <p:txBody>
          <a:bodyPr vert="eaVert" wrap="square" rtlCol="0">
            <a:spAutoFit/>
          </a:bodyPr>
          <a:lstStyle/>
          <a:p>
            <a:r>
              <a:rPr kumimoji="1" lang="ja-JP" altLang="en-US" sz="1600" dirty="0" smtClean="0">
                <a:latin typeface="+mn-ea"/>
                <a:ea typeface="+mn-ea"/>
                <a:cs typeface="Calibri" panose="020F0502020204030204" pitchFamily="34" charset="0"/>
              </a:rPr>
              <a:t>ジューシーさ</a:t>
            </a:r>
            <a:endParaRPr kumimoji="1" lang="ja-JP" altLang="en-US" sz="1600" dirty="0">
              <a:latin typeface="+mn-ea"/>
              <a:ea typeface="+mn-ea"/>
              <a:cs typeface="Calibri" panose="020F0502020204030204" pitchFamily="34" charset="0"/>
            </a:endParaRPr>
          </a:p>
        </p:txBody>
      </p:sp>
      <p:sp>
        <p:nvSpPr>
          <p:cNvPr id="1290" name="テキスト ボックス 4"/>
          <p:cNvSpPr txBox="1"/>
          <p:nvPr/>
        </p:nvSpPr>
        <p:spPr>
          <a:xfrm>
            <a:off x="3802648" y="6190521"/>
            <a:ext cx="5094972" cy="400110"/>
          </a:xfrm>
          <a:prstGeom prst="rect">
            <a:avLst/>
          </a:prstGeom>
          <a:noFill/>
        </p:spPr>
        <p:txBody>
          <a:bodyPr wrap="square" rtlCol="0">
            <a:spAutoFit/>
          </a:bodyPr>
          <a:lstStyle/>
          <a:p>
            <a:r>
              <a:rPr lang="en-US" altLang="ja-JP" sz="2000" dirty="0" smtClean="0">
                <a:latin typeface="Calibri" panose="020F0502020204030204" pitchFamily="34" charset="0"/>
                <a:cs typeface="Calibri" panose="020F0502020204030204" pitchFamily="34" charset="0"/>
              </a:rPr>
              <a:t>※P.C.S</a:t>
            </a:r>
            <a:r>
              <a:rPr lang="ja-JP" altLang="en-US" sz="2000" dirty="0" smtClean="0">
                <a:latin typeface="Calibri" panose="020F0502020204030204" pitchFamily="34" charset="0"/>
                <a:cs typeface="Calibri" panose="020F0502020204030204" pitchFamily="34" charset="0"/>
              </a:rPr>
              <a:t>：</a:t>
            </a:r>
            <a:r>
              <a:rPr lang="ja-JP" altLang="en-US" sz="2000" dirty="0">
                <a:latin typeface="+mn-ea"/>
                <a:ea typeface="+mn-ea"/>
                <a:cs typeface="Calibri" panose="020F0502020204030204" pitchFamily="34" charset="0"/>
              </a:rPr>
              <a:t>ﾎﾟｰｸｶﾗｰｽﾀﾝﾀﾞｰﾄﾞ（肉色の指標</a:t>
            </a:r>
            <a:r>
              <a:rPr lang="ja-JP" altLang="en-US" sz="2000" dirty="0" smtClean="0">
                <a:latin typeface="+mn-ea"/>
                <a:ea typeface="+mn-ea"/>
                <a:cs typeface="Calibri" panose="020F0502020204030204" pitchFamily="34" charset="0"/>
              </a:rPr>
              <a:t>）</a:t>
            </a:r>
            <a:endParaRPr lang="en-US" altLang="ja-JP" sz="2000" dirty="0">
              <a:latin typeface="+mn-ea"/>
              <a:ea typeface="+mn-ea"/>
              <a:cs typeface="Calibri" panose="020F0502020204030204" pitchFamily="34" charset="0"/>
            </a:endParaRPr>
          </a:p>
        </p:txBody>
      </p:sp>
      <p:sp>
        <p:nvSpPr>
          <p:cNvPr id="1291" name="左大かっこ 17"/>
          <p:cNvSpPr/>
          <p:nvPr/>
        </p:nvSpPr>
        <p:spPr>
          <a:xfrm>
            <a:off x="704268" y="4695411"/>
            <a:ext cx="181062" cy="315848"/>
          </a:xfrm>
          <a:prstGeom prst="leftBracket">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92" name="Google Shape;244;p28"/>
          <p:cNvSpPr txBox="1"/>
          <p:nvPr/>
        </p:nvSpPr>
        <p:spPr>
          <a:xfrm rot="5400000">
            <a:off x="79972" y="4617230"/>
            <a:ext cx="677078" cy="453859"/>
          </a:xfrm>
          <a:prstGeom prst="rect">
            <a:avLst/>
          </a:prstGeom>
          <a:noFill/>
          <a:ln>
            <a:noFill/>
          </a:ln>
        </p:spPr>
        <p:txBody>
          <a:bodyPr spcFirstLastPara="1" vert="vert270"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b="0" i="0" u="none" dirty="0" smtClean="0">
                <a:solidFill>
                  <a:srgbClr val="000000"/>
                </a:solidFill>
                <a:latin typeface="+mn-ea"/>
                <a:ea typeface="+mn-ea"/>
                <a:cs typeface="Calibri"/>
                <a:sym typeface="Calibri"/>
              </a:rPr>
              <a:t>サシ</a:t>
            </a:r>
            <a:endParaRPr sz="1600" dirty="0">
              <a:latin typeface="+mn-ea"/>
              <a:ea typeface="+mn-ea"/>
            </a:endParaRPr>
          </a:p>
        </p:txBody>
      </p:sp>
      <p:graphicFrame>
        <p:nvGraphicFramePr>
          <p:cNvPr id="1293" name="表 2"/>
          <p:cNvGraphicFramePr>
            <a:graphicFrameLocks noGrp="1"/>
          </p:cNvGraphicFramePr>
          <p:nvPr>
            <p:extLst>
              <p:ext uri="{D42A27DB-BD31-4B8C-83A1-F6EECF244321}">
                <p14:modId xmlns:p14="http://schemas.microsoft.com/office/powerpoint/2010/main" val="3138769127"/>
              </p:ext>
            </p:extLst>
          </p:nvPr>
        </p:nvGraphicFramePr>
        <p:xfrm>
          <a:off x="964445" y="1160331"/>
          <a:ext cx="7811256" cy="5030187"/>
        </p:xfrm>
        <a:graphic>
          <a:graphicData uri="http://schemas.openxmlformats.org/drawingml/2006/table">
            <a:tbl>
              <a:tblPr/>
              <a:tblGrid>
                <a:gridCol w="3014666"/>
                <a:gridCol w="2598821"/>
                <a:gridCol w="2197769"/>
              </a:tblGrid>
              <a:tr h="722087">
                <a:tc>
                  <a:txBody>
                    <a:bodyPr/>
                    <a:lstStyle/>
                    <a:p>
                      <a:pPr algn="ctr" fontAlgn="ctr"/>
                      <a:r>
                        <a:rPr lang="ja-JP" altLang="en-US" sz="2400" b="0" i="0" u="none" strike="noStrike" dirty="0">
                          <a:solidFill>
                            <a:srgbClr val="000000"/>
                          </a:solidFill>
                          <a:effectLst/>
                          <a:latin typeface="+mn-lt"/>
                          <a:ea typeface="+mn-ea"/>
                        </a:rPr>
                        <a:t>項目</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mn-lt"/>
                          <a:ea typeface="+mn-ea"/>
                        </a:rPr>
                        <a:t>対照区 </a:t>
                      </a:r>
                      <a:r>
                        <a:rPr lang="en-US" altLang="ja-JP" sz="2400" b="0" i="0" u="none" strike="noStrike">
                          <a:solidFill>
                            <a:srgbClr val="000000"/>
                          </a:solidFill>
                          <a:effectLst/>
                          <a:latin typeface="+mn-lt"/>
                          <a:ea typeface="+mn-ea"/>
                        </a:rPr>
                        <a:t>(</a:t>
                      </a:r>
                      <a:r>
                        <a:rPr lang="en-US" sz="2400" b="0" i="0" u="none" strike="noStrike">
                          <a:solidFill>
                            <a:srgbClr val="000000"/>
                          </a:solidFill>
                          <a:effectLst/>
                          <a:latin typeface="+mn-lt"/>
                          <a:ea typeface="+mn-ea"/>
                        </a:rPr>
                        <a:t>n=5)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mn-lt"/>
                          <a:ea typeface="+mn-ea"/>
                        </a:rPr>
                        <a:t>酒粕区 </a:t>
                      </a:r>
                      <a:r>
                        <a:rPr lang="en-US" altLang="ja-JP" sz="2400" b="0" i="0" u="none" strike="noStrike">
                          <a:solidFill>
                            <a:srgbClr val="000000"/>
                          </a:solidFill>
                          <a:effectLst/>
                          <a:latin typeface="+mn-lt"/>
                          <a:ea typeface="+mn-ea"/>
                        </a:rPr>
                        <a:t>(</a:t>
                      </a:r>
                      <a:r>
                        <a:rPr lang="en-US" sz="2400" b="0" i="0" u="none" strike="noStrike">
                          <a:solidFill>
                            <a:srgbClr val="000000"/>
                          </a:solidFill>
                          <a:effectLst/>
                          <a:latin typeface="+mn-lt"/>
                          <a:ea typeface="+mn-ea"/>
                        </a:rPr>
                        <a:t>n=5)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810">
                <a:tc>
                  <a:txBody>
                    <a:bodyPr/>
                    <a:lstStyle/>
                    <a:p>
                      <a:pPr algn="l" fontAlgn="ctr"/>
                      <a:r>
                        <a:rPr lang="en-US" sz="2400" b="0" i="0" u="none" strike="noStrike" dirty="0">
                          <a:solidFill>
                            <a:srgbClr val="000000"/>
                          </a:solidFill>
                          <a:effectLst/>
                          <a:latin typeface="+mn-lt"/>
                          <a:ea typeface="+mn-ea"/>
                        </a:rPr>
                        <a:t>P.C.S </a:t>
                      </a:r>
                      <a:r>
                        <a:rPr lang="en-US" sz="2400" b="0" i="0" u="none" strike="noStrike" dirty="0" smtClean="0">
                          <a:solidFill>
                            <a:srgbClr val="000000"/>
                          </a:solidFill>
                          <a:effectLst/>
                          <a:latin typeface="+mn-lt"/>
                          <a:ea typeface="+mn-ea"/>
                        </a:rPr>
                        <a:t>(※)</a:t>
                      </a:r>
                      <a:endParaRPr lang="en-US" sz="2400" b="0" i="0" u="none" strike="noStrike" dirty="0">
                        <a:solidFill>
                          <a:srgbClr val="000000"/>
                        </a:solidFill>
                        <a:effectLst/>
                        <a:latin typeface="+mn-lt"/>
                        <a:ea typeface="+mn-ea"/>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3.90±0.82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3.80±0.84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DE9D9"/>
                    </a:solidFill>
                  </a:tcPr>
                </a:tc>
              </a:tr>
              <a:tr h="430810">
                <a:tc>
                  <a:txBody>
                    <a:bodyPr/>
                    <a:lstStyle/>
                    <a:p>
                      <a:pPr algn="l" fontAlgn="ctr"/>
                      <a:r>
                        <a:rPr lang="ja-JP" altLang="en-US" sz="2400" b="0" i="0" u="none" strike="noStrike">
                          <a:solidFill>
                            <a:srgbClr val="000000"/>
                          </a:solidFill>
                          <a:effectLst/>
                          <a:latin typeface="+mn-lt"/>
                          <a:ea typeface="+mn-ea"/>
                        </a:rPr>
                        <a:t>ヘマチン</a:t>
                      </a:r>
                      <a:r>
                        <a:rPr lang="en-US" altLang="ja-JP" sz="2400" b="0" i="0" u="none" strike="noStrike">
                          <a:solidFill>
                            <a:srgbClr val="000000"/>
                          </a:solidFill>
                          <a:effectLst/>
                          <a:latin typeface="+mn-lt"/>
                          <a:ea typeface="+mn-ea"/>
                        </a:rPr>
                        <a:t>(</a:t>
                      </a:r>
                      <a:r>
                        <a:rPr lang="en-US" sz="2400" b="0" i="0" u="none" strike="noStrike">
                          <a:solidFill>
                            <a:srgbClr val="000000"/>
                          </a:solidFill>
                          <a:effectLst/>
                          <a:latin typeface="+mn-lt"/>
                          <a:ea typeface="+mn-ea"/>
                        </a:rPr>
                        <a:t>mg/%)</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effectLst/>
                          <a:latin typeface="+mn-lt"/>
                          <a:ea typeface="+mn-ea"/>
                        </a:rPr>
                        <a:t>3.89±0.52</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effectLst/>
                          <a:latin typeface="+mn-lt"/>
                          <a:ea typeface="+mn-ea"/>
                        </a:rPr>
                        <a:t>3.47±0.70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r h="430810">
                <a:tc>
                  <a:txBody>
                    <a:bodyPr/>
                    <a:lstStyle/>
                    <a:p>
                      <a:pPr algn="l" fontAlgn="ctr"/>
                      <a:r>
                        <a:rPr lang="en-US" sz="2400" b="0" i="0" u="none" strike="noStrike">
                          <a:solidFill>
                            <a:srgbClr val="000000"/>
                          </a:solidFill>
                          <a:effectLst/>
                          <a:latin typeface="+mn-lt"/>
                          <a:ea typeface="+mn-ea"/>
                        </a:rPr>
                        <a:t>pH</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5.60±0.05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5.59±0.07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DE9D9"/>
                    </a:solidFill>
                  </a:tcPr>
                </a:tc>
              </a:tr>
              <a:tr h="430810">
                <a:tc>
                  <a:txBody>
                    <a:bodyPr/>
                    <a:lstStyle/>
                    <a:p>
                      <a:pPr algn="l" fontAlgn="ctr"/>
                      <a:r>
                        <a:rPr lang="ja-JP" altLang="en-US" sz="2400" b="0" i="0" u="none" strike="noStrike">
                          <a:solidFill>
                            <a:srgbClr val="000000"/>
                          </a:solidFill>
                          <a:effectLst/>
                          <a:latin typeface="+mn-lt"/>
                          <a:ea typeface="+mn-ea"/>
                        </a:rPr>
                        <a:t>水分率 </a:t>
                      </a:r>
                      <a:r>
                        <a:rPr lang="en-US" altLang="ja-JP" sz="2400" b="0" i="0" u="none" strike="noStrike">
                          <a:solidFill>
                            <a:srgbClr val="000000"/>
                          </a:solidFill>
                          <a:effectLst/>
                          <a:latin typeface="+mn-lt"/>
                          <a:ea typeface="+mn-ea"/>
                        </a:rPr>
                        <a:t>(%)</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73.93±0.69</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73.60±0.49</a:t>
                      </a:r>
                    </a:p>
                  </a:txBody>
                  <a:tcPr marL="9525" marR="9525" marT="9525" marB="0" anchor="ctr">
                    <a:lnL>
                      <a:noFill/>
                    </a:lnL>
                    <a:lnR>
                      <a:noFill/>
                    </a:lnR>
                    <a:lnT>
                      <a:noFill/>
                    </a:lnT>
                    <a:lnB>
                      <a:noFill/>
                    </a:lnB>
                  </a:tcPr>
                </a:tc>
              </a:tr>
              <a:tr h="430810">
                <a:tc>
                  <a:txBody>
                    <a:bodyPr/>
                    <a:lstStyle/>
                    <a:p>
                      <a:pPr algn="l" fontAlgn="ctr"/>
                      <a:r>
                        <a:rPr lang="ja-JP" altLang="en-US" sz="2400" b="0" i="0" u="none" strike="noStrike">
                          <a:solidFill>
                            <a:srgbClr val="000000"/>
                          </a:solidFill>
                          <a:effectLst/>
                          <a:latin typeface="+mn-lt"/>
                          <a:ea typeface="+mn-ea"/>
                        </a:rPr>
                        <a:t>加圧保水性 </a:t>
                      </a:r>
                      <a:r>
                        <a:rPr lang="en-US" altLang="ja-JP" sz="2400" b="0" i="0" u="none" strike="noStrike">
                          <a:solidFill>
                            <a:srgbClr val="000000"/>
                          </a:solidFill>
                          <a:effectLst/>
                          <a:latin typeface="+mn-lt"/>
                          <a:ea typeface="+mn-ea"/>
                        </a:rPr>
                        <a:t>(%)</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80.78±4.75</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79.56±3.04</a:t>
                      </a:r>
                    </a:p>
                  </a:txBody>
                  <a:tcPr marL="9525" marR="9525" marT="9525" marB="0" anchor="ctr">
                    <a:lnL>
                      <a:noFill/>
                    </a:lnL>
                    <a:lnR>
                      <a:noFill/>
                    </a:lnR>
                    <a:lnT>
                      <a:noFill/>
                    </a:lnT>
                    <a:lnB>
                      <a:noFill/>
                    </a:lnB>
                    <a:solidFill>
                      <a:srgbClr val="FDE9D9"/>
                    </a:solidFill>
                  </a:tcPr>
                </a:tc>
              </a:tr>
              <a:tr h="430810">
                <a:tc>
                  <a:txBody>
                    <a:bodyPr/>
                    <a:lstStyle/>
                    <a:p>
                      <a:pPr algn="l" fontAlgn="ctr"/>
                      <a:r>
                        <a:rPr lang="ja-JP" altLang="en-US" sz="2400" b="0" i="0" u="none" strike="noStrike">
                          <a:solidFill>
                            <a:srgbClr val="000000"/>
                          </a:solidFill>
                          <a:effectLst/>
                          <a:latin typeface="+mn-lt"/>
                          <a:ea typeface="+mn-ea"/>
                        </a:rPr>
                        <a:t>伸展率 </a:t>
                      </a:r>
                      <a:r>
                        <a:rPr lang="en-US" altLang="ja-JP" sz="2400" b="0" i="0" u="none" strike="noStrike">
                          <a:solidFill>
                            <a:srgbClr val="000000"/>
                          </a:solidFill>
                          <a:effectLst/>
                          <a:latin typeface="+mn-lt"/>
                          <a:ea typeface="+mn-ea"/>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effectLst/>
                          <a:latin typeface="+mn-lt"/>
                          <a:ea typeface="+mn-ea"/>
                        </a:rPr>
                        <a:t>29.48±2.71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effectLst/>
                          <a:latin typeface="+mn-lt"/>
                          <a:ea typeface="+mn-ea"/>
                        </a:rPr>
                        <a:t>26.73±2.71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r h="430810">
                <a:tc>
                  <a:txBody>
                    <a:bodyPr/>
                    <a:lstStyle/>
                    <a:p>
                      <a:pPr algn="l" fontAlgn="b"/>
                      <a:r>
                        <a:rPr lang="ja-JP" altLang="en-US" sz="2400" b="0" i="0" u="none" strike="noStrike" dirty="0">
                          <a:solidFill>
                            <a:srgbClr val="000000"/>
                          </a:solidFill>
                          <a:effectLst/>
                          <a:latin typeface="+mn-lt"/>
                          <a:ea typeface="+mn-ea"/>
                        </a:rPr>
                        <a:t>マーブリングスコア </a:t>
                      </a:r>
                      <a:endParaRPr lang="en-US" altLang="ja-JP" sz="2400" b="0" i="0" u="none" strike="noStrike" dirty="0">
                        <a:solidFill>
                          <a:srgbClr val="000000"/>
                        </a:solidFill>
                        <a:effectLst/>
                        <a:latin typeface="+mn-lt"/>
                        <a:ea typeface="+mn-ea"/>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1.6±0.54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dirty="0">
                          <a:solidFill>
                            <a:srgbClr val="000000"/>
                          </a:solidFill>
                          <a:effectLst/>
                          <a:latin typeface="+mn-lt"/>
                          <a:ea typeface="+mn-ea"/>
                        </a:rPr>
                        <a:t>1.5±0.50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DE9D9"/>
                    </a:solidFill>
                  </a:tcPr>
                </a:tc>
              </a:tr>
              <a:tr h="430810">
                <a:tc>
                  <a:txBody>
                    <a:bodyPr/>
                    <a:lstStyle/>
                    <a:p>
                      <a:pPr algn="l" fontAlgn="ctr"/>
                      <a:r>
                        <a:rPr lang="ja-JP" altLang="en-US" sz="2400" b="0" i="0" u="none" strike="noStrike" dirty="0" smtClean="0">
                          <a:solidFill>
                            <a:srgbClr val="000000"/>
                          </a:solidFill>
                          <a:effectLst/>
                          <a:latin typeface="+mn-lt"/>
                          <a:ea typeface="+mn-ea"/>
                        </a:rPr>
                        <a:t>筋肉内粗脂肪含量</a:t>
                      </a:r>
                      <a:r>
                        <a:rPr lang="en-US" altLang="zh-CN" sz="2400" b="0" i="0" u="none" strike="noStrike" dirty="0" smtClean="0">
                          <a:solidFill>
                            <a:srgbClr val="000000"/>
                          </a:solidFill>
                          <a:effectLst/>
                          <a:latin typeface="+mn-lt"/>
                          <a:ea typeface="+mn-ea"/>
                        </a:rPr>
                        <a:t>(%)</a:t>
                      </a:r>
                      <a:endParaRPr lang="en-US" altLang="zh-CN" sz="2400" b="0" i="0" u="none" strike="noStrike" dirty="0">
                        <a:solidFill>
                          <a:srgbClr val="000000"/>
                        </a:solidFill>
                        <a:effectLst/>
                        <a:latin typeface="+mn-lt"/>
                        <a:ea typeface="+mn-ea"/>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mn-lt"/>
                          <a:ea typeface="+mn-ea"/>
                        </a:rPr>
                        <a:t>3.19±2.71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effectLst/>
                          <a:latin typeface="+mn-lt"/>
                          <a:ea typeface="+mn-ea"/>
                        </a:rPr>
                        <a:t>2.99±0.37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r h="430810">
                <a:tc>
                  <a:txBody>
                    <a:bodyPr/>
                    <a:lstStyle/>
                    <a:p>
                      <a:pPr algn="l" fontAlgn="ctr"/>
                      <a:r>
                        <a:rPr lang="ja-JP" altLang="en-US" sz="2400" b="0" i="0" u="none" strike="noStrike">
                          <a:solidFill>
                            <a:srgbClr val="000000"/>
                          </a:solidFill>
                          <a:effectLst/>
                          <a:latin typeface="+mn-lt"/>
                          <a:ea typeface="+mn-ea"/>
                        </a:rPr>
                        <a:t>融点：外層</a:t>
                      </a:r>
                      <a:r>
                        <a:rPr lang="en-US" altLang="ja-JP" sz="2400" b="0" i="0" u="none" strike="noStrike">
                          <a:solidFill>
                            <a:srgbClr val="000000"/>
                          </a:solidFill>
                          <a:effectLst/>
                          <a:latin typeface="+mn-lt"/>
                          <a:ea typeface="+mn-ea"/>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a:solidFill>
                            <a:srgbClr val="000000"/>
                          </a:solidFill>
                          <a:effectLst/>
                          <a:latin typeface="+mn-lt"/>
                          <a:ea typeface="+mn-ea"/>
                        </a:rPr>
                        <a:t>36.44±1.05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dirty="0">
                          <a:solidFill>
                            <a:srgbClr val="000000"/>
                          </a:solidFill>
                          <a:effectLst/>
                          <a:latin typeface="+mn-lt"/>
                          <a:ea typeface="+mn-ea"/>
                        </a:rPr>
                        <a:t>37.27±1.84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DE9D9"/>
                    </a:solidFill>
                  </a:tcPr>
                </a:tc>
              </a:tr>
              <a:tr h="430810">
                <a:tc>
                  <a:txBody>
                    <a:bodyPr/>
                    <a:lstStyle/>
                    <a:p>
                      <a:pPr algn="l" fontAlgn="ctr"/>
                      <a:r>
                        <a:rPr lang="ja-JP" altLang="en-US" sz="2400" b="0" i="0" u="none" strike="noStrike" dirty="0">
                          <a:solidFill>
                            <a:srgbClr val="000000"/>
                          </a:solidFill>
                          <a:effectLst/>
                          <a:latin typeface="+mn-lt"/>
                          <a:ea typeface="+mn-ea"/>
                        </a:rPr>
                        <a:t>融点：内層</a:t>
                      </a:r>
                      <a:r>
                        <a:rPr lang="en-US" altLang="ja-JP" sz="2400" b="0" i="0" u="none" strike="noStrike" dirty="0">
                          <a:solidFill>
                            <a:srgbClr val="000000"/>
                          </a:solidFill>
                          <a:effectLst/>
                          <a:latin typeface="+mn-lt"/>
                          <a:ea typeface="+mn-ea"/>
                        </a:rPr>
                        <a: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mn-lt"/>
                          <a:ea typeface="+mn-ea"/>
                        </a:rPr>
                        <a:t>38.09±2.16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mn-lt"/>
                          <a:ea typeface="+mn-ea"/>
                        </a:rPr>
                        <a:t>39.53±3.20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1294" name="オーディオ 3">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3368" p14:dur="2000"/>
    </mc:Choice>
    <mc:Fallback>
      <p:transition spd="slow" advTm="2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9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9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0" name="タイトル 1"/>
          <p:cNvSpPr/>
          <p:nvPr/>
        </p:nvSpPr>
        <p:spPr>
          <a:xfrm>
            <a:off x="0" y="0"/>
            <a:ext cx="9144000" cy="914400"/>
          </a:xfrm>
          <a:prstGeom prst="rect">
            <a:avLst/>
          </a:prstGeom>
          <a:gradFill rotWithShape="1">
            <a:gsLst>
              <a:gs pos="0">
                <a:srgbClr val="008000"/>
              </a:gs>
              <a:gs pos="100000">
                <a:srgbClr val="FFFFFF"/>
              </a:gs>
            </a:gsLst>
            <a:lin ang="10800000" scaled="0"/>
            <a:tileRect/>
          </a:gradFill>
          <a:ln>
            <a:noFill/>
          </a:ln>
        </p:spPr>
        <p:txBody>
          <a:bodyPr anchor="ctr"/>
          <a:lstStyle>
            <a:lvl1pPr>
              <a:defRPr kumimoji="1" sz="4400">
                <a:solidFill>
                  <a:schemeClr val="tx1"/>
                </a:solidFill>
                <a:latin typeface="Calibri" panose="020F0502020204030204" pitchFamily="34" charset="0"/>
                <a:ea typeface="ＭＳ Ｐゴシック" panose="020B0600070205080204" pitchFamily="50" charset="-128"/>
              </a:defRPr>
            </a:lvl1pPr>
            <a:lvl2pPr>
              <a:defRPr kumimoji="1" sz="4400">
                <a:solidFill>
                  <a:schemeClr val="tx1"/>
                </a:solidFill>
                <a:latin typeface="Calibri" panose="020F0502020204030204" pitchFamily="34" charset="0"/>
                <a:ea typeface="ＭＳ Ｐゴシック" panose="020B0600070205080204" pitchFamily="50" charset="-128"/>
              </a:defRPr>
            </a:lvl2pPr>
            <a:lvl3pPr>
              <a:defRPr kumimoji="1" sz="4400">
                <a:solidFill>
                  <a:schemeClr val="tx1"/>
                </a:solidFill>
                <a:latin typeface="Calibri" panose="020F0502020204030204" pitchFamily="34" charset="0"/>
                <a:ea typeface="ＭＳ Ｐゴシック" panose="020B0600070205080204" pitchFamily="50" charset="-128"/>
              </a:defRPr>
            </a:lvl3pPr>
            <a:lvl4pPr>
              <a:defRPr kumimoji="1" sz="4400">
                <a:solidFill>
                  <a:schemeClr val="tx1"/>
                </a:solidFill>
                <a:latin typeface="Calibri" panose="020F0502020204030204" pitchFamily="34" charset="0"/>
                <a:ea typeface="ＭＳ Ｐゴシック" panose="020B0600070205080204" pitchFamily="50" charset="-128"/>
              </a:defRPr>
            </a:lvl4pPr>
            <a:lvl5pPr>
              <a:defRPr kumimoji="1" sz="4400">
                <a:solidFill>
                  <a:schemeClr val="tx1"/>
                </a:solidFill>
                <a:latin typeface="Calibri" panose="020F0502020204030204" pitchFamily="34" charset="0"/>
                <a:ea typeface="ＭＳ Ｐゴシック" panose="020B0600070205080204" pitchFamily="50" charset="-128"/>
              </a:defRPr>
            </a:lvl5pPr>
            <a:lvl6pPr marL="457200" algn="ctr"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r>
              <a:rPr lang="ja-JP" altLang="en-US" dirty="0">
                <a:latin typeface="+mj-ea"/>
                <a:ea typeface="+mj-ea"/>
                <a:cs typeface="ＤＦＰ中太丸ゴシック体"/>
              </a:rPr>
              <a:t>　　　　　　　　</a:t>
            </a:r>
            <a:r>
              <a:rPr lang="ja-JP" altLang="en-US" dirty="0" smtClean="0">
                <a:latin typeface="+mj-ea"/>
                <a:ea typeface="+mj-ea"/>
                <a:cs typeface="ＤＦＰ中太丸ゴシック体"/>
              </a:rPr>
              <a:t>脂肪酸組成</a:t>
            </a:r>
            <a:endParaRPr lang="ja-JP" altLang="en-US" dirty="0">
              <a:latin typeface="+mj-ea"/>
              <a:ea typeface="+mj-ea"/>
              <a:cs typeface="ＤＦＰ中太丸ゴシック体"/>
            </a:endParaRPr>
          </a:p>
        </p:txBody>
      </p:sp>
      <p:pic>
        <p:nvPicPr>
          <p:cNvPr id="1301" name="Picture 14" descr="\\10.2.5.189\usbdisk1\経営研究課\センターフェア\使えそうな図など\センターロゴ.jpg"/>
          <p:cNvPicPr>
            <a:picLocks noGrp="1" noChangeAspect="1" noChangeArrowheads="1"/>
          </p:cNvPicPr>
          <p:nvPr>
            <p:ph sz="half" idx="2"/>
          </p:nvPr>
        </p:nvPicPr>
        <p:blipFill>
          <a:blip r:embed="rId1"/>
          <a:stretch>
            <a:fillRect/>
          </a:stretch>
        </p:blipFill>
        <p:spPr>
          <a:xfrm>
            <a:off x="0" y="0"/>
            <a:ext cx="900113" cy="900113"/>
          </a:xfrm>
          <a:prstGeom prst="rect"/>
          <a:noFill/>
          <a:ln/>
        </p:spPr>
      </p:pic>
      <p:sp>
        <p:nvSpPr>
          <p:cNvPr id="1302" name="テキスト ボックス 5"/>
          <p:cNvSpPr txBox="1"/>
          <p:nvPr/>
        </p:nvSpPr>
        <p:spPr>
          <a:xfrm>
            <a:off x="319429" y="1100136"/>
            <a:ext cx="7063480" cy="461665"/>
          </a:xfrm>
          <a:prstGeom prst="rect">
            <a:avLst/>
          </a:prstGeom>
          <a:noFill/>
        </p:spPr>
        <p:txBody>
          <a:bodyPr wrap="square" rtlCol="0">
            <a:spAutoFit/>
          </a:bodyPr>
          <a:lstStyle/>
          <a:p>
            <a:r>
              <a:rPr kumimoji="1" lang="en-US" altLang="ja-JP" sz="2400" dirty="0" smtClean="0">
                <a:latin typeface="+mn-ea"/>
                <a:ea typeface="+mn-ea"/>
              </a:rPr>
              <a:t>【</a:t>
            </a:r>
            <a:r>
              <a:rPr kumimoji="1" lang="ja-JP" altLang="en-US" sz="2400" dirty="0" smtClean="0">
                <a:latin typeface="+mn-ea"/>
                <a:ea typeface="+mn-ea"/>
              </a:rPr>
              <a:t>背脂肪（内層）の脂肪酸割合（％）</a:t>
            </a:r>
            <a:r>
              <a:rPr kumimoji="1" lang="en-US" altLang="ja-JP" sz="2400" dirty="0" smtClean="0">
                <a:latin typeface="+mn-ea"/>
                <a:ea typeface="+mn-ea"/>
              </a:rPr>
              <a:t>】</a:t>
            </a:r>
            <a:endParaRPr kumimoji="1" lang="ja-JP" altLang="en-US" sz="2400" dirty="0">
              <a:latin typeface="+mn-ea"/>
              <a:ea typeface="+mn-ea"/>
            </a:endParaRPr>
          </a:p>
        </p:txBody>
      </p:sp>
      <p:graphicFrame>
        <p:nvGraphicFramePr>
          <p:cNvPr id="1303" name="表 8"/>
          <p:cNvGraphicFramePr>
            <a:graphicFrameLocks noGrp="1"/>
          </p:cNvGraphicFramePr>
          <p:nvPr>
            <p:extLst>
              <p:ext uri="{D42A27DB-BD31-4B8C-83A1-F6EECF244321}">
                <p14:modId xmlns:p14="http://schemas.microsoft.com/office/powerpoint/2010/main" val="852617574"/>
              </p:ext>
            </p:extLst>
          </p:nvPr>
        </p:nvGraphicFramePr>
        <p:xfrm>
          <a:off x="488156" y="1727200"/>
          <a:ext cx="8109744" cy="4640456"/>
        </p:xfrm>
        <a:graphic>
          <a:graphicData uri="http://schemas.openxmlformats.org/drawingml/2006/table">
            <a:tbl>
              <a:tblPr/>
              <a:tblGrid>
                <a:gridCol w="3220244"/>
                <a:gridCol w="2527300"/>
                <a:gridCol w="2362200"/>
              </a:tblGrid>
              <a:tr h="605278">
                <a:tc>
                  <a:txBody>
                    <a:bodyPr/>
                    <a:lstStyle/>
                    <a:p>
                      <a:pPr algn="ctr" fontAlgn="ctr"/>
                      <a:r>
                        <a:rPr lang="ja-JP" altLang="en-US" sz="2400" b="0" i="0" u="none" strike="noStrike" dirty="0">
                          <a:solidFill>
                            <a:srgbClr val="000000"/>
                          </a:solidFill>
                          <a:effectLst/>
                          <a:latin typeface="+mn-ea"/>
                          <a:ea typeface="+mn-ea"/>
                        </a:rPr>
                        <a:t>項目</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mn-ea"/>
                          <a:ea typeface="+mn-ea"/>
                        </a:rPr>
                        <a:t>対照区 </a:t>
                      </a:r>
                      <a:r>
                        <a:rPr lang="en-US" altLang="ja-JP" sz="2400" b="0" i="0" u="none" strike="noStrike">
                          <a:solidFill>
                            <a:srgbClr val="000000"/>
                          </a:solidFill>
                          <a:effectLst/>
                          <a:latin typeface="+mn-ea"/>
                          <a:ea typeface="+mn-ea"/>
                        </a:rPr>
                        <a:t>(</a:t>
                      </a:r>
                      <a:r>
                        <a:rPr lang="en-US" sz="2400" b="0" i="0" u="none" strike="noStrike">
                          <a:solidFill>
                            <a:srgbClr val="000000"/>
                          </a:solidFill>
                          <a:effectLst/>
                          <a:latin typeface="+mn-ea"/>
                          <a:ea typeface="+mn-ea"/>
                        </a:rPr>
                        <a:t>n=3)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mn-ea"/>
                          <a:ea typeface="+mn-ea"/>
                        </a:rPr>
                        <a:t>酒粕区 </a:t>
                      </a:r>
                      <a:r>
                        <a:rPr lang="en-US" altLang="ja-JP" sz="2400" b="0" i="0" u="none" strike="noStrike">
                          <a:solidFill>
                            <a:srgbClr val="000000"/>
                          </a:solidFill>
                          <a:effectLst/>
                          <a:latin typeface="+mn-ea"/>
                          <a:ea typeface="+mn-ea"/>
                        </a:rPr>
                        <a:t>(</a:t>
                      </a:r>
                      <a:r>
                        <a:rPr lang="en-US" sz="2400" b="0" i="0" u="none" strike="noStrike">
                          <a:solidFill>
                            <a:srgbClr val="000000"/>
                          </a:solidFill>
                          <a:effectLst/>
                          <a:latin typeface="+mn-ea"/>
                          <a:ea typeface="+mn-ea"/>
                        </a:rPr>
                        <a:t>n=3)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454">
                <a:tc>
                  <a:txBody>
                    <a:bodyPr/>
                    <a:lstStyle/>
                    <a:p>
                      <a:pPr algn="l" fontAlgn="ctr"/>
                      <a:r>
                        <a:rPr lang="ja-JP" altLang="en-US" sz="2400" b="0" i="0" u="none" strike="noStrike">
                          <a:solidFill>
                            <a:srgbClr val="000000"/>
                          </a:solidFill>
                          <a:effectLst/>
                          <a:latin typeface="+mn-ea"/>
                          <a:ea typeface="+mn-ea"/>
                        </a:rPr>
                        <a:t>ミリスチン酸 </a:t>
                      </a:r>
                      <a:r>
                        <a:rPr lang="en-US" altLang="ja-JP" sz="2400" b="0" i="0" u="none" strike="noStrike">
                          <a:solidFill>
                            <a:srgbClr val="000000"/>
                          </a:solidFill>
                          <a:effectLst/>
                          <a:latin typeface="+mn-ea"/>
                          <a:ea typeface="+mn-ea"/>
                        </a:rPr>
                        <a:t>(C14:0)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a:solidFill>
                            <a:srgbClr val="000000"/>
                          </a:solidFill>
                          <a:effectLst/>
                          <a:latin typeface="+mn-ea"/>
                          <a:ea typeface="+mn-ea"/>
                        </a:rPr>
                        <a:t>1.66±0.70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DE9D9"/>
                    </a:solidFill>
                  </a:tcPr>
                </a:tc>
                <a:tc>
                  <a:txBody>
                    <a:bodyPr/>
                    <a:lstStyle/>
                    <a:p>
                      <a:pPr algn="ctr" fontAlgn="ctr"/>
                      <a:r>
                        <a:rPr lang="en-US" altLang="ja-JP" sz="2400" b="0" i="0" u="none" strike="noStrike">
                          <a:solidFill>
                            <a:srgbClr val="000000"/>
                          </a:solidFill>
                          <a:effectLst/>
                          <a:latin typeface="+mn-ea"/>
                          <a:ea typeface="+mn-ea"/>
                        </a:rPr>
                        <a:t>1.54±0.57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DE9D9"/>
                    </a:solidFill>
                  </a:tcPr>
                </a:tc>
              </a:tr>
              <a:tr h="576454">
                <a:tc>
                  <a:txBody>
                    <a:bodyPr/>
                    <a:lstStyle/>
                    <a:p>
                      <a:pPr algn="l" fontAlgn="ctr"/>
                      <a:r>
                        <a:rPr lang="ja-JP" altLang="en-US" sz="2400" b="0" i="0" u="none" strike="noStrike">
                          <a:solidFill>
                            <a:srgbClr val="000000"/>
                          </a:solidFill>
                          <a:effectLst/>
                          <a:latin typeface="+mn-ea"/>
                          <a:ea typeface="+mn-ea"/>
                        </a:rPr>
                        <a:t>パルミチン酸 </a:t>
                      </a:r>
                      <a:r>
                        <a:rPr lang="en-US" altLang="ja-JP" sz="2400" b="0" i="0" u="none" strike="noStrike">
                          <a:solidFill>
                            <a:srgbClr val="000000"/>
                          </a:solidFill>
                          <a:effectLst/>
                          <a:latin typeface="+mn-ea"/>
                          <a:ea typeface="+mn-ea"/>
                        </a:rPr>
                        <a:t>(C16:0)</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ea"/>
                          <a:ea typeface="+mn-ea"/>
                        </a:rPr>
                        <a:t>29.87±5.60</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ea"/>
                          <a:ea typeface="+mn-ea"/>
                        </a:rPr>
                        <a:t>29.59±5.78</a:t>
                      </a:r>
                    </a:p>
                  </a:txBody>
                  <a:tcPr marL="9525" marR="9525" marT="9525" marB="0" anchor="ctr">
                    <a:lnL>
                      <a:noFill/>
                    </a:lnL>
                    <a:lnR>
                      <a:noFill/>
                    </a:lnR>
                    <a:lnT>
                      <a:noFill/>
                    </a:lnT>
                    <a:lnB>
                      <a:noFill/>
                    </a:lnB>
                  </a:tcPr>
                </a:tc>
              </a:tr>
              <a:tr h="576454">
                <a:tc>
                  <a:txBody>
                    <a:bodyPr/>
                    <a:lstStyle/>
                    <a:p>
                      <a:pPr algn="l" fontAlgn="ctr"/>
                      <a:r>
                        <a:rPr lang="ja-JP" altLang="en-US" sz="2400" b="0" i="0" u="none" strike="noStrike">
                          <a:solidFill>
                            <a:srgbClr val="000000"/>
                          </a:solidFill>
                          <a:effectLst/>
                          <a:latin typeface="+mn-ea"/>
                          <a:ea typeface="+mn-ea"/>
                        </a:rPr>
                        <a:t>パルミトレイン酸 </a:t>
                      </a:r>
                      <a:r>
                        <a:rPr lang="en-US" altLang="ja-JP" sz="2400" b="0" i="0" u="none" strike="noStrike">
                          <a:solidFill>
                            <a:srgbClr val="000000"/>
                          </a:solidFill>
                          <a:effectLst/>
                          <a:latin typeface="+mn-ea"/>
                          <a:ea typeface="+mn-ea"/>
                        </a:rPr>
                        <a:t>(C16:1)</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ea"/>
                          <a:ea typeface="+mn-ea"/>
                        </a:rPr>
                        <a:t>1.27±0.10</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ea"/>
                          <a:ea typeface="+mn-ea"/>
                        </a:rPr>
                        <a:t>1.14±0.22</a:t>
                      </a:r>
                    </a:p>
                  </a:txBody>
                  <a:tcPr marL="9525" marR="9525" marT="9525" marB="0" anchor="ctr">
                    <a:lnL>
                      <a:noFill/>
                    </a:lnL>
                    <a:lnR>
                      <a:noFill/>
                    </a:lnR>
                    <a:lnT>
                      <a:noFill/>
                    </a:lnT>
                    <a:lnB>
                      <a:noFill/>
                    </a:lnB>
                    <a:solidFill>
                      <a:srgbClr val="FDE9D9"/>
                    </a:solidFill>
                  </a:tcPr>
                </a:tc>
              </a:tr>
              <a:tr h="576454">
                <a:tc>
                  <a:txBody>
                    <a:bodyPr/>
                    <a:lstStyle/>
                    <a:p>
                      <a:pPr algn="l" fontAlgn="ctr"/>
                      <a:r>
                        <a:rPr lang="ja-JP" altLang="en-US" sz="2400" b="0" i="0" u="none" strike="noStrike">
                          <a:solidFill>
                            <a:srgbClr val="000000"/>
                          </a:solidFill>
                          <a:effectLst/>
                          <a:latin typeface="+mn-ea"/>
                          <a:ea typeface="+mn-ea"/>
                        </a:rPr>
                        <a:t>ステアリン酸 </a:t>
                      </a:r>
                      <a:r>
                        <a:rPr lang="en-US" altLang="ja-JP" sz="2400" b="0" i="0" u="none" strike="noStrike">
                          <a:solidFill>
                            <a:srgbClr val="000000"/>
                          </a:solidFill>
                          <a:effectLst/>
                          <a:latin typeface="+mn-ea"/>
                          <a:ea typeface="+mn-ea"/>
                        </a:rPr>
                        <a:t>(C18:0)</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ea"/>
                          <a:ea typeface="+mn-ea"/>
                        </a:rPr>
                        <a:t>18.15±0.68</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ea"/>
                          <a:ea typeface="+mn-ea"/>
                        </a:rPr>
                        <a:t>19.01±0.55</a:t>
                      </a:r>
                    </a:p>
                  </a:txBody>
                  <a:tcPr marL="9525" marR="9525" marT="9525" marB="0" anchor="ctr">
                    <a:lnL>
                      <a:noFill/>
                    </a:lnL>
                    <a:lnR>
                      <a:noFill/>
                    </a:lnR>
                    <a:lnT>
                      <a:noFill/>
                    </a:lnT>
                    <a:lnB>
                      <a:noFill/>
                    </a:lnB>
                  </a:tcPr>
                </a:tc>
              </a:tr>
              <a:tr h="576454">
                <a:tc>
                  <a:txBody>
                    <a:bodyPr/>
                    <a:lstStyle/>
                    <a:p>
                      <a:pPr algn="l" fontAlgn="ctr"/>
                      <a:r>
                        <a:rPr lang="ja-JP" altLang="en-US" sz="2400" b="0" i="0" u="none" strike="noStrike">
                          <a:solidFill>
                            <a:srgbClr val="000000"/>
                          </a:solidFill>
                          <a:effectLst/>
                          <a:latin typeface="+mn-ea"/>
                          <a:ea typeface="+mn-ea"/>
                        </a:rPr>
                        <a:t>オレイン酸 </a:t>
                      </a:r>
                      <a:r>
                        <a:rPr lang="en-US" altLang="ja-JP" sz="2400" b="0" i="0" u="none" strike="noStrike">
                          <a:solidFill>
                            <a:srgbClr val="000000"/>
                          </a:solidFill>
                          <a:effectLst/>
                          <a:latin typeface="+mn-ea"/>
                          <a:ea typeface="+mn-ea"/>
                        </a:rPr>
                        <a:t>(</a:t>
                      </a:r>
                      <a:r>
                        <a:rPr lang="en-US" sz="2400" b="0" i="0" u="none" strike="noStrike">
                          <a:solidFill>
                            <a:srgbClr val="000000"/>
                          </a:solidFill>
                          <a:effectLst/>
                          <a:latin typeface="+mn-ea"/>
                          <a:ea typeface="+mn-ea"/>
                        </a:rPr>
                        <a:t>C18:1)</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ea"/>
                          <a:ea typeface="+mn-ea"/>
                        </a:rPr>
                        <a:t>38.06±7.14</a:t>
                      </a:r>
                    </a:p>
                  </a:txBody>
                  <a:tcPr marL="9525" marR="9525" marT="9525" marB="0" anchor="ctr">
                    <a:lnL>
                      <a:noFill/>
                    </a:lnL>
                    <a:lnR>
                      <a:noFill/>
                    </a:lnR>
                    <a:lnT>
                      <a:noFill/>
                    </a:lnT>
                    <a:lnB>
                      <a:noFill/>
                    </a:lnB>
                    <a:solidFill>
                      <a:srgbClr val="FDE9D9"/>
                    </a:solidFill>
                  </a:tcPr>
                </a:tc>
                <a:tc>
                  <a:txBody>
                    <a:bodyPr/>
                    <a:lstStyle/>
                    <a:p>
                      <a:pPr algn="ctr" fontAlgn="ctr"/>
                      <a:r>
                        <a:rPr lang="en-US" altLang="ja-JP" sz="2400" b="0" i="0" u="none" strike="noStrike">
                          <a:solidFill>
                            <a:srgbClr val="000000"/>
                          </a:solidFill>
                          <a:effectLst/>
                          <a:latin typeface="+mn-ea"/>
                          <a:ea typeface="+mn-ea"/>
                        </a:rPr>
                        <a:t>37.14±4.44</a:t>
                      </a:r>
                    </a:p>
                  </a:txBody>
                  <a:tcPr marL="9525" marR="9525" marT="9525" marB="0" anchor="ctr">
                    <a:lnL>
                      <a:noFill/>
                    </a:lnL>
                    <a:lnR>
                      <a:noFill/>
                    </a:lnR>
                    <a:lnT>
                      <a:noFill/>
                    </a:lnT>
                    <a:lnB>
                      <a:noFill/>
                    </a:lnB>
                    <a:solidFill>
                      <a:srgbClr val="FDE9D9"/>
                    </a:solidFill>
                  </a:tcPr>
                </a:tc>
              </a:tr>
              <a:tr h="576454">
                <a:tc>
                  <a:txBody>
                    <a:bodyPr/>
                    <a:lstStyle/>
                    <a:p>
                      <a:pPr algn="l" fontAlgn="ctr"/>
                      <a:r>
                        <a:rPr lang="ja-JP" altLang="en-US" sz="2400" b="0" i="0" u="none" strike="noStrike">
                          <a:solidFill>
                            <a:srgbClr val="000000"/>
                          </a:solidFill>
                          <a:effectLst/>
                          <a:latin typeface="+mn-ea"/>
                          <a:ea typeface="+mn-ea"/>
                        </a:rPr>
                        <a:t>リノール酸 </a:t>
                      </a:r>
                      <a:r>
                        <a:rPr lang="en-US" altLang="ja-JP" sz="2400" b="0" i="0" u="none" strike="noStrike">
                          <a:solidFill>
                            <a:srgbClr val="000000"/>
                          </a:solidFill>
                          <a:effectLst/>
                          <a:latin typeface="+mn-ea"/>
                          <a:ea typeface="+mn-ea"/>
                        </a:rPr>
                        <a:t>(</a:t>
                      </a:r>
                      <a:r>
                        <a:rPr lang="en-US" sz="2400" b="0" i="0" u="none" strike="noStrike">
                          <a:solidFill>
                            <a:srgbClr val="000000"/>
                          </a:solidFill>
                          <a:effectLst/>
                          <a:latin typeface="+mn-ea"/>
                          <a:ea typeface="+mn-ea"/>
                        </a:rPr>
                        <a:t>C18:2)</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ea"/>
                          <a:ea typeface="+mn-ea"/>
                        </a:rPr>
                        <a:t>7.42±0.80</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ea"/>
                          <a:ea typeface="+mn-ea"/>
                        </a:rPr>
                        <a:t>7.61±1.41</a:t>
                      </a:r>
                    </a:p>
                  </a:txBody>
                  <a:tcPr marL="9525" marR="9525" marT="9525" marB="0" anchor="ctr">
                    <a:lnL>
                      <a:noFill/>
                    </a:lnL>
                    <a:lnR>
                      <a:noFill/>
                    </a:lnR>
                    <a:lnT>
                      <a:noFill/>
                    </a:lnT>
                    <a:lnB>
                      <a:noFill/>
                    </a:lnB>
                  </a:tcPr>
                </a:tc>
              </a:tr>
              <a:tr h="576454">
                <a:tc>
                  <a:txBody>
                    <a:bodyPr/>
                    <a:lstStyle/>
                    <a:p>
                      <a:pPr algn="l" fontAlgn="ctr"/>
                      <a:r>
                        <a:rPr lang="el-GR" sz="2400" b="0" i="0" u="none" strike="noStrike">
                          <a:solidFill>
                            <a:srgbClr val="000000"/>
                          </a:solidFill>
                          <a:effectLst/>
                          <a:latin typeface="+mn-ea"/>
                          <a:ea typeface="+mn-ea"/>
                        </a:rPr>
                        <a:t>α</a:t>
                      </a:r>
                      <a:r>
                        <a:rPr lang="ja-JP" altLang="en-US" sz="2400" b="0" i="0" u="none" strike="noStrike">
                          <a:solidFill>
                            <a:srgbClr val="000000"/>
                          </a:solidFill>
                          <a:effectLst/>
                          <a:latin typeface="+mn-ea"/>
                          <a:ea typeface="+mn-ea"/>
                        </a:rPr>
                        <a:t>リノレン酸 </a:t>
                      </a:r>
                      <a:r>
                        <a:rPr lang="en-US" altLang="ja-JP" sz="2400" b="0" i="0" u="none" strike="noStrike">
                          <a:solidFill>
                            <a:srgbClr val="000000"/>
                          </a:solidFill>
                          <a:effectLst/>
                          <a:latin typeface="+mn-ea"/>
                          <a:ea typeface="+mn-ea"/>
                        </a:rPr>
                        <a:t>(</a:t>
                      </a:r>
                      <a:r>
                        <a:rPr lang="en-US" sz="2400" b="0" i="0" u="none" strike="noStrike">
                          <a:solidFill>
                            <a:srgbClr val="000000"/>
                          </a:solidFill>
                          <a:effectLst/>
                          <a:latin typeface="+mn-ea"/>
                          <a:ea typeface="+mn-ea"/>
                        </a:rPr>
                        <a:t>C18:3)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400" b="0" i="0" u="none" strike="noStrike">
                          <a:solidFill>
                            <a:srgbClr val="000000"/>
                          </a:solidFill>
                          <a:effectLst/>
                          <a:latin typeface="+mn-ea"/>
                          <a:ea typeface="+mn-ea"/>
                        </a:rPr>
                        <a:t>0.35±0.08</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altLang="ja-JP" sz="2400" b="0" i="0" u="none" strike="noStrike" dirty="0">
                          <a:solidFill>
                            <a:srgbClr val="000000"/>
                          </a:solidFill>
                          <a:effectLst/>
                          <a:latin typeface="+mn-ea"/>
                          <a:ea typeface="+mn-ea"/>
                        </a:rPr>
                        <a:t>0.35±0.11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DE9D9"/>
                    </a:solidFill>
                  </a:tcPr>
                </a:tc>
              </a:tr>
            </a:tbl>
          </a:graphicData>
        </a:graphic>
      </p:graphicFrame>
      <p:pic>
        <p:nvPicPr>
          <p:cNvPr id="1304"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5475431"/>
      </p:ext>
    </p:extLst>
  </p:cSld>
  <p:clrMapOvr>
    <a:masterClrMapping/>
  </p:clrMapOvr>
  <mc:AlternateContent xmlns:mc="http://schemas.openxmlformats.org/markup-compatibility/2006">
    <mc:Choice xmlns:p14="http://schemas.microsoft.com/office/powerpoint/2010/main" Requires="p14">
      <p:transition spd="slow" advTm="23182" p14:dur="2000"/>
    </mc:Choice>
    <mc:Fallback>
      <p:transition spd="slow" advTm="2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0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0" name="Google Shape;250;p29"/>
          <p:cNvSpPr txBox="1">
            <a:spLocks noGrp="1"/>
          </p:cNvSpPr>
          <p:nvPr>
            <p:ph type="title"/>
          </p:nvPr>
        </p:nvSpPr>
        <p:spPr>
          <a:xfrm>
            <a:off x="0" y="0"/>
            <a:ext cx="9144000" cy="914400"/>
          </a:xfrm>
          <a:prstGeom prst="rect">
            <a:avLst/>
          </a:prstGeom>
          <a:gradFill>
            <a:gsLst>
              <a:gs pos="0">
                <a:srgbClr val="008000"/>
              </a:gs>
              <a:gs pos="100000">
                <a:srgbClr val="FFFFFF"/>
              </a:gs>
            </a:gsLst>
            <a:lin ang="10800025"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400"/>
              <a:buFont typeface="Calibri"/>
              <a:buNone/>
            </a:pPr>
            <a:r>
              <a:rPr lang="en-US" b="0" i="0" u="none" dirty="0" err="1">
                <a:solidFill>
                  <a:srgbClr val="000000"/>
                </a:solidFill>
                <a:latin typeface="+mn-ea"/>
                <a:ea typeface="+mn-ea"/>
                <a:sym typeface="Calibri"/>
              </a:rPr>
              <a:t>結果</a:t>
            </a:r>
            <a:endParaRPr dirty="0">
              <a:latin typeface="+mn-ea"/>
              <a:ea typeface="+mn-ea"/>
            </a:endParaRPr>
          </a:p>
        </p:txBody>
      </p:sp>
      <p:pic>
        <p:nvPicPr>
          <p:cNvPr id="1311" name="Google Shape;251;p29"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312" name="Google Shape;252;p29"/>
          <p:cNvSpPr txBox="1">
            <a:spLocks noGrp="1"/>
          </p:cNvSpPr>
          <p:nvPr>
            <p:ph type="body" idx="1"/>
          </p:nvPr>
        </p:nvSpPr>
        <p:spPr>
          <a:xfrm>
            <a:off x="342900" y="1600200"/>
            <a:ext cx="8385300" cy="4526100"/>
          </a:xfrm>
          <a:prstGeom prst="rect">
            <a:avLst/>
          </a:prstGeom>
          <a:noFill/>
          <a:ln>
            <a:noFill/>
          </a:ln>
        </p:spPr>
        <p:txBody>
          <a:bodyPr spcFirstLastPara="1" wrap="square" lIns="91425" tIns="45700" rIns="91425" bIns="45700" anchor="t" anchorCtr="0">
            <a:noAutofit/>
          </a:bodyPr>
          <a:lstStyle/>
          <a:p>
            <a:pPr marL="0" lvl="0" indent="0" algn="l" rtl="0">
              <a:lnSpc>
                <a:spcPct val="156000"/>
              </a:lnSpc>
              <a:spcBef>
                <a:spcPts val="0"/>
              </a:spcBef>
              <a:spcAft>
                <a:spcPts val="0"/>
              </a:spcAft>
              <a:buClr>
                <a:srgbClr val="000000"/>
              </a:buClr>
              <a:buSzPts val="2400"/>
              <a:buNone/>
            </a:pPr>
            <a:r>
              <a:rPr lang="en-US" sz="2400" b="0" i="0" u="none" dirty="0">
                <a:solidFill>
                  <a:srgbClr val="000000"/>
                </a:solidFill>
                <a:latin typeface="+mn-ea"/>
                <a:ea typeface="+mn-ea"/>
                <a:sym typeface="Calibri"/>
              </a:rPr>
              <a:t>（１）　</a:t>
            </a:r>
            <a:r>
              <a:rPr lang="en-US" sz="2400" b="0" i="0" u="none" dirty="0" err="1">
                <a:solidFill>
                  <a:srgbClr val="000000"/>
                </a:solidFill>
                <a:latin typeface="+mn-ea"/>
                <a:ea typeface="+mn-ea"/>
                <a:sym typeface="Calibri"/>
              </a:rPr>
              <a:t>肥育成績・と体成績</a:t>
            </a:r>
            <a:endParaRPr dirty="0">
              <a:solidFill>
                <a:srgbClr val="000000"/>
              </a:solidFill>
              <a:latin typeface="+mn-ea"/>
              <a:ea typeface="+mn-ea"/>
            </a:endParaRPr>
          </a:p>
          <a:p>
            <a:pPr marL="0" lvl="0" indent="0" algn="l" rtl="0">
              <a:lnSpc>
                <a:spcPct val="156000"/>
              </a:lnSpc>
              <a:spcBef>
                <a:spcPts val="0"/>
              </a:spcBef>
              <a:spcAft>
                <a:spcPts val="0"/>
              </a:spcAft>
              <a:buClr>
                <a:schemeClr val="dk1"/>
              </a:buClr>
              <a:buSzPts val="2400"/>
              <a:buNone/>
            </a:pPr>
            <a:r>
              <a:rPr lang="en-US" sz="2400" b="0" i="0" u="none" dirty="0">
                <a:solidFill>
                  <a:srgbClr val="000000"/>
                </a:solidFill>
                <a:latin typeface="+mn-ea"/>
                <a:ea typeface="+mn-ea"/>
                <a:sym typeface="Calibri"/>
              </a:rPr>
              <a:t>（２）　</a:t>
            </a:r>
            <a:r>
              <a:rPr lang="en-US" sz="2400" b="0" i="0" u="none" dirty="0" err="1">
                <a:solidFill>
                  <a:srgbClr val="000000"/>
                </a:solidFill>
                <a:latin typeface="+mn-ea"/>
                <a:ea typeface="+mn-ea"/>
                <a:sym typeface="Calibri"/>
              </a:rPr>
              <a:t>血液検査（肝数値</a:t>
            </a:r>
            <a:r>
              <a:rPr lang="en-US" sz="2400" b="0" i="0" u="none" dirty="0">
                <a:solidFill>
                  <a:srgbClr val="000000"/>
                </a:solidFill>
                <a:latin typeface="+mn-ea"/>
                <a:ea typeface="+mn-ea"/>
                <a:sym typeface="Calibri"/>
              </a:rPr>
              <a:t>）</a:t>
            </a:r>
            <a:endParaRPr dirty="0">
              <a:solidFill>
                <a:srgbClr val="000000"/>
              </a:solidFill>
              <a:latin typeface="+mn-ea"/>
              <a:ea typeface="+mn-ea"/>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a:t>
            </a:r>
            <a:r>
              <a:rPr lang="en-US" sz="2400" b="0" i="0" u="none" dirty="0">
                <a:solidFill>
                  <a:schemeClr val="dk1"/>
                </a:solidFill>
                <a:latin typeface="+mn-ea"/>
                <a:ea typeface="+mn-ea"/>
                <a:sym typeface="Calibri"/>
              </a:rPr>
              <a:t>３</a:t>
            </a:r>
            <a:r>
              <a:rPr lang="en-US" sz="2400" b="0" i="0" u="none" dirty="0">
                <a:solidFill>
                  <a:srgbClr val="000000"/>
                </a:solidFill>
                <a:latin typeface="+mn-ea"/>
                <a:ea typeface="+mn-ea"/>
                <a:sym typeface="Calibri"/>
              </a:rPr>
              <a:t>）　</a:t>
            </a:r>
            <a:r>
              <a:rPr lang="en-US" sz="2400" b="0" i="0" u="none" dirty="0" err="1">
                <a:solidFill>
                  <a:srgbClr val="000000"/>
                </a:solidFill>
                <a:latin typeface="+mn-ea"/>
                <a:ea typeface="+mn-ea"/>
                <a:sym typeface="Calibri"/>
              </a:rPr>
              <a:t>肉質試験（ロース肉</a:t>
            </a:r>
            <a:r>
              <a:rPr lang="en-US" sz="2400" b="0" i="0" u="none" dirty="0">
                <a:solidFill>
                  <a:srgbClr val="000000"/>
                </a:solidFill>
                <a:latin typeface="+mn-ea"/>
                <a:ea typeface="+mn-ea"/>
                <a:sym typeface="Calibri"/>
              </a:rPr>
              <a:t>）</a:t>
            </a:r>
            <a:endParaRPr sz="2400" b="0" i="0" u="none" dirty="0">
              <a:solidFill>
                <a:srgbClr val="000000"/>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①</a:t>
            </a:r>
            <a:r>
              <a:rPr lang="en-US" sz="2400" b="0" i="0" u="none" dirty="0" err="1">
                <a:solidFill>
                  <a:srgbClr val="000000"/>
                </a:solidFill>
                <a:latin typeface="+mn-ea"/>
                <a:ea typeface="+mn-ea"/>
                <a:sym typeface="Calibri"/>
              </a:rPr>
              <a:t>性状（肉質、保水性、硬さ、脂肪酸成</a:t>
            </a:r>
            <a:r>
              <a:rPr lang="en-US" sz="2400" b="0" i="0" u="none" dirty="0">
                <a:solidFill>
                  <a:srgbClr val="000000"/>
                </a:solidFill>
                <a:latin typeface="+mn-ea"/>
                <a:ea typeface="+mn-ea"/>
                <a:sym typeface="Calibri"/>
              </a:rPr>
              <a:t>）</a:t>
            </a:r>
            <a:endParaRPr sz="2400" b="0" i="0" u="none" dirty="0">
              <a:solidFill>
                <a:srgbClr val="000000"/>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a:t>
            </a:r>
            <a:r>
              <a:rPr lang="en-US" sz="2400" b="0" i="0" u="none" dirty="0">
                <a:solidFill>
                  <a:srgbClr val="FF0000"/>
                </a:solidFill>
                <a:latin typeface="+mn-ea"/>
                <a:ea typeface="+mn-ea"/>
                <a:sym typeface="Calibri"/>
              </a:rPr>
              <a:t>②</a:t>
            </a:r>
            <a:r>
              <a:rPr lang="en-US" sz="2400" b="0" i="0" u="none" dirty="0" err="1">
                <a:solidFill>
                  <a:srgbClr val="FF0000"/>
                </a:solidFill>
                <a:latin typeface="+mn-ea"/>
                <a:ea typeface="+mn-ea"/>
                <a:sym typeface="Calibri"/>
              </a:rPr>
              <a:t>味の解析（味認識装置</a:t>
            </a:r>
            <a:r>
              <a:rPr lang="en-US" sz="2400" b="0" i="0" u="none" dirty="0">
                <a:solidFill>
                  <a:srgbClr val="FF0000"/>
                </a:solidFill>
                <a:latin typeface="+mn-ea"/>
                <a:ea typeface="+mn-ea"/>
                <a:sym typeface="Calibri"/>
              </a:rPr>
              <a:t>）</a:t>
            </a:r>
            <a:endParaRPr sz="2400" b="0" i="0" u="none" dirty="0">
              <a:solidFill>
                <a:srgbClr val="FF0000"/>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FF0000"/>
                </a:solidFill>
                <a:latin typeface="+mn-ea"/>
                <a:ea typeface="+mn-ea"/>
                <a:sym typeface="Calibri"/>
              </a:rPr>
              <a:t>　</a:t>
            </a:r>
            <a:endParaRPr dirty="0">
              <a:solidFill>
                <a:srgbClr val="FF0000"/>
              </a:solidFill>
              <a:latin typeface="+mn-ea"/>
              <a:ea typeface="+mn-ea"/>
            </a:endParaRPr>
          </a:p>
        </p:txBody>
      </p:sp>
      <p:pic>
        <p:nvPicPr>
          <p:cNvPr id="1313"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0334" p14:dur="2000"/>
    </mc:Choice>
    <mc:Fallback>
      <p:transition spd="slow" advTm="10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9" name="Google Shape;241;p28"/>
          <p:cNvSpPr txBox="1">
            <a:spLocks noGrp="1"/>
          </p:cNvSpPr>
          <p:nvPr>
            <p:ph type="title"/>
          </p:nvPr>
        </p:nvSpPr>
        <p:spPr>
          <a:xfrm>
            <a:off x="0" y="0"/>
            <a:ext cx="9144000" cy="914400"/>
          </a:xfrm>
          <a:prstGeom prst="rect">
            <a:avLst/>
          </a:prstGeom>
          <a:gradFill>
            <a:gsLst>
              <a:gs pos="0">
                <a:srgbClr val="008000"/>
              </a:gs>
              <a:gs pos="100000">
                <a:srgbClr val="FFFFFF"/>
              </a:gs>
            </a:gsLst>
            <a:lin ang="10800025"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400"/>
              <a:buFont typeface="Calibri"/>
              <a:buNone/>
            </a:pPr>
            <a:r>
              <a:rPr lang="ja-JP" altLang="en-US" dirty="0" smtClean="0">
                <a:solidFill>
                  <a:srgbClr val="000000"/>
                </a:solidFill>
                <a:latin typeface="+mn-ea"/>
                <a:ea typeface="+mn-ea"/>
              </a:rPr>
              <a:t>味の解析（味認識装置）</a:t>
            </a:r>
            <a:endParaRPr dirty="0">
              <a:latin typeface="+mn-ea"/>
              <a:ea typeface="+mn-ea"/>
            </a:endParaRPr>
          </a:p>
        </p:txBody>
      </p:sp>
      <p:pic>
        <p:nvPicPr>
          <p:cNvPr id="1320" name="Google Shape;242;p28"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321" name="Google Shape;244;p28"/>
          <p:cNvSpPr txBox="1"/>
          <p:nvPr/>
        </p:nvSpPr>
        <p:spPr>
          <a:xfrm>
            <a:off x="115732" y="1084814"/>
            <a:ext cx="7822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1" i="0" u="none" dirty="0">
                <a:solidFill>
                  <a:srgbClr val="000000"/>
                </a:solidFill>
                <a:latin typeface="+mn-ea"/>
                <a:ea typeface="+mn-ea"/>
                <a:cs typeface="Calibri"/>
                <a:sym typeface="Calibri"/>
              </a:rPr>
              <a:t> </a:t>
            </a:r>
            <a:r>
              <a:rPr lang="en-US" altLang="ja-JP" sz="2400" b="1" i="0" u="none" dirty="0" smtClean="0">
                <a:solidFill>
                  <a:srgbClr val="000000"/>
                </a:solidFill>
                <a:latin typeface="+mn-ea"/>
                <a:ea typeface="+mn-ea"/>
                <a:cs typeface="Calibri"/>
                <a:sym typeface="Calibri"/>
              </a:rPr>
              <a:t>【</a:t>
            </a:r>
            <a:r>
              <a:rPr lang="ja-JP" altLang="en-US" sz="2400" b="1" i="0" u="none" dirty="0" smtClean="0">
                <a:solidFill>
                  <a:srgbClr val="000000"/>
                </a:solidFill>
                <a:latin typeface="+mn-ea"/>
                <a:ea typeface="+mn-ea"/>
                <a:cs typeface="Calibri"/>
                <a:sym typeface="Calibri"/>
              </a:rPr>
              <a:t>味認識装置</a:t>
            </a:r>
            <a:r>
              <a:rPr lang="en-US" altLang="ja-JP" sz="2400" b="1" i="0" u="none" dirty="0" smtClean="0">
                <a:solidFill>
                  <a:srgbClr val="000000"/>
                </a:solidFill>
                <a:latin typeface="+mn-ea"/>
                <a:ea typeface="+mn-ea"/>
                <a:cs typeface="Calibri"/>
                <a:sym typeface="Calibri"/>
              </a:rPr>
              <a:t>】</a:t>
            </a:r>
            <a:endParaRPr b="1" dirty="0">
              <a:latin typeface="+mn-ea"/>
              <a:ea typeface="+mn-ea"/>
            </a:endParaRPr>
          </a:p>
        </p:txBody>
      </p:sp>
      <p:sp>
        <p:nvSpPr>
          <p:cNvPr id="1322" name="Google Shape;244;p28"/>
          <p:cNvSpPr txBox="1"/>
          <p:nvPr/>
        </p:nvSpPr>
        <p:spPr>
          <a:xfrm>
            <a:off x="1187070" y="4874536"/>
            <a:ext cx="1128358" cy="338514"/>
          </a:xfrm>
          <a:prstGeom prst="rect">
            <a:avLst/>
          </a:prstGeom>
          <a:noFill/>
          <a:ln>
            <a:noFill/>
          </a:ln>
        </p:spPr>
        <p:txBody>
          <a:bodyPr spcFirstLastPara="1" vert="horz"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dirty="0" smtClean="0">
                <a:latin typeface="+mn-ea"/>
                <a:ea typeface="+mn-ea"/>
              </a:rPr>
              <a:t>サンプル</a:t>
            </a:r>
            <a:endParaRPr sz="1600" dirty="0">
              <a:latin typeface="+mn-ea"/>
              <a:ea typeface="+mn-ea"/>
            </a:endParaRPr>
          </a:p>
        </p:txBody>
      </p:sp>
      <p:sp>
        <p:nvSpPr>
          <p:cNvPr id="1323" name="正方形/長方形 2"/>
          <p:cNvSpPr/>
          <p:nvPr/>
        </p:nvSpPr>
        <p:spPr>
          <a:xfrm>
            <a:off x="416290" y="1660253"/>
            <a:ext cx="8932984" cy="1200329"/>
          </a:xfrm>
          <a:prstGeom prst="rect">
            <a:avLst/>
          </a:prstGeom>
        </p:spPr>
        <p:txBody>
          <a:bodyPr wrap="square">
            <a:spAutoFit/>
          </a:bodyPr>
          <a:lstStyle/>
          <a:p>
            <a:pPr lvl="0">
              <a:buSzPts val="2400"/>
            </a:pPr>
            <a:r>
              <a:rPr lang="ja-JP" altLang="en-US" sz="2400" dirty="0" smtClean="0">
                <a:latin typeface="+mn-ea"/>
                <a:ea typeface="+mn-ea"/>
                <a:cs typeface="Calibri" panose="020F0502020204030204" pitchFamily="34" charset="0"/>
                <a:sym typeface="Calibri"/>
              </a:rPr>
              <a:t>５つのセンサーにより先味（５項目）と後味（３項目）を測定</a:t>
            </a:r>
            <a:endParaRPr lang="en-US" altLang="ja-JP" sz="2400" dirty="0" smtClean="0">
              <a:latin typeface="+mn-ea"/>
              <a:ea typeface="+mn-ea"/>
              <a:cs typeface="Calibri" panose="020F0502020204030204" pitchFamily="34" charset="0"/>
              <a:sym typeface="Calibri"/>
            </a:endParaRPr>
          </a:p>
          <a:p>
            <a:pPr lvl="0">
              <a:buSzPts val="2400"/>
            </a:pPr>
            <a:r>
              <a:rPr lang="ja-JP" altLang="en-US" sz="2400" dirty="0" smtClean="0">
                <a:latin typeface="+mn-ea"/>
                <a:ea typeface="+mn-ea"/>
                <a:cs typeface="Calibri" panose="020F0502020204030204" pitchFamily="34" charset="0"/>
                <a:sym typeface="Calibri"/>
              </a:rPr>
              <a:t>　（先味）口に入れた瞬間に感じる味</a:t>
            </a:r>
            <a:endParaRPr lang="en-US" altLang="ja-JP" sz="2400" dirty="0" smtClean="0">
              <a:latin typeface="+mn-ea"/>
              <a:ea typeface="+mn-ea"/>
              <a:cs typeface="Calibri" panose="020F0502020204030204" pitchFamily="34" charset="0"/>
              <a:sym typeface="Calibri"/>
            </a:endParaRPr>
          </a:p>
          <a:p>
            <a:pPr lvl="0">
              <a:buSzPts val="2400"/>
            </a:pPr>
            <a:r>
              <a:rPr lang="ja-JP" altLang="en-US" sz="2400" dirty="0" smtClean="0">
                <a:latin typeface="+mn-ea"/>
                <a:ea typeface="+mn-ea"/>
                <a:cs typeface="Calibri" panose="020F0502020204030204" pitchFamily="34" charset="0"/>
                <a:sym typeface="Calibri"/>
              </a:rPr>
              <a:t>　（後味）口に入れてから、しばらく残る味</a:t>
            </a:r>
            <a:endParaRPr lang="en-US" altLang="ja-JP" sz="2400" dirty="0" smtClean="0">
              <a:latin typeface="+mn-ea"/>
              <a:ea typeface="+mn-ea"/>
              <a:cs typeface="Calibri" panose="020F0502020204030204" pitchFamily="34" charset="0"/>
              <a:sym typeface="Calibri"/>
            </a:endParaRPr>
          </a:p>
        </p:txBody>
      </p:sp>
      <p:pic>
        <p:nvPicPr>
          <p:cNvPr id="1324" name="Picture 1488"/>
          <p:cNvPicPr>
            <a:picLocks noChangeAspect="1" noChangeArrowheads="1"/>
          </p:cNvPicPr>
          <p:nvPr/>
        </p:nvPicPr>
        <p:blipFill>
          <a:blip r:embed="rId2"/>
          <a:stretch>
            <a:fillRect/>
          </a:stretch>
        </p:blipFill>
        <p:spPr>
          <a:xfrm>
            <a:off x="715229" y="2914685"/>
            <a:ext cx="2744788" cy="2187575"/>
          </a:xfrm>
          <a:prstGeom prst="rect">
            <a:avLst/>
          </a:prstGeom>
          <a:noFill/>
        </p:spPr>
      </p:pic>
      <p:pic>
        <p:nvPicPr>
          <p:cNvPr id="1325" name="Picture 1485"/>
          <p:cNvPicPr>
            <a:picLocks noChangeAspect="1" noChangeArrowheads="1"/>
          </p:cNvPicPr>
          <p:nvPr/>
        </p:nvPicPr>
        <p:blipFill>
          <a:blip r:embed="rId3"/>
          <a:stretch>
            <a:fillRect/>
          </a:stretch>
        </p:blipFill>
        <p:spPr>
          <a:xfrm>
            <a:off x="3022509" y="2969282"/>
            <a:ext cx="2754312" cy="2185987"/>
          </a:xfrm>
          <a:prstGeom prst="rect">
            <a:avLst/>
          </a:prstGeom>
          <a:noFill/>
          <a:ln>
            <a:noFill/>
          </a:ln>
        </p:spPr>
      </p:pic>
      <p:pic>
        <p:nvPicPr>
          <p:cNvPr id="1326" name="Picture 1481"/>
          <p:cNvPicPr>
            <a:picLocks noChangeAspect="1" noChangeArrowheads="1"/>
          </p:cNvPicPr>
          <p:nvPr/>
        </p:nvPicPr>
        <p:blipFill>
          <a:blip r:embed="rId4"/>
          <a:stretch>
            <a:fillRect/>
          </a:stretch>
        </p:blipFill>
        <p:spPr>
          <a:xfrm>
            <a:off x="5503496" y="3020269"/>
            <a:ext cx="2733675" cy="2185987"/>
          </a:xfrm>
          <a:prstGeom prst="rect">
            <a:avLst/>
          </a:prstGeom>
          <a:noFill/>
        </p:spPr>
      </p:pic>
      <p:sp>
        <p:nvSpPr>
          <p:cNvPr id="1327" name="Google Shape;244;p28"/>
          <p:cNvSpPr txBox="1"/>
          <p:nvPr/>
        </p:nvSpPr>
        <p:spPr>
          <a:xfrm>
            <a:off x="6221951" y="4850530"/>
            <a:ext cx="1296763" cy="338514"/>
          </a:xfrm>
          <a:prstGeom prst="rect">
            <a:avLst/>
          </a:prstGeom>
          <a:noFill/>
          <a:ln>
            <a:noFill/>
          </a:ln>
        </p:spPr>
        <p:txBody>
          <a:bodyPr spcFirstLastPara="1" vert="horz"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dirty="0" smtClean="0">
                <a:latin typeface="+mn-ea"/>
                <a:ea typeface="+mn-ea"/>
              </a:rPr>
              <a:t>味認識装置</a:t>
            </a:r>
            <a:endParaRPr sz="1600" dirty="0">
              <a:latin typeface="+mn-ea"/>
              <a:ea typeface="+mn-ea"/>
            </a:endParaRPr>
          </a:p>
        </p:txBody>
      </p:sp>
      <p:sp>
        <p:nvSpPr>
          <p:cNvPr id="1328" name="Google Shape;244;p28"/>
          <p:cNvSpPr txBox="1"/>
          <p:nvPr/>
        </p:nvSpPr>
        <p:spPr>
          <a:xfrm>
            <a:off x="3763237" y="4872029"/>
            <a:ext cx="1296763" cy="338514"/>
          </a:xfrm>
          <a:prstGeom prst="rect">
            <a:avLst/>
          </a:prstGeom>
          <a:noFill/>
          <a:ln>
            <a:noFill/>
          </a:ln>
        </p:spPr>
        <p:txBody>
          <a:bodyPr spcFirstLastPara="1" vert="horz"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ja-JP" altLang="en-US" sz="1600" dirty="0" smtClean="0">
                <a:latin typeface="+mn-ea"/>
                <a:ea typeface="+mn-ea"/>
              </a:rPr>
              <a:t>味センサー</a:t>
            </a:r>
            <a:endParaRPr sz="1600" dirty="0">
              <a:latin typeface="+mn-ea"/>
              <a:ea typeface="+mn-ea"/>
            </a:endParaRPr>
          </a:p>
        </p:txBody>
      </p:sp>
      <p:sp>
        <p:nvSpPr>
          <p:cNvPr id="1329" name="Google Shape;42;p5"/>
          <p:cNvSpPr>
            <a:spLocks noChangeArrowheads="1"/>
          </p:cNvSpPr>
          <p:nvPr/>
        </p:nvSpPr>
        <p:spPr>
          <a:xfrm>
            <a:off x="816354" y="5382456"/>
            <a:ext cx="7889414" cy="1334664"/>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buSzPts val="2400"/>
              <a:buNone/>
            </a:pPr>
            <a:r>
              <a:rPr lang="ja-JP" altLang="en-US" sz="2400" b="1" u="sng" dirty="0">
                <a:latin typeface="+mn-ea"/>
                <a:ea typeface="+mn-ea"/>
                <a:cs typeface="Calibri" panose="020F0502020204030204" pitchFamily="34" charset="0"/>
                <a:sym typeface="Calibri"/>
              </a:rPr>
              <a:t>測定項目</a:t>
            </a:r>
            <a:endParaRPr lang="en-US" altLang="ja-JP" sz="2400" b="1" u="sng" dirty="0">
              <a:latin typeface="+mn-ea"/>
              <a:ea typeface="+mn-ea"/>
              <a:cs typeface="Calibri" panose="020F0502020204030204" pitchFamily="34" charset="0"/>
              <a:sym typeface="Calibri"/>
            </a:endParaRPr>
          </a:p>
          <a:p>
            <a:pPr>
              <a:buSzPts val="2400"/>
              <a:buNone/>
            </a:pPr>
            <a:r>
              <a:rPr lang="ja-JP" altLang="en-US" sz="2400" dirty="0">
                <a:solidFill>
                  <a:srgbClr val="FF0000"/>
                </a:solidFill>
                <a:latin typeface="+mn-ea"/>
                <a:ea typeface="+mn-ea"/>
                <a:cs typeface="Calibri" panose="020F0502020204030204" pitchFamily="34" charset="0"/>
                <a:sym typeface="Calibri"/>
              </a:rPr>
              <a:t>先味</a:t>
            </a:r>
            <a:r>
              <a:rPr lang="ja-JP" altLang="en-US" sz="2400" dirty="0">
                <a:latin typeface="+mn-ea"/>
                <a:ea typeface="+mn-ea"/>
                <a:cs typeface="Calibri" panose="020F0502020204030204" pitchFamily="34" charset="0"/>
                <a:sym typeface="Calibri"/>
              </a:rPr>
              <a:t>：酸味・</a:t>
            </a:r>
            <a:r>
              <a:rPr lang="ja-JP" altLang="en-US" sz="2400" dirty="0">
                <a:solidFill>
                  <a:srgbClr val="FF0000"/>
                </a:solidFill>
                <a:latin typeface="+mn-ea"/>
                <a:ea typeface="+mn-ea"/>
                <a:cs typeface="Calibri" panose="020F0502020204030204" pitchFamily="34" charset="0"/>
                <a:sym typeface="Calibri"/>
              </a:rPr>
              <a:t>苦味雑味</a:t>
            </a:r>
            <a:r>
              <a:rPr lang="ja-JP" altLang="en-US" sz="2400" dirty="0">
                <a:latin typeface="+mn-ea"/>
                <a:ea typeface="+mn-ea"/>
                <a:cs typeface="Calibri" panose="020F0502020204030204" pitchFamily="34" charset="0"/>
                <a:sym typeface="Calibri"/>
              </a:rPr>
              <a:t>・渋味刺激・</a:t>
            </a:r>
            <a:r>
              <a:rPr lang="ja-JP" altLang="en-US" sz="2400" dirty="0">
                <a:solidFill>
                  <a:srgbClr val="FF0000"/>
                </a:solidFill>
                <a:latin typeface="+mn-ea"/>
                <a:ea typeface="+mn-ea"/>
                <a:cs typeface="Calibri" panose="020F0502020204030204" pitchFamily="34" charset="0"/>
                <a:sym typeface="Calibri"/>
              </a:rPr>
              <a:t>旨味</a:t>
            </a:r>
            <a:r>
              <a:rPr lang="ja-JP" altLang="en-US" sz="2400" dirty="0">
                <a:latin typeface="+mn-ea"/>
                <a:ea typeface="+mn-ea"/>
                <a:cs typeface="Calibri" panose="020F0502020204030204" pitchFamily="34" charset="0"/>
                <a:sym typeface="Calibri"/>
              </a:rPr>
              <a:t>・塩味</a:t>
            </a:r>
            <a:endParaRPr lang="en-US" altLang="ja-JP" sz="2400" dirty="0">
              <a:latin typeface="+mn-ea"/>
              <a:ea typeface="+mn-ea"/>
              <a:cs typeface="Calibri" panose="020F0502020204030204" pitchFamily="34" charset="0"/>
              <a:sym typeface="Calibri"/>
            </a:endParaRPr>
          </a:p>
          <a:p>
            <a:pPr>
              <a:buSzPts val="2400"/>
              <a:buNone/>
            </a:pPr>
            <a:r>
              <a:rPr lang="ja-JP" altLang="en-US" sz="2400" dirty="0">
                <a:solidFill>
                  <a:srgbClr val="FF0000"/>
                </a:solidFill>
                <a:latin typeface="+mn-ea"/>
                <a:ea typeface="+mn-ea"/>
                <a:cs typeface="Calibri" panose="020F0502020204030204" pitchFamily="34" charset="0"/>
                <a:sym typeface="Calibri"/>
              </a:rPr>
              <a:t>後味</a:t>
            </a:r>
            <a:r>
              <a:rPr lang="ja-JP" altLang="en-US" sz="2400" dirty="0">
                <a:latin typeface="+mn-ea"/>
                <a:ea typeface="+mn-ea"/>
                <a:cs typeface="Calibri" panose="020F0502020204030204" pitchFamily="34" charset="0"/>
                <a:sym typeface="Calibri"/>
              </a:rPr>
              <a:t>：苦味・渋味</a:t>
            </a:r>
            <a:r>
              <a:rPr lang="ja-JP" altLang="en-US" sz="2400" dirty="0">
                <a:solidFill>
                  <a:srgbClr val="FF0000"/>
                </a:solidFill>
                <a:latin typeface="+mn-ea"/>
                <a:ea typeface="+mn-ea"/>
                <a:cs typeface="Calibri" panose="020F0502020204030204" pitchFamily="34" charset="0"/>
                <a:sym typeface="Calibri"/>
              </a:rPr>
              <a:t>・旨味コク</a:t>
            </a:r>
            <a:endParaRPr lang="en-US" altLang="ja-JP" sz="2400" dirty="0">
              <a:solidFill>
                <a:srgbClr val="FF0000"/>
              </a:solidFill>
              <a:latin typeface="+mn-ea"/>
              <a:ea typeface="+mn-ea"/>
              <a:cs typeface="Calibri" panose="020F0502020204030204" pitchFamily="34" charset="0"/>
              <a:sym typeface="Calibri"/>
            </a:endParaRPr>
          </a:p>
        </p:txBody>
      </p:sp>
      <p:pic>
        <p:nvPicPr>
          <p:cNvPr id="1330" name="オーディオ 1">
            <a:hlinkClick r:id="" action="ppaction://media"/>
          </p:cNvPr>
          <p:cNvPicPr>
            <a:picLocks noChangeAspect="1"/>
          </p:cNvPicPr>
          <p:nvPr>
            <a:audioFile r:link="rId5" contentType="audio/mp4"/>
            <p:extLst>
              <p:ext uri="{DAA4B4D4-6D71-4841-9C94-3DE7FCFB9230}">
                <p14:media xmlns:p14="http://schemas.microsoft.com/office/powerpoint/2010/main" r:embed="rId6"/>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0098336"/>
      </p:ext>
    </p:extLst>
  </p:cSld>
  <p:clrMapOvr>
    <a:masterClrMapping/>
  </p:clrMapOvr>
  <mc:AlternateContent xmlns:mc="http://schemas.openxmlformats.org/markup-compatibility/2006">
    <mc:Choice xmlns:p14="http://schemas.microsoft.com/office/powerpoint/2010/main" Requires="p14">
      <p:transition spd="slow" advTm="55778" p14:dur="2000"/>
    </mc:Choice>
    <mc:Fallback>
      <p:transition spd="slow" advTm="5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6" name="タイトル 1"/>
          <p:cNvSpPr/>
          <p:nvPr/>
        </p:nvSpPr>
        <p:spPr>
          <a:xfrm>
            <a:off x="0" y="0"/>
            <a:ext cx="9144000" cy="914400"/>
          </a:xfrm>
          <a:prstGeom prst="rect">
            <a:avLst/>
          </a:prstGeom>
          <a:gradFill rotWithShape="1">
            <a:gsLst>
              <a:gs pos="0">
                <a:srgbClr val="008000"/>
              </a:gs>
              <a:gs pos="100000">
                <a:srgbClr val="FFFFFF"/>
              </a:gs>
            </a:gsLst>
            <a:lin ang="10800000" scaled="0"/>
            <a:tileRect/>
          </a:gradFill>
          <a:ln>
            <a:noFill/>
          </a:ln>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4400">
                <a:latin typeface="ＤＦＰ中太丸ゴシック体"/>
                <a:ea typeface="ＤＦＰ中太丸ゴシック体"/>
                <a:cs typeface="ＤＦＰ中太丸ゴシック体"/>
              </a:rPr>
              <a:t>味の解析（味認識装置）</a:t>
            </a:r>
            <a:endParaRPr lang="en-US" altLang="ja-JP" sz="4400">
              <a:latin typeface="ＤＦＰ中太丸ゴシック体"/>
              <a:ea typeface="ＤＦＰ中太丸ゴシック体"/>
              <a:cs typeface="ＤＦＰ中太丸ゴシック体"/>
            </a:endParaRPr>
          </a:p>
        </p:txBody>
      </p:sp>
      <p:sp>
        <p:nvSpPr>
          <p:cNvPr id="1337" name="Text Box 5"/>
          <p:cNvSpPr txBox="1">
            <a:spLocks noChangeArrowheads="1"/>
          </p:cNvSpPr>
          <p:nvPr/>
        </p:nvSpPr>
        <p:spPr>
          <a:xfrm>
            <a:off x="4899340" y="4679378"/>
            <a:ext cx="3993833" cy="400110"/>
          </a:xfrm>
          <a:prstGeom prst="rect">
            <a:avLst/>
          </a:prstGeom>
          <a:noFill/>
          <a:ln>
            <a:noFill/>
          </a:ln>
          <a:effec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50000"/>
              </a:spcBef>
              <a:buFontTx/>
              <a:buNone/>
            </a:pPr>
            <a:r>
              <a:rPr lang="en-US" altLang="ja-JP" sz="2000" dirty="0">
                <a:latin typeface="+mn-ea"/>
                <a:ea typeface="+mn-ea"/>
              </a:rPr>
              <a:t>※ </a:t>
            </a:r>
            <a:r>
              <a:rPr lang="ja-JP" altLang="en-US" sz="2000" dirty="0">
                <a:latin typeface="+mn-ea"/>
                <a:ea typeface="+mn-ea"/>
              </a:rPr>
              <a:t>検出閾値未満により無味と判定</a:t>
            </a:r>
          </a:p>
        </p:txBody>
      </p:sp>
      <p:sp>
        <p:nvSpPr>
          <p:cNvPr id="1338" name="Text Box 293"/>
          <p:cNvSpPr txBox="1">
            <a:spLocks noChangeArrowheads="1"/>
          </p:cNvSpPr>
          <p:nvPr/>
        </p:nvSpPr>
        <p:spPr>
          <a:xfrm>
            <a:off x="162757" y="1348580"/>
            <a:ext cx="3211772"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en-US" altLang="ja-JP" sz="2400" dirty="0" smtClean="0">
                <a:latin typeface="+mn-ea"/>
                <a:ea typeface="+mn-ea"/>
              </a:rPr>
              <a:t>【</a:t>
            </a:r>
            <a:r>
              <a:rPr lang="ja-JP" altLang="en-US" sz="2400" dirty="0" smtClean="0">
                <a:latin typeface="+mn-ea"/>
                <a:ea typeface="+mn-ea"/>
              </a:rPr>
              <a:t>味覚</a:t>
            </a:r>
            <a:r>
              <a:rPr lang="ja-JP" altLang="en-US" sz="2400" dirty="0">
                <a:latin typeface="+mn-ea"/>
                <a:ea typeface="+mn-ea"/>
              </a:rPr>
              <a:t>項目</a:t>
            </a:r>
            <a:r>
              <a:rPr lang="ja-JP" altLang="en-US" sz="2400" dirty="0" smtClean="0">
                <a:latin typeface="+mn-ea"/>
                <a:ea typeface="+mn-ea"/>
              </a:rPr>
              <a:t>換算値差</a:t>
            </a:r>
            <a:r>
              <a:rPr lang="en-US" altLang="ja-JP" sz="2400" dirty="0" smtClean="0">
                <a:latin typeface="+mn-ea"/>
                <a:ea typeface="+mn-ea"/>
              </a:rPr>
              <a:t>】</a:t>
            </a:r>
            <a:r>
              <a:rPr lang="ja-JP" altLang="en-US" sz="2400" dirty="0" smtClean="0">
                <a:latin typeface="+mn-ea"/>
                <a:ea typeface="+mn-ea"/>
              </a:rPr>
              <a:t> </a:t>
            </a:r>
            <a:endParaRPr lang="ja-JP" altLang="en-US" sz="2400" dirty="0">
              <a:latin typeface="+mn-ea"/>
              <a:ea typeface="+mn-ea"/>
            </a:endParaRPr>
          </a:p>
        </p:txBody>
      </p:sp>
      <p:pic>
        <p:nvPicPr>
          <p:cNvPr id="1339" name="Picture 14" descr="\\10.2.5.189\usbdisk1\経営研究課\センターフェア\使えそうな図など\センターロゴ.jpg"/>
          <p:cNvPicPr>
            <a:picLocks noGrp="1" noChangeAspect="1" noChangeArrowheads="1"/>
          </p:cNvPicPr>
          <p:nvPr>
            <p:ph sz="half" idx="2"/>
          </p:nvPr>
        </p:nvPicPr>
        <p:blipFill>
          <a:blip r:embed="rId1"/>
          <a:stretch>
            <a:fillRect/>
          </a:stretch>
        </p:blipFill>
        <p:spPr>
          <a:xfrm>
            <a:off x="0" y="0"/>
            <a:ext cx="900113" cy="900113"/>
          </a:xfrm>
          <a:prstGeom prst="rect"/>
          <a:noFill/>
        </p:spPr>
      </p:pic>
      <p:cxnSp>
        <p:nvCxnSpPr>
          <p:cNvPr id="1340" name="直線矢印コネクタ 4"/>
          <p:cNvCxnSpPr>
            <a:stCxn id="1341" idx="0"/>
          </p:cNvCxnSpPr>
          <p:nvPr/>
        </p:nvCxnSpPr>
        <p:spPr>
          <a:xfrm flipV="1">
            <a:off x="2386133" y="4538749"/>
            <a:ext cx="1908" cy="53964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41" name="Google Shape;42;p5"/>
          <p:cNvSpPr>
            <a:spLocks noChangeArrowheads="1"/>
          </p:cNvSpPr>
          <p:nvPr/>
        </p:nvSpPr>
        <p:spPr>
          <a:xfrm>
            <a:off x="339399" y="5078396"/>
            <a:ext cx="4093468" cy="416120"/>
          </a:xfrm>
          <a:prstGeom prst="roundRect">
            <a:avLst>
              <a:gd name="adj" fmla="val 3602"/>
            </a:avLst>
          </a:prstGeom>
          <a:noFill/>
          <a:ln w="12700">
            <a:solidFill>
              <a:schemeClr val="tx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000" dirty="0">
                <a:latin typeface="+mn-ea"/>
              </a:rPr>
              <a:t>１以上の差：</a:t>
            </a:r>
            <a:r>
              <a:rPr lang="ja-JP" altLang="en-US" sz="2000" b="1" u="sng" dirty="0">
                <a:solidFill>
                  <a:srgbClr val="FF0000"/>
                </a:solidFill>
                <a:latin typeface="+mn-ea"/>
              </a:rPr>
              <a:t>ヒトの味覚</a:t>
            </a:r>
            <a:r>
              <a:rPr lang="ja-JP" altLang="en-US" sz="2000" u="sng" dirty="0">
                <a:latin typeface="+mn-ea"/>
              </a:rPr>
              <a:t>で識別可能</a:t>
            </a:r>
          </a:p>
        </p:txBody>
      </p:sp>
      <p:sp>
        <p:nvSpPr>
          <p:cNvPr id="1342" name="Google Shape;42;p5"/>
          <p:cNvSpPr>
            <a:spLocks noChangeArrowheads="1"/>
          </p:cNvSpPr>
          <p:nvPr/>
        </p:nvSpPr>
        <p:spPr>
          <a:xfrm>
            <a:off x="335738" y="5736233"/>
            <a:ext cx="8427309" cy="896549"/>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None/>
              <a:defRPr/>
            </a:pPr>
            <a:r>
              <a:rPr lang="ja-JP" altLang="en-US" sz="2400" b="1" dirty="0" smtClean="0">
                <a:latin typeface="+mn-ea"/>
              </a:rPr>
              <a:t>   </a:t>
            </a:r>
            <a:r>
              <a:rPr lang="ja-JP" altLang="en-US" sz="2400" b="1" u="sng" dirty="0" smtClean="0">
                <a:latin typeface="+mn-ea"/>
              </a:rPr>
              <a:t>先味</a:t>
            </a:r>
            <a:r>
              <a:rPr lang="en-US" altLang="ja-JP" sz="2400" dirty="0" smtClean="0">
                <a:latin typeface="+mn-ea"/>
              </a:rPr>
              <a:t> </a:t>
            </a:r>
            <a:r>
              <a:rPr lang="ja-JP" altLang="en-US" sz="2400" dirty="0" smtClean="0">
                <a:latin typeface="+mn-ea"/>
              </a:rPr>
              <a:t>　</a:t>
            </a:r>
            <a:endParaRPr lang="en-US" altLang="ja-JP" sz="2400" dirty="0" smtClean="0">
              <a:latin typeface="+mn-ea"/>
            </a:endParaRPr>
          </a:p>
          <a:p>
            <a:pPr eaLnBrk="1" hangingPunct="1">
              <a:buNone/>
              <a:defRPr/>
            </a:pPr>
            <a:r>
              <a:rPr lang="ja-JP" altLang="en-US" sz="2400" dirty="0" smtClean="0">
                <a:latin typeface="+mn-ea"/>
              </a:rPr>
              <a:t>　　   苦味雑味は</a:t>
            </a:r>
            <a:r>
              <a:rPr lang="ja-JP" altLang="en-US" sz="2400" dirty="0" smtClean="0">
                <a:solidFill>
                  <a:srgbClr val="FF0000"/>
                </a:solidFill>
                <a:latin typeface="+mn-ea"/>
              </a:rPr>
              <a:t>酒粕区が</a:t>
            </a:r>
            <a:r>
              <a:rPr lang="ja-JP" altLang="en-US" sz="2400" dirty="0" smtClean="0">
                <a:latin typeface="+mn-ea"/>
              </a:rPr>
              <a:t>対照区より低い</a:t>
            </a:r>
            <a:endParaRPr lang="en-US" altLang="ja-JP" sz="2400" dirty="0">
              <a:latin typeface="+mn-ea"/>
            </a:endParaRPr>
          </a:p>
        </p:txBody>
      </p:sp>
      <p:graphicFrame>
        <p:nvGraphicFramePr>
          <p:cNvPr id="1343" name="表 2"/>
          <p:cNvGraphicFramePr>
            <a:graphicFrameLocks noGrp="1"/>
          </p:cNvGraphicFramePr>
          <p:nvPr>
            <p:extLst>
              <p:ext uri="{D42A27DB-BD31-4B8C-83A1-F6EECF244321}">
                <p14:modId xmlns:p14="http://schemas.microsoft.com/office/powerpoint/2010/main" val="3708868428"/>
              </p:ext>
            </p:extLst>
          </p:nvPr>
        </p:nvGraphicFramePr>
        <p:xfrm>
          <a:off x="319925" y="1924726"/>
          <a:ext cx="8443122" cy="2512934"/>
        </p:xfrm>
        <a:graphic>
          <a:graphicData uri="http://schemas.openxmlformats.org/drawingml/2006/table">
            <a:tbl>
              <a:tblPr/>
              <a:tblGrid>
                <a:gridCol w="941349"/>
                <a:gridCol w="747277"/>
                <a:gridCol w="844312"/>
                <a:gridCol w="844312"/>
                <a:gridCol w="844312"/>
                <a:gridCol w="844312"/>
                <a:gridCol w="844312"/>
                <a:gridCol w="844312"/>
                <a:gridCol w="844312"/>
                <a:gridCol w="844312"/>
              </a:tblGrid>
              <a:tr h="521217">
                <a:tc>
                  <a:txBody>
                    <a:bodyPr/>
                    <a:lstStyle/>
                    <a:p>
                      <a:pPr algn="ctr" rtl="0" fontAlgn="ctr"/>
                      <a:r>
                        <a:rPr lang="ja-JP" altLang="en-US" sz="2400" b="0" i="0" u="none" strike="noStrike">
                          <a:solidFill>
                            <a:srgbClr val="000000"/>
                          </a:solidFill>
                          <a:effectLst/>
                          <a:latin typeface="Calibri" panose="020F0502020204030204" pitchFamily="34" charset="0"/>
                          <a:ea typeface="ＭＳ Ｐゴシック" panose="020B0600070205080204" pitchFamily="50" charset="-128"/>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5">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先味</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rtl="0" fontAlgn="ctr"/>
                      <a:r>
                        <a:rPr lang="ja-JP" altLang="en-US" sz="2400" b="0" i="0" u="none" strike="noStrike">
                          <a:solidFill>
                            <a:srgbClr val="000000"/>
                          </a:solidFill>
                          <a:effectLst/>
                          <a:latin typeface="Calibri" panose="020F0502020204030204" pitchFamily="34" charset="0"/>
                          <a:ea typeface="ＭＳ Ｐゴシック" panose="020B0600070205080204" pitchFamily="50" charset="-128"/>
                        </a:rPr>
                        <a:t>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後味</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r>
              <a:tr h="949283">
                <a:tc>
                  <a:txBody>
                    <a:bodyPr/>
                    <a:lstStyle/>
                    <a:p>
                      <a:pPr algn="ctr" fontAlgn="ctr"/>
                      <a:r>
                        <a:rPr lang="ja-JP" altLang="en-US" sz="2400" b="0" i="0" u="none" strike="noStrike">
                          <a:solidFill>
                            <a:srgbClr val="000000"/>
                          </a:solidFill>
                          <a:effectLst/>
                          <a:latin typeface="Calibri" panose="020F0502020204030204" pitchFamily="34" charset="0"/>
                          <a:ea typeface="ＭＳ Ｐゴシック" panose="020B060007020508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酸味</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FF0000"/>
                          </a:solidFill>
                          <a:effectLst/>
                          <a:latin typeface="ｃあ"/>
                          <a:ea typeface="ＭＳ Ｐゴシック" panose="020B0600070205080204" pitchFamily="50" charset="-128"/>
                        </a:rPr>
                        <a:t>苦味雑味</a:t>
                      </a:r>
                      <a:endParaRPr lang="ja-JP" altLang="en-US" sz="2400" b="0" i="0" u="none" strike="noStrike">
                        <a:solidFill>
                          <a:srgbClr val="FF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渋味刺激</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旨味</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塩味</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ja-JP" altLang="en-US" sz="2400" b="0" i="0" u="none" strike="noStrike">
                          <a:solidFill>
                            <a:srgbClr val="000000"/>
                          </a:solidFill>
                          <a:effectLst/>
                          <a:latin typeface="Calibri" panose="020F0502020204030204" pitchFamily="34" charset="0"/>
                          <a:ea typeface="ＭＳ Ｐゴシック" panose="020B060007020508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苦味</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渋味</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旨味コク</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521217">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酒粕区</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2400" b="0" i="0" u="none" strike="noStrike" dirty="0" smtClean="0">
                          <a:solidFill>
                            <a:srgbClr val="FF0000"/>
                          </a:solidFill>
                          <a:effectLst/>
                          <a:latin typeface="Calibri" panose="020F0502020204030204" pitchFamily="34" charset="0"/>
                          <a:ea typeface="ＭＳ Ｐゴシック" panose="020B0600070205080204" pitchFamily="50" charset="-128"/>
                        </a:rPr>
                        <a:t>5.44</a:t>
                      </a:r>
                      <a:endParaRPr lang="en-US" altLang="ja-JP" sz="2400" b="0" i="0" u="none" strike="noStrike" dirty="0">
                        <a:solidFill>
                          <a:srgbClr val="FF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2400" b="0" i="0" u="none" strike="noStrike" dirty="0" smtClean="0">
                          <a:solidFill>
                            <a:srgbClr val="000000"/>
                          </a:solidFill>
                          <a:effectLst/>
                          <a:latin typeface="Calibri" panose="020F0502020204030204" pitchFamily="34" charset="0"/>
                          <a:ea typeface="ＭＳ Ｐゴシック" panose="020B0600070205080204" pitchFamily="50" charset="-128"/>
                        </a:rPr>
                        <a:t>7.50</a:t>
                      </a:r>
                      <a:endParaRPr lang="en-US" altLang="ja-JP" sz="24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2400" b="0" i="0" u="none" strike="noStrike">
                          <a:solidFill>
                            <a:srgbClr val="000000"/>
                          </a:solidFill>
                          <a:effectLst/>
                          <a:latin typeface="Calibri" panose="020F0502020204030204" pitchFamily="34" charset="0"/>
                          <a:ea typeface="ＭＳ Ｐゴシック" panose="020B060007020508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2400" b="0" i="0" u="none" strike="noStrike">
                          <a:solidFill>
                            <a:srgbClr val="000000"/>
                          </a:solidFill>
                          <a:effectLst/>
                          <a:latin typeface="Calibri" panose="020F0502020204030204" pitchFamily="34" charset="0"/>
                          <a:ea typeface="ＭＳ Ｐゴシック" panose="020B0600070205080204" pitchFamily="50" charset="-128"/>
                        </a:rPr>
                        <a:t>1.57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1217">
                <a:tc>
                  <a:txBody>
                    <a:bodyPr/>
                    <a:lstStyle/>
                    <a:p>
                      <a:pPr algn="ctr" rtl="0" fontAlgn="ctr"/>
                      <a:r>
                        <a:rPr lang="ja-JP" altLang="en-US" sz="2400" b="0" i="0" u="none" strike="noStrike">
                          <a:solidFill>
                            <a:srgbClr val="000000"/>
                          </a:solidFill>
                          <a:effectLst/>
                          <a:latin typeface="ｃあ"/>
                          <a:ea typeface="ＭＳ Ｐゴシック" panose="020B0600070205080204" pitchFamily="50" charset="-128"/>
                        </a:rPr>
                        <a:t>対照区</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altLang="ja-JP" sz="2400" b="0" i="0" u="none" strike="noStrike" dirty="0" smtClean="0">
                          <a:solidFill>
                            <a:srgbClr val="FF0000"/>
                          </a:solidFill>
                          <a:effectLst/>
                          <a:latin typeface="Calibri" panose="020F0502020204030204" pitchFamily="34" charset="0"/>
                          <a:ea typeface="ＭＳ Ｐゴシック" panose="020B0600070205080204" pitchFamily="50" charset="-128"/>
                        </a:rPr>
                        <a:t>6.50</a:t>
                      </a:r>
                      <a:endParaRPr lang="en-US" altLang="ja-JP" sz="2400" b="0" i="0" u="none" strike="noStrike" dirty="0">
                        <a:solidFill>
                          <a:srgbClr val="FF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altLang="ja-JP" sz="2400" b="0" i="0" u="none" strike="noStrike" dirty="0" smtClean="0">
                          <a:solidFill>
                            <a:srgbClr val="000000"/>
                          </a:solidFill>
                          <a:effectLst/>
                          <a:latin typeface="Calibri" panose="020F0502020204030204" pitchFamily="34" charset="0"/>
                          <a:ea typeface="ＭＳ Ｐゴシック" panose="020B0600070205080204" pitchFamily="50" charset="-128"/>
                        </a:rPr>
                        <a:t>7.21</a:t>
                      </a:r>
                      <a:endParaRPr lang="en-US" altLang="ja-JP" sz="24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ja-JP" altLang="en-US" sz="2400" b="0" i="0" u="none" strike="noStrike">
                          <a:solidFill>
                            <a:srgbClr val="000000"/>
                          </a:solidFill>
                          <a:effectLst/>
                          <a:latin typeface="Calibri" panose="020F0502020204030204" pitchFamily="34" charset="0"/>
                          <a:ea typeface="ＭＳ Ｐゴシック" panose="020B060007020508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altLang="ja-JP" sz="2400" b="0" i="0" u="none" strike="noStrike">
                          <a:solidFill>
                            <a:srgbClr val="000000"/>
                          </a:solidFill>
                          <a:effectLst/>
                          <a:latin typeface="ｃあ"/>
                          <a:ea typeface="ＭＳ Ｐゴシック" panose="020B0600070205080204" pitchFamily="50" charset="-128"/>
                        </a:rPr>
                        <a:t>※</a:t>
                      </a:r>
                      <a:endParaRPr lang="ja-JP" altLang="en-US" sz="2400" b="0" i="0" u="none" strike="noStrike">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rtl="0" fontAlgn="ctr"/>
                      <a:r>
                        <a:rPr lang="en-US" altLang="ja-JP" sz="2400" b="0" i="0" u="none" strike="noStrike" dirty="0" smtClean="0">
                          <a:solidFill>
                            <a:srgbClr val="000000"/>
                          </a:solidFill>
                          <a:effectLst/>
                          <a:latin typeface="Calibri" panose="020F0502020204030204" pitchFamily="34" charset="0"/>
                          <a:ea typeface="ＭＳ Ｐゴシック" panose="020B0600070205080204" pitchFamily="50" charset="-128"/>
                        </a:rPr>
                        <a:t>1.72</a:t>
                      </a:r>
                      <a:endParaRPr lang="en-US" altLang="ja-JP" sz="2400" b="0" i="0" u="none" strike="noStrike" dirty="0">
                        <a:solidFill>
                          <a:srgbClr val="000000"/>
                        </a:solidFill>
                        <a:effectLst/>
                        <a:latin typeface="Calibri" panose="020F0502020204030204" pitchFamily="34" charset="0"/>
                        <a:ea typeface="ＭＳ Ｐゴシック" panose="020B060007020508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r>
            </a:tbl>
          </a:graphicData>
        </a:graphic>
      </p:graphicFrame>
      <p:pic>
        <p:nvPicPr>
          <p:cNvPr id="1344"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93490954"/>
      </p:ext>
    </p:extLst>
  </p:cSld>
  <p:clrMapOvr>
    <a:masterClrMapping/>
  </p:clrMapOvr>
  <mc:AlternateContent xmlns:mc="http://schemas.openxmlformats.org/markup-compatibility/2006">
    <mc:Choice xmlns:p14="http://schemas.microsoft.com/office/powerpoint/2010/main" Requires="p14">
      <p:transition spd="slow" advTm="72925" p14:dur="2000"/>
    </mc:Choice>
    <mc:Fallback>
      <p:transition spd="slow" advTm="7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4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50" name="タイトル 1"/>
          <p:cNvSpPr>
            <a:spLocks noGrp="1"/>
          </p:cNvSpPr>
          <p:nvPr>
            <p:ph type="title" idx="4294967295"/>
          </p:nvPr>
        </p:nvSpPr>
        <p:spPr>
          <a:xfrm>
            <a:off x="0" y="0"/>
            <a:ext cx="9144000" cy="914400"/>
          </a:xfrm>
          <a:gradFill rotWithShape="1">
            <a:gsLst>
              <a:gs pos="0">
                <a:srgbClr val="008000"/>
              </a:gs>
              <a:gs pos="100000">
                <a:srgbClr val="FFFFFF"/>
              </a:gs>
            </a:gsLst>
            <a:lin ang="10800000" scaled="0"/>
            <a:tileRect/>
          </a:gradFill>
        </p:spPr>
        <p:txBody>
          <a:bodyPr/>
          <a:lstStyle/>
          <a:p>
            <a:pPr eaLnBrk="1" hangingPunct="1"/>
            <a:r>
              <a:rPr lang="ja-JP" altLang="en-US" sz="3600" dirty="0" smtClean="0">
                <a:latin typeface="ＤＦＰ中太丸ゴシック体"/>
                <a:ea typeface="ＤＦＰ中太丸ゴシック体"/>
                <a:cs typeface="ＤＦＰ中太丸ゴシック体"/>
              </a:rPr>
              <a:t>まとめ</a:t>
            </a:r>
          </a:p>
        </p:txBody>
      </p:sp>
      <p:pic>
        <p:nvPicPr>
          <p:cNvPr id="1351" name="Picture 14" descr="\\10.2.5.189\usbdisk1\経営研究課\センターフェア\使えそうな図など\センターロゴ.jpg"/>
          <p:cNvPicPr>
            <a:picLocks noChangeAspect="1" noChangeArrowheads="1"/>
          </p:cNvPicPr>
          <p:nvPr/>
        </p:nvPicPr>
        <p:blipFill>
          <a:blip r:embed="rId1"/>
          <a:stretch>
            <a:fillRect/>
          </a:stretch>
        </p:blipFill>
        <p:spPr>
          <a:xfrm>
            <a:off x="0" y="0"/>
            <a:ext cx="914400" cy="914400"/>
          </a:xfrm>
          <a:prstGeom prst="rect">
            <a:avLst/>
          </a:prstGeom>
          <a:noFill/>
          <a:ln>
            <a:noFill/>
          </a:ln>
        </p:spPr>
      </p:pic>
      <p:sp>
        <p:nvSpPr>
          <p:cNvPr id="1352" name="Google Shape;42;p5"/>
          <p:cNvSpPr>
            <a:spLocks noChangeArrowheads="1"/>
          </p:cNvSpPr>
          <p:nvPr/>
        </p:nvSpPr>
        <p:spPr>
          <a:xfrm>
            <a:off x="1026366" y="1329435"/>
            <a:ext cx="7048198" cy="2890717"/>
          </a:xfrm>
          <a:prstGeom prst="roundRect">
            <a:avLst>
              <a:gd name="adj" fmla="val 3602"/>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indent="-342900">
              <a:spcBef>
                <a:spcPct val="50000"/>
              </a:spcBef>
            </a:pPr>
            <a:r>
              <a:rPr lang="ja-JP" altLang="en-US" sz="2400" dirty="0" smtClean="0">
                <a:latin typeface="+mn-ea"/>
              </a:rPr>
              <a:t>酒粕</a:t>
            </a:r>
            <a:r>
              <a:rPr lang="ja-JP" altLang="en-US" sz="2400" dirty="0">
                <a:latin typeface="+mn-ea"/>
              </a:rPr>
              <a:t>の</a:t>
            </a:r>
            <a:r>
              <a:rPr lang="ja-JP" altLang="en-US" sz="2400" dirty="0" smtClean="0">
                <a:latin typeface="+mn-ea"/>
              </a:rPr>
              <a:t>嗜好性良好・</a:t>
            </a:r>
            <a:r>
              <a:rPr lang="ja-JP" altLang="en-US" sz="2400" dirty="0">
                <a:latin typeface="+mn-ea"/>
              </a:rPr>
              <a:t>アルコールの影響による健康状態に問題なし　</a:t>
            </a:r>
            <a:endParaRPr lang="en-US" altLang="ja-JP" sz="2400" dirty="0">
              <a:latin typeface="+mn-ea"/>
            </a:endParaRPr>
          </a:p>
          <a:p>
            <a:pPr marL="342900" indent="-342900">
              <a:spcBef>
                <a:spcPct val="50000"/>
              </a:spcBef>
            </a:pPr>
            <a:r>
              <a:rPr lang="ja-JP" altLang="en-US" sz="2400" dirty="0" smtClean="0">
                <a:latin typeface="+mn-ea"/>
              </a:rPr>
              <a:t>増体数</a:t>
            </a:r>
            <a:r>
              <a:rPr lang="ja-JP" altLang="en-US" sz="2400" dirty="0">
                <a:latin typeface="+mn-ea"/>
              </a:rPr>
              <a:t>・と体</a:t>
            </a:r>
            <a:r>
              <a:rPr lang="ja-JP" altLang="en-US" sz="2400" dirty="0" smtClean="0">
                <a:latin typeface="+mn-ea"/>
              </a:rPr>
              <a:t>成績は対照</a:t>
            </a:r>
            <a:r>
              <a:rPr lang="ja-JP" altLang="en-US" sz="2400" dirty="0">
                <a:latin typeface="+mn-ea"/>
              </a:rPr>
              <a:t>区と同等　　　 　　</a:t>
            </a:r>
            <a:endParaRPr lang="en-US" altLang="ja-JP" sz="2400" dirty="0">
              <a:latin typeface="+mn-ea"/>
            </a:endParaRPr>
          </a:p>
          <a:p>
            <a:pPr marL="342900" indent="-342900">
              <a:spcBef>
                <a:spcPct val="50000"/>
              </a:spcBef>
            </a:pPr>
            <a:r>
              <a:rPr lang="ja-JP" altLang="en-US" sz="2400" dirty="0">
                <a:latin typeface="+mn-ea"/>
              </a:rPr>
              <a:t>苦味雑味</a:t>
            </a:r>
            <a:r>
              <a:rPr lang="ja-JP" altLang="en-US" sz="2400" dirty="0" smtClean="0">
                <a:latin typeface="+mn-ea"/>
              </a:rPr>
              <a:t>の低下、豚肉</a:t>
            </a:r>
            <a:r>
              <a:rPr lang="ja-JP" altLang="en-US" sz="2400" dirty="0">
                <a:latin typeface="+mn-ea"/>
              </a:rPr>
              <a:t>の旨味を保ち、さっぱりした味わい</a:t>
            </a:r>
            <a:endParaRPr lang="en-US" altLang="ja-JP" sz="2400" dirty="0">
              <a:latin typeface="+mn-ea"/>
            </a:endParaRPr>
          </a:p>
        </p:txBody>
      </p:sp>
      <p:sp>
        <p:nvSpPr>
          <p:cNvPr id="1353" name="右矢印 18"/>
          <p:cNvSpPr/>
          <p:nvPr/>
        </p:nvSpPr>
        <p:spPr>
          <a:xfrm rot="5400000">
            <a:off x="4017456" y="4294280"/>
            <a:ext cx="613882" cy="719137"/>
          </a:xfrm>
          <a:prstGeom prst="rightArrow">
            <a:avLst>
              <a:gd name="adj1" fmla="val 50000"/>
              <a:gd name="adj2" fmla="val 63538"/>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latin typeface="+mn-ea"/>
            </a:endParaRPr>
          </a:p>
        </p:txBody>
      </p:sp>
      <p:sp>
        <p:nvSpPr>
          <p:cNvPr id="1354" name="Google Shape;42;p5"/>
          <p:cNvSpPr>
            <a:spLocks noChangeArrowheads="1"/>
          </p:cNvSpPr>
          <p:nvPr/>
        </p:nvSpPr>
        <p:spPr>
          <a:xfrm>
            <a:off x="1026366" y="5087545"/>
            <a:ext cx="7048198" cy="1502229"/>
          </a:xfrm>
          <a:prstGeom prst="roundRect">
            <a:avLst>
              <a:gd name="adj" fmla="val 3602"/>
            </a:avLst>
          </a:prstGeom>
          <a:noFill/>
          <a:ln w="28575">
            <a:solidFill>
              <a:schemeClr val="accent2"/>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buNone/>
              <a:defRPr/>
            </a:pPr>
            <a:r>
              <a:rPr lang="ja-JP" altLang="en-US" sz="2400" dirty="0" smtClean="0">
                <a:latin typeface="+mn-ea"/>
              </a:rPr>
              <a:t>酒粕を代替飼料として使用し、豚肉の味わいに一定の変化がもたらされた</a:t>
            </a:r>
            <a:endParaRPr lang="ja-JP" altLang="en-US" sz="2400" dirty="0">
              <a:latin typeface="+mn-ea"/>
            </a:endParaRPr>
          </a:p>
        </p:txBody>
      </p:sp>
      <p:pic>
        <p:nvPicPr>
          <p:cNvPr id="1355" name="オーディオ 2">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0547170"/>
      </p:ext>
    </p:extLst>
  </p:cSld>
  <p:clrMapOvr>
    <a:masterClrMapping/>
  </p:clrMapOvr>
  <mc:AlternateContent xmlns:mc="http://schemas.openxmlformats.org/markup-compatibility/2006">
    <mc:Choice xmlns:p14="http://schemas.microsoft.com/office/powerpoint/2010/main" Requires="p14">
      <p:transition spd="slow" advTm="70060" p14:dur="2000"/>
    </mc:Choice>
    <mc:Fallback>
      <p:transition spd="slow" advTm="70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5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7" name="Google Shape;130;p18"/>
          <p:cNvSpPr txBox="1">
            <a:spLocks noGrp="1"/>
          </p:cNvSpPr>
          <p:nvPr>
            <p:ph type="title"/>
          </p:nvPr>
        </p:nvSpPr>
        <p:spPr>
          <a:xfrm>
            <a:off x="0" y="0"/>
            <a:ext cx="9144000" cy="914400"/>
          </a:xfrm>
          <a:prstGeom prst="rect">
            <a:avLst/>
          </a:prstGeom>
          <a:gradFill>
            <a:gsLst>
              <a:gs pos="0">
                <a:srgbClr val="008000"/>
              </a:gs>
              <a:gs pos="100000">
                <a:srgbClr val="FFFFFF"/>
              </a:gs>
            </a:gsLst>
            <a:lin ang="10800000"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400"/>
              <a:buFont typeface="Arial"/>
              <a:buNone/>
            </a:pPr>
            <a:r>
              <a:rPr lang="en-US" sz="4400" b="0" i="0" u="none" dirty="0" err="1">
                <a:solidFill>
                  <a:srgbClr val="000000"/>
                </a:solidFill>
                <a:latin typeface="+mn-ea"/>
                <a:ea typeface="+mn-ea"/>
                <a:cs typeface="Arial"/>
                <a:sym typeface="Arial"/>
              </a:rPr>
              <a:t>背景・目的</a:t>
            </a:r>
            <a:endParaRPr dirty="0">
              <a:latin typeface="+mn-ea"/>
              <a:ea typeface="+mn-ea"/>
            </a:endParaRPr>
          </a:p>
        </p:txBody>
      </p:sp>
      <p:pic>
        <p:nvPicPr>
          <p:cNvPr id="1138" name="Google Shape;131;p18"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139" name="Google Shape;134;p18"/>
          <p:cNvSpPr txBox="1"/>
          <p:nvPr/>
        </p:nvSpPr>
        <p:spPr>
          <a:xfrm>
            <a:off x="86577" y="969037"/>
            <a:ext cx="2795700" cy="52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dirty="0">
                <a:solidFill>
                  <a:srgbClr val="000000"/>
                </a:solidFill>
                <a:latin typeface="+mn-ea"/>
                <a:ea typeface="+mn-ea"/>
                <a:cs typeface="Calibri"/>
                <a:sym typeface="Calibri"/>
              </a:rPr>
              <a:t>【</a:t>
            </a:r>
            <a:r>
              <a:rPr lang="en-US" sz="2800" b="0" i="0" u="none" strike="noStrike" cap="none" dirty="0" err="1">
                <a:solidFill>
                  <a:srgbClr val="000000"/>
                </a:solidFill>
                <a:latin typeface="+mn-ea"/>
                <a:ea typeface="+mn-ea"/>
                <a:cs typeface="Calibri"/>
                <a:sym typeface="Calibri"/>
              </a:rPr>
              <a:t>養豚の現状</a:t>
            </a:r>
            <a:r>
              <a:rPr lang="en-US" sz="2800" b="0" i="0" u="none" strike="noStrike" cap="none" dirty="0">
                <a:solidFill>
                  <a:srgbClr val="000000"/>
                </a:solidFill>
                <a:latin typeface="+mn-ea"/>
                <a:ea typeface="+mn-ea"/>
                <a:cs typeface="Calibri"/>
                <a:sym typeface="Calibri"/>
              </a:rPr>
              <a:t>】</a:t>
            </a:r>
            <a:endParaRPr dirty="0">
              <a:latin typeface="+mn-ea"/>
              <a:ea typeface="+mn-ea"/>
            </a:endParaRPr>
          </a:p>
        </p:txBody>
      </p:sp>
      <p:sp>
        <p:nvSpPr>
          <p:cNvPr id="1140" name="Google Shape;135;p18"/>
          <p:cNvSpPr txBox="1"/>
          <p:nvPr/>
        </p:nvSpPr>
        <p:spPr>
          <a:xfrm>
            <a:off x="86577" y="3580979"/>
            <a:ext cx="2148000" cy="5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dirty="0">
                <a:solidFill>
                  <a:srgbClr val="000000"/>
                </a:solidFill>
                <a:latin typeface="+mn-ea"/>
                <a:ea typeface="+mn-ea"/>
                <a:cs typeface="Calibri"/>
                <a:sym typeface="Calibri"/>
              </a:rPr>
              <a:t>【</a:t>
            </a:r>
            <a:r>
              <a:rPr lang="en-US" sz="2800" b="0" i="0" u="none" strike="noStrike" cap="none" dirty="0" err="1">
                <a:solidFill>
                  <a:srgbClr val="000000"/>
                </a:solidFill>
                <a:latin typeface="+mn-ea"/>
                <a:ea typeface="+mn-ea"/>
                <a:cs typeface="Calibri"/>
                <a:sym typeface="Calibri"/>
              </a:rPr>
              <a:t>酒粕</a:t>
            </a:r>
            <a:r>
              <a:rPr lang="en-US" sz="2800" b="0" i="0" u="none" strike="noStrike" cap="none" dirty="0">
                <a:solidFill>
                  <a:srgbClr val="000000"/>
                </a:solidFill>
                <a:latin typeface="+mn-ea"/>
                <a:ea typeface="+mn-ea"/>
                <a:cs typeface="Calibri"/>
                <a:sym typeface="Calibri"/>
              </a:rPr>
              <a:t>】</a:t>
            </a:r>
            <a:endParaRPr dirty="0">
              <a:latin typeface="+mn-ea"/>
              <a:ea typeface="+mn-ea"/>
            </a:endParaRPr>
          </a:p>
        </p:txBody>
      </p:sp>
      <p:sp>
        <p:nvSpPr>
          <p:cNvPr id="1141" name="Google Shape;139;p18"/>
          <p:cNvSpPr txBox="1"/>
          <p:nvPr/>
        </p:nvSpPr>
        <p:spPr>
          <a:xfrm>
            <a:off x="129440" y="4545863"/>
            <a:ext cx="44043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000" b="0" i="0" u="none" dirty="0" err="1">
                <a:solidFill>
                  <a:srgbClr val="000000"/>
                </a:solidFill>
                <a:latin typeface="+mn-ea"/>
                <a:ea typeface="+mn-ea"/>
                <a:cs typeface="Calibri"/>
                <a:sym typeface="Calibri"/>
              </a:rPr>
              <a:t>課題</a:t>
            </a:r>
            <a:endParaRPr sz="2000" dirty="0">
              <a:latin typeface="+mn-ea"/>
              <a:ea typeface="+mn-ea"/>
            </a:endParaRPr>
          </a:p>
        </p:txBody>
      </p:sp>
      <p:sp>
        <p:nvSpPr>
          <p:cNvPr id="1142" name="Google Shape;140;p18"/>
          <p:cNvSpPr txBox="1"/>
          <p:nvPr/>
        </p:nvSpPr>
        <p:spPr>
          <a:xfrm>
            <a:off x="129441" y="5679581"/>
            <a:ext cx="35250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ja-JP" altLang="en-US" sz="2000" dirty="0" smtClean="0">
                <a:latin typeface="+mn-ea"/>
                <a:ea typeface="+mn-ea"/>
              </a:rPr>
              <a:t>可能性</a:t>
            </a:r>
            <a:endParaRPr sz="2000" dirty="0">
              <a:latin typeface="+mn-ea"/>
              <a:ea typeface="+mn-ea"/>
            </a:endParaRPr>
          </a:p>
        </p:txBody>
      </p:sp>
      <p:sp>
        <p:nvSpPr>
          <p:cNvPr id="1143" name="右矢印 1"/>
          <p:cNvSpPr/>
          <p:nvPr/>
        </p:nvSpPr>
        <p:spPr>
          <a:xfrm>
            <a:off x="5250870" y="3720652"/>
            <a:ext cx="614149" cy="631195"/>
          </a:xfrm>
          <a:prstGeom prst="right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44" name="Google Shape;42;p5"/>
          <p:cNvSpPr>
            <a:spLocks noChangeArrowheads="1"/>
          </p:cNvSpPr>
          <p:nvPr/>
        </p:nvSpPr>
        <p:spPr>
          <a:xfrm>
            <a:off x="667601" y="1666526"/>
            <a:ext cx="4396767" cy="1663484"/>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Clr>
                <a:schemeClr val="dk1"/>
              </a:buClr>
              <a:buSzPts val="2400"/>
              <a:buNone/>
            </a:pPr>
            <a:r>
              <a:rPr lang="ja-JP" altLang="en-US" sz="2400" dirty="0">
                <a:solidFill>
                  <a:schemeClr val="dk1"/>
                </a:solidFill>
                <a:latin typeface="+mn-ea"/>
                <a:ea typeface="+mn-ea"/>
                <a:cs typeface="Calibri"/>
                <a:sym typeface="Calibri"/>
              </a:rPr>
              <a:t>・飼料価格の高騰</a:t>
            </a:r>
          </a:p>
          <a:p>
            <a:pPr lvl="0">
              <a:spcBef>
                <a:spcPts val="0"/>
              </a:spcBef>
              <a:buSzPts val="2400"/>
              <a:buNone/>
            </a:pPr>
            <a:r>
              <a:rPr lang="ja-JP" altLang="en-US" sz="2400" dirty="0">
                <a:solidFill>
                  <a:schemeClr val="dk1"/>
                </a:solidFill>
                <a:latin typeface="+mn-ea"/>
                <a:ea typeface="+mn-ea"/>
                <a:cs typeface="Calibri"/>
                <a:sym typeface="Calibri"/>
              </a:rPr>
              <a:t>・飼料自給率の低下</a:t>
            </a:r>
          </a:p>
          <a:p>
            <a:pPr lvl="0">
              <a:spcBef>
                <a:spcPts val="0"/>
              </a:spcBef>
              <a:buSzPts val="2400"/>
              <a:buNone/>
            </a:pPr>
            <a:r>
              <a:rPr lang="ja-JP" altLang="en-US" sz="2400" dirty="0">
                <a:solidFill>
                  <a:srgbClr val="000000"/>
                </a:solidFill>
                <a:latin typeface="+mn-ea"/>
                <a:ea typeface="+mn-ea"/>
                <a:cs typeface="Calibri"/>
                <a:sym typeface="Calibri"/>
              </a:rPr>
              <a:t>・安価な輸入豚肉</a:t>
            </a:r>
            <a:r>
              <a:rPr lang="ja-JP" altLang="en-US" sz="2400" dirty="0">
                <a:latin typeface="+mn-ea"/>
                <a:ea typeface="+mn-ea"/>
                <a:cs typeface="Calibri"/>
                <a:sym typeface="Calibri"/>
              </a:rPr>
              <a:t>・地域間で</a:t>
            </a:r>
            <a:r>
              <a:rPr lang="ja-JP" altLang="en-US" sz="2400" dirty="0">
                <a:solidFill>
                  <a:srgbClr val="000000"/>
                </a:solidFill>
                <a:latin typeface="+mn-ea"/>
                <a:ea typeface="+mn-ea"/>
                <a:cs typeface="Calibri"/>
                <a:sym typeface="Calibri"/>
              </a:rPr>
              <a:t>の</a:t>
            </a:r>
          </a:p>
          <a:p>
            <a:pPr lvl="0">
              <a:spcBef>
                <a:spcPts val="0"/>
              </a:spcBef>
              <a:buSzPts val="2400"/>
              <a:buNone/>
            </a:pPr>
            <a:r>
              <a:rPr lang="ja-JP" altLang="en-US" sz="2400" dirty="0">
                <a:latin typeface="+mn-ea"/>
                <a:ea typeface="+mn-ea"/>
                <a:cs typeface="Calibri"/>
                <a:sym typeface="Calibri"/>
              </a:rPr>
              <a:t>　</a:t>
            </a:r>
            <a:r>
              <a:rPr lang="ja-JP" altLang="en-US" sz="2400" dirty="0">
                <a:solidFill>
                  <a:srgbClr val="000000"/>
                </a:solidFill>
                <a:latin typeface="+mn-ea"/>
                <a:ea typeface="+mn-ea"/>
                <a:cs typeface="Calibri"/>
                <a:sym typeface="Calibri"/>
              </a:rPr>
              <a:t>価格</a:t>
            </a:r>
            <a:r>
              <a:rPr lang="ja-JP" altLang="en-US" sz="2400" dirty="0" smtClean="0">
                <a:solidFill>
                  <a:srgbClr val="000000"/>
                </a:solidFill>
                <a:latin typeface="+mn-ea"/>
                <a:ea typeface="+mn-ea"/>
                <a:cs typeface="Calibri"/>
                <a:sym typeface="Calibri"/>
              </a:rPr>
              <a:t>競争</a:t>
            </a:r>
            <a:endParaRPr lang="ja-JP" altLang="en-US" sz="1800" dirty="0">
              <a:solidFill>
                <a:schemeClr val="dk1"/>
              </a:solidFill>
              <a:latin typeface="+mn-ea"/>
              <a:ea typeface="+mn-ea"/>
              <a:cs typeface="Calibri"/>
              <a:sym typeface="Calibri"/>
            </a:endParaRPr>
          </a:p>
        </p:txBody>
      </p:sp>
      <p:sp>
        <p:nvSpPr>
          <p:cNvPr id="1145" name="Google Shape;42;p5"/>
          <p:cNvSpPr>
            <a:spLocks noChangeArrowheads="1"/>
          </p:cNvSpPr>
          <p:nvPr/>
        </p:nvSpPr>
        <p:spPr>
          <a:xfrm>
            <a:off x="667602" y="4139948"/>
            <a:ext cx="4396767" cy="1451708"/>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SzPts val="2400"/>
              <a:buNone/>
            </a:pPr>
            <a:r>
              <a:rPr lang="ja-JP" altLang="en-US" sz="2400" dirty="0">
                <a:solidFill>
                  <a:srgbClr val="000000"/>
                </a:solidFill>
                <a:latin typeface="+mn-ea"/>
                <a:ea typeface="+mn-ea"/>
                <a:cs typeface="Calibri"/>
                <a:sym typeface="Calibri"/>
              </a:rPr>
              <a:t>・清酒生産時に大量の</a:t>
            </a:r>
            <a:r>
              <a:rPr lang="ja-JP" altLang="en-US" sz="2400" dirty="0" smtClean="0">
                <a:solidFill>
                  <a:srgbClr val="000000"/>
                </a:solidFill>
                <a:latin typeface="+mn-ea"/>
                <a:ea typeface="+mn-ea"/>
                <a:cs typeface="Calibri"/>
                <a:sym typeface="Calibri"/>
              </a:rPr>
              <a:t>酒粕残渣</a:t>
            </a:r>
            <a:endParaRPr lang="en-US" altLang="ja-JP" sz="2400" dirty="0" smtClean="0">
              <a:solidFill>
                <a:srgbClr val="000000"/>
              </a:solidFill>
              <a:latin typeface="+mn-ea"/>
              <a:ea typeface="+mn-ea"/>
              <a:cs typeface="Calibri"/>
              <a:sym typeface="Calibri"/>
            </a:endParaRPr>
          </a:p>
          <a:p>
            <a:pPr lvl="0">
              <a:spcBef>
                <a:spcPts val="0"/>
              </a:spcBef>
              <a:buSzPts val="2400"/>
              <a:buNone/>
            </a:pPr>
            <a:r>
              <a:rPr lang="en-US" altLang="ja-JP" sz="2400" dirty="0">
                <a:solidFill>
                  <a:srgbClr val="000000"/>
                </a:solidFill>
                <a:latin typeface="+mn-ea"/>
                <a:ea typeface="+mn-ea"/>
                <a:cs typeface="Calibri"/>
                <a:sym typeface="Calibri"/>
              </a:rPr>
              <a:t> </a:t>
            </a:r>
            <a:r>
              <a:rPr lang="en-US" altLang="ja-JP" sz="2400" dirty="0" smtClean="0">
                <a:solidFill>
                  <a:srgbClr val="000000"/>
                </a:solidFill>
                <a:latin typeface="+mn-ea"/>
                <a:ea typeface="+mn-ea"/>
                <a:cs typeface="Calibri"/>
                <a:sym typeface="Calibri"/>
              </a:rPr>
              <a:t> </a:t>
            </a:r>
            <a:r>
              <a:rPr lang="ja-JP" altLang="en-US" sz="2400" dirty="0" smtClean="0">
                <a:solidFill>
                  <a:srgbClr val="000000"/>
                </a:solidFill>
                <a:latin typeface="+mn-ea"/>
                <a:ea typeface="+mn-ea"/>
                <a:cs typeface="Calibri"/>
                <a:sym typeface="Calibri"/>
              </a:rPr>
              <a:t>が未利用のまま</a:t>
            </a:r>
            <a:endParaRPr lang="ja-JP" altLang="en-US" sz="1800" dirty="0">
              <a:solidFill>
                <a:schemeClr val="dk1"/>
              </a:solidFill>
              <a:latin typeface="+mn-ea"/>
              <a:ea typeface="+mn-ea"/>
              <a:cs typeface="Calibri"/>
              <a:sym typeface="Calibri"/>
            </a:endParaRPr>
          </a:p>
          <a:p>
            <a:pPr lvl="0">
              <a:spcBef>
                <a:spcPts val="0"/>
              </a:spcBef>
              <a:buSzPts val="2400"/>
              <a:buNone/>
            </a:pPr>
            <a:r>
              <a:rPr lang="ja-JP" altLang="en-US" sz="2400" dirty="0">
                <a:solidFill>
                  <a:srgbClr val="000000"/>
                </a:solidFill>
                <a:latin typeface="+mn-ea"/>
                <a:ea typeface="+mn-ea"/>
                <a:cs typeface="Calibri"/>
                <a:sym typeface="Calibri"/>
              </a:rPr>
              <a:t>・酒粕処理費用の</a:t>
            </a:r>
            <a:r>
              <a:rPr lang="ja-JP" altLang="en-US" sz="2400" dirty="0">
                <a:latin typeface="+mn-ea"/>
                <a:ea typeface="+mn-ea"/>
                <a:cs typeface="Calibri"/>
                <a:sym typeface="Calibri"/>
              </a:rPr>
              <a:t>削減化</a:t>
            </a:r>
            <a:endParaRPr lang="ja-JP" altLang="en-US" sz="2400" dirty="0">
              <a:latin typeface="+mn-ea"/>
              <a:ea typeface="+mn-ea"/>
            </a:endParaRPr>
          </a:p>
        </p:txBody>
      </p:sp>
      <p:sp>
        <p:nvSpPr>
          <p:cNvPr id="1146" name="Google Shape;42;p5"/>
          <p:cNvSpPr>
            <a:spLocks noChangeArrowheads="1"/>
          </p:cNvSpPr>
          <p:nvPr/>
        </p:nvSpPr>
        <p:spPr>
          <a:xfrm>
            <a:off x="667602" y="5766845"/>
            <a:ext cx="4396766" cy="899337"/>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SzPts val="2400"/>
              <a:buNone/>
            </a:pPr>
            <a:r>
              <a:rPr lang="ja-JP" altLang="en-US" sz="2400" dirty="0">
                <a:solidFill>
                  <a:srgbClr val="000000"/>
                </a:solidFill>
                <a:latin typeface="+mn-ea"/>
                <a:ea typeface="+mn-ea"/>
                <a:cs typeface="Calibri"/>
                <a:sym typeface="Calibri"/>
              </a:rPr>
              <a:t>・食料自給率の向上</a:t>
            </a:r>
            <a:endParaRPr lang="ja-JP" altLang="en-US" sz="1800" dirty="0">
              <a:solidFill>
                <a:schemeClr val="dk1"/>
              </a:solidFill>
              <a:latin typeface="+mn-ea"/>
              <a:ea typeface="+mn-ea"/>
              <a:cs typeface="Calibri"/>
              <a:sym typeface="Calibri"/>
            </a:endParaRPr>
          </a:p>
          <a:p>
            <a:pPr lvl="0">
              <a:spcBef>
                <a:spcPts val="0"/>
              </a:spcBef>
              <a:buSzPts val="2400"/>
              <a:buNone/>
            </a:pPr>
            <a:r>
              <a:rPr lang="ja-JP" altLang="en-US" sz="2400" dirty="0">
                <a:solidFill>
                  <a:srgbClr val="000000"/>
                </a:solidFill>
                <a:latin typeface="+mn-ea"/>
                <a:ea typeface="+mn-ea"/>
                <a:cs typeface="Calibri"/>
                <a:sym typeface="Calibri"/>
              </a:rPr>
              <a:t>・酒粕による豚肉の肉質改善</a:t>
            </a:r>
            <a:endParaRPr lang="ja-JP" altLang="en-US" sz="2400" dirty="0">
              <a:latin typeface="+mn-ea"/>
              <a:ea typeface="+mn-ea"/>
            </a:endParaRPr>
          </a:p>
        </p:txBody>
      </p:sp>
      <p:sp>
        <p:nvSpPr>
          <p:cNvPr id="1147" name="Google Shape;42;p5"/>
          <p:cNvSpPr>
            <a:spLocks noChangeArrowheads="1"/>
          </p:cNvSpPr>
          <p:nvPr/>
        </p:nvSpPr>
        <p:spPr>
          <a:xfrm>
            <a:off x="6033087" y="3330010"/>
            <a:ext cx="3024075" cy="1332675"/>
          </a:xfrm>
          <a:prstGeom prst="roundRect">
            <a:avLst>
              <a:gd name="adj" fmla="val 3602"/>
            </a:avLst>
          </a:prstGeom>
          <a:noFill/>
          <a:ln w="28575">
            <a:solidFill>
              <a:schemeClr val="accent2"/>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SzPts val="2400"/>
              <a:buNone/>
            </a:pPr>
            <a:r>
              <a:rPr lang="ja-JP" altLang="en-US" sz="2400" dirty="0">
                <a:solidFill>
                  <a:srgbClr val="000000"/>
                </a:solidFill>
                <a:latin typeface="+mn-ea"/>
                <a:ea typeface="+mn-ea"/>
                <a:cs typeface="Calibri"/>
                <a:sym typeface="Calibri"/>
              </a:rPr>
              <a:t>・未利用資源の活用</a:t>
            </a:r>
            <a:endParaRPr lang="ja-JP" altLang="en-US" sz="2400" dirty="0">
              <a:solidFill>
                <a:schemeClr val="dk1"/>
              </a:solidFill>
              <a:latin typeface="+mn-ea"/>
              <a:ea typeface="+mn-ea"/>
              <a:cs typeface="Calibri"/>
              <a:sym typeface="Calibri"/>
            </a:endParaRPr>
          </a:p>
          <a:p>
            <a:pPr lvl="0">
              <a:spcBef>
                <a:spcPts val="0"/>
              </a:spcBef>
              <a:buSzPts val="2400"/>
              <a:buNone/>
            </a:pPr>
            <a:r>
              <a:rPr lang="ja-JP" altLang="en-US" sz="2400" dirty="0" smtClean="0">
                <a:solidFill>
                  <a:srgbClr val="000000"/>
                </a:solidFill>
                <a:latin typeface="+mn-ea"/>
                <a:ea typeface="+mn-ea"/>
                <a:cs typeface="Calibri"/>
                <a:sym typeface="Calibri"/>
              </a:rPr>
              <a:t>・特徴をもたせた豚肉</a:t>
            </a:r>
            <a:endParaRPr lang="en-US" altLang="ja-JP" sz="2400" dirty="0" smtClean="0">
              <a:solidFill>
                <a:srgbClr val="000000"/>
              </a:solidFill>
              <a:latin typeface="+mn-ea"/>
              <a:ea typeface="+mn-ea"/>
              <a:cs typeface="Calibri"/>
              <a:sym typeface="Calibri"/>
            </a:endParaRPr>
          </a:p>
          <a:p>
            <a:pPr lvl="0">
              <a:spcBef>
                <a:spcPts val="0"/>
              </a:spcBef>
              <a:buSzPts val="2400"/>
              <a:buNone/>
            </a:pPr>
            <a:r>
              <a:rPr lang="ja-JP" altLang="en-US" sz="2400" dirty="0" smtClean="0">
                <a:solidFill>
                  <a:srgbClr val="000000"/>
                </a:solidFill>
                <a:latin typeface="+mn-ea"/>
                <a:ea typeface="+mn-ea"/>
                <a:cs typeface="Calibri"/>
                <a:sym typeface="Calibri"/>
              </a:rPr>
              <a:t>　の差別化</a:t>
            </a:r>
            <a:endParaRPr lang="ja-JP" altLang="en-US" sz="2400" dirty="0">
              <a:solidFill>
                <a:schemeClr val="dk1"/>
              </a:solidFill>
              <a:latin typeface="+mn-ea"/>
              <a:ea typeface="+mn-ea"/>
              <a:cs typeface="Calibri"/>
              <a:sym typeface="Calibri"/>
            </a:endParaRPr>
          </a:p>
        </p:txBody>
      </p:sp>
      <p:pic>
        <p:nvPicPr>
          <p:cNvPr id="1148" name="オーディオ 3">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4862698"/>
      </p:ext>
    </p:extLst>
  </p:cSld>
  <p:clrMapOvr>
    <a:masterClrMapping/>
  </p:clrMapOvr>
  <mc:AlternateContent xmlns:mc="http://schemas.openxmlformats.org/markup-compatibility/2006">
    <mc:Choice xmlns:p14="http://schemas.microsoft.com/office/powerpoint/2010/main" Requires="p14">
      <p:transition spd="slow" advTm="111137" p14:dur="2000"/>
    </mc:Choice>
    <mc:Fallback>
      <p:transition spd="slow" advTm="111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4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4" name="Google Shape;70;p7"/>
          <p:cNvSpPr>
            <a:spLocks noGrp="1"/>
          </p:cNvSpPr>
          <p:nvPr>
            <p:ph type="title"/>
          </p:nvPr>
        </p:nvSpPr>
        <p:spPr>
          <a:xfrm>
            <a:off x="0" y="0"/>
            <a:ext cx="9144000" cy="914400"/>
          </a:xfrm>
          <a:gradFill rotWithShape="0">
            <a:gsLst>
              <a:gs pos="0">
                <a:srgbClr val="008000"/>
              </a:gs>
              <a:gs pos="100000">
                <a:srgbClr val="FFFFFF"/>
              </a:gs>
            </a:gsLst>
            <a:lin ang="10800000" scaled="0"/>
            <a:tileRect/>
          </a:gradFill>
        </p:spPr>
        <p:txBody>
          <a:bodyPr lIns="91425" tIns="45700" rIns="91425" bIns="45700"/>
          <a:lstStyle/>
          <a:p>
            <a:pPr eaLnBrk="1" hangingPunct="1">
              <a:buClr>
                <a:srgbClr val="000000"/>
              </a:buClr>
              <a:buSzPts val="4400"/>
            </a:pPr>
            <a:r>
              <a:rPr lang="en-US" altLang="ja-JP">
                <a:solidFill>
                  <a:srgbClr val="000000"/>
                </a:solidFill>
                <a:latin typeface="+mn-ea"/>
                <a:ea typeface="+mn-ea"/>
                <a:cs typeface="Arial" panose="020B0604020202020204" pitchFamily="34" charset="0"/>
                <a:sym typeface="Arial" panose="020B0604020202020204" pitchFamily="34" charset="0"/>
              </a:rPr>
              <a:t>試験方法</a:t>
            </a:r>
            <a:endParaRPr lang="ja-JP" altLang="ja-JP">
              <a:latin typeface="+mn-ea"/>
              <a:ea typeface="+mn-ea"/>
            </a:endParaRPr>
          </a:p>
        </p:txBody>
      </p:sp>
      <p:pic>
        <p:nvPicPr>
          <p:cNvPr id="1155" name="Google Shape;71;p7" descr="\\10.2.5.189\usbdisk1\経営研究課\センターフェア\使えそうな図など\センターロゴ.jpg"/>
          <p:cNvPicPr preferRelativeResize="0">
            <a:picLocks noChangeAspect="1" noChangeArrowheads="1"/>
          </p:cNvPicPr>
          <p:nvPr/>
        </p:nvPicPr>
        <p:blipFill>
          <a:blip r:embed="rId1"/>
          <a:stretch>
            <a:fillRect/>
          </a:stretch>
        </p:blipFill>
        <p:spPr>
          <a:xfrm>
            <a:off x="0" y="0"/>
            <a:ext cx="914400" cy="914400"/>
          </a:xfrm>
          <a:prstGeom prst="rect">
            <a:avLst/>
          </a:prstGeom>
          <a:noFill/>
          <a:ln>
            <a:noFill/>
          </a:ln>
        </p:spPr>
      </p:pic>
      <p:sp>
        <p:nvSpPr>
          <p:cNvPr id="1156" name="Google Shape;72;p7"/>
          <p:cNvSpPr>
            <a:spLocks noChangeArrowheads="1"/>
          </p:cNvSpPr>
          <p:nvPr/>
        </p:nvSpPr>
        <p:spPr>
          <a:xfrm>
            <a:off x="350844" y="1399040"/>
            <a:ext cx="4248150" cy="504825"/>
          </a:xfrm>
          <a:prstGeom prst="flowChartProcess">
            <a:avLst/>
          </a:prstGeom>
          <a:noFill/>
          <a:ln>
            <a:noFill/>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mn-ea"/>
              <a:ea typeface="+mn-ea"/>
              <a:cs typeface="Calibri" panose="020F0502020204030204" pitchFamily="34" charset="0"/>
              <a:sym typeface="Calibri" panose="020F0502020204030204" pitchFamily="34" charset="0"/>
            </a:endParaRPr>
          </a:p>
        </p:txBody>
      </p:sp>
      <p:sp>
        <p:nvSpPr>
          <p:cNvPr id="1157" name="Google Shape;73;p7"/>
          <p:cNvSpPr>
            <a:spLocks noChangeArrowheads="1"/>
          </p:cNvSpPr>
          <p:nvPr/>
        </p:nvSpPr>
        <p:spPr>
          <a:xfrm>
            <a:off x="219081" y="1316123"/>
            <a:ext cx="8531225" cy="503238"/>
          </a:xfrm>
          <a:prstGeom prst="flowChartProcess">
            <a:avLst/>
          </a:prstGeom>
          <a:noFill/>
          <a:ln>
            <a:noFill/>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Clr>
                <a:srgbClr val="000000"/>
              </a:buClr>
              <a:buSzPts val="2400"/>
              <a:buFont typeface="Calibri" panose="020F0502020204030204" pitchFamily="34" charset="0"/>
              <a:buNone/>
            </a:pPr>
            <a:r>
              <a:rPr lang="en-US" altLang="ja-JP" sz="2400" dirty="0">
                <a:solidFill>
                  <a:srgbClr val="000000"/>
                </a:solidFill>
                <a:latin typeface="+mn-ea"/>
                <a:ea typeface="+mn-ea"/>
                <a:cs typeface="Calibri" panose="020F0502020204030204" pitchFamily="34" charset="0"/>
                <a:sym typeface="Calibri" panose="020F0502020204030204" pitchFamily="34" charset="0"/>
              </a:rPr>
              <a:t>【</a:t>
            </a:r>
            <a:r>
              <a:rPr lang="en-US" altLang="ja-JP" sz="2400" dirty="0" err="1">
                <a:solidFill>
                  <a:srgbClr val="000000"/>
                </a:solidFill>
                <a:latin typeface="+mn-ea"/>
                <a:ea typeface="+mn-ea"/>
                <a:cs typeface="Calibri" panose="020F0502020204030204" pitchFamily="34" charset="0"/>
                <a:sym typeface="Calibri" panose="020F0502020204030204" pitchFamily="34" charset="0"/>
              </a:rPr>
              <a:t>供試豚</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a:t>
            </a:r>
            <a:r>
              <a:rPr lang="ja-JP" altLang="en-US" sz="2400" dirty="0" smtClean="0">
                <a:solidFill>
                  <a:srgbClr val="000000"/>
                </a:solidFill>
                <a:latin typeface="+mn-ea"/>
                <a:ea typeface="+mn-ea"/>
                <a:cs typeface="Calibri" panose="020F0502020204030204" pitchFamily="34" charset="0"/>
                <a:sym typeface="Calibri" panose="020F0502020204030204" pitchFamily="34" charset="0"/>
              </a:rPr>
              <a:t>　</a:t>
            </a:r>
            <a:r>
              <a:rPr lang="en-US" altLang="ja-JP" sz="2400" dirty="0" err="1" smtClean="0">
                <a:solidFill>
                  <a:srgbClr val="000000"/>
                </a:solidFill>
                <a:latin typeface="+mn-ea"/>
                <a:ea typeface="+mn-ea"/>
                <a:cs typeface="Calibri" panose="020F0502020204030204" pitchFamily="34" charset="0"/>
                <a:sym typeface="Calibri" panose="020F0502020204030204" pitchFamily="34" charset="0"/>
              </a:rPr>
              <a:t>WL</a:t>
            </a:r>
            <a:r>
              <a:rPr lang="en-US" altLang="ja-JP" sz="2400" dirty="0" err="1">
                <a:solidFill>
                  <a:srgbClr val="000000"/>
                </a:solidFill>
                <a:latin typeface="+mn-ea"/>
                <a:ea typeface="+mn-ea"/>
                <a:cs typeface="Calibri" panose="020F0502020204030204" pitchFamily="34" charset="0"/>
                <a:sym typeface="Calibri" panose="020F0502020204030204" pitchFamily="34" charset="0"/>
              </a:rPr>
              <a:t>豚</a:t>
            </a:r>
            <a:r>
              <a:rPr lang="ja-JP" altLang="en-US" sz="2400" dirty="0">
                <a:solidFill>
                  <a:srgbClr val="000000"/>
                </a:solidFill>
                <a:latin typeface="+mn-ea"/>
                <a:ea typeface="+mn-ea"/>
                <a:cs typeface="Calibri" panose="020F0502020204030204" pitchFamily="34" charset="0"/>
                <a:sym typeface="Calibri" panose="020F0502020204030204" pitchFamily="34" charset="0"/>
              </a:rPr>
              <a:t>　２腹</a:t>
            </a:r>
            <a:r>
              <a:rPr lang="en-US" altLang="ja-JP" sz="2400" dirty="0">
                <a:solidFill>
                  <a:srgbClr val="000000"/>
                </a:solidFill>
                <a:latin typeface="+mn-ea"/>
                <a:ea typeface="+mn-ea"/>
                <a:cs typeface="Calibri" panose="020F0502020204030204" pitchFamily="34" charset="0"/>
                <a:sym typeface="Calibri" panose="020F0502020204030204" pitchFamily="34" charset="0"/>
              </a:rPr>
              <a:t>１</a:t>
            </a:r>
            <a:r>
              <a:rPr lang="ja-JP" altLang="en-US" sz="2400" dirty="0">
                <a:solidFill>
                  <a:srgbClr val="000000"/>
                </a:solidFill>
                <a:latin typeface="+mn-ea"/>
                <a:ea typeface="+mn-ea"/>
                <a:cs typeface="Calibri" panose="020F0502020204030204" pitchFamily="34" charset="0"/>
                <a:sym typeface="Calibri" panose="020F0502020204030204" pitchFamily="34" charset="0"/>
              </a:rPr>
              <a:t>４</a:t>
            </a:r>
            <a:r>
              <a:rPr lang="en-US" altLang="ja-JP" sz="2400" dirty="0" err="1">
                <a:solidFill>
                  <a:srgbClr val="000000"/>
                </a:solidFill>
                <a:latin typeface="+mn-ea"/>
                <a:ea typeface="+mn-ea"/>
                <a:cs typeface="Calibri" panose="020F0502020204030204" pitchFamily="34" charset="0"/>
                <a:sym typeface="Calibri" panose="020F0502020204030204" pitchFamily="34" charset="0"/>
              </a:rPr>
              <a:t>豚（去勢</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a:t>
            </a:r>
            <a:endParaRPr lang="ja-JP" altLang="ja-JP" sz="2000" dirty="0">
              <a:latin typeface="+mn-ea"/>
              <a:ea typeface="+mn-ea"/>
            </a:endParaRPr>
          </a:p>
        </p:txBody>
      </p:sp>
      <p:sp>
        <p:nvSpPr>
          <p:cNvPr id="1158" name="Google Shape;73;p7"/>
          <p:cNvSpPr>
            <a:spLocks noChangeArrowheads="1"/>
          </p:cNvSpPr>
          <p:nvPr/>
        </p:nvSpPr>
        <p:spPr>
          <a:xfrm>
            <a:off x="217492" y="4996088"/>
            <a:ext cx="8532813" cy="568325"/>
          </a:xfrm>
          <a:prstGeom prst="flowChartProcess">
            <a:avLst/>
          </a:prstGeom>
          <a:noFill/>
          <a:ln>
            <a:noFill/>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50000"/>
              </a:lnSpc>
              <a:spcBef>
                <a:spcPct val="0"/>
              </a:spcBef>
              <a:buClr>
                <a:srgbClr val="000000"/>
              </a:buClr>
              <a:buSzPts val="2400"/>
              <a:buFont typeface="Calibri" panose="020F0502020204030204" pitchFamily="34" charset="0"/>
              <a:buNone/>
            </a:pPr>
            <a:r>
              <a:rPr lang="en-US" altLang="ja-JP" sz="2400" dirty="0">
                <a:solidFill>
                  <a:srgbClr val="000000"/>
                </a:solidFill>
                <a:latin typeface="+mn-ea"/>
                <a:ea typeface="+mn-ea"/>
                <a:cs typeface="Calibri" panose="020F0502020204030204" pitchFamily="34" charset="0"/>
                <a:sym typeface="Calibri" panose="020F0502020204030204" pitchFamily="34" charset="0"/>
              </a:rPr>
              <a:t>【</a:t>
            </a:r>
            <a:r>
              <a:rPr lang="en-US" altLang="ja-JP" sz="2400" dirty="0" err="1">
                <a:solidFill>
                  <a:srgbClr val="000000"/>
                </a:solidFill>
                <a:latin typeface="+mn-ea"/>
                <a:ea typeface="+mn-ea"/>
                <a:cs typeface="Calibri" panose="020F0502020204030204" pitchFamily="34" charset="0"/>
                <a:sym typeface="Calibri" panose="020F0502020204030204" pitchFamily="34" charset="0"/>
              </a:rPr>
              <a:t>飼養期間</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a:t>
            </a:r>
            <a:r>
              <a:rPr lang="ja-JP" altLang="en-US" sz="2400" dirty="0" smtClean="0">
                <a:solidFill>
                  <a:srgbClr val="000000"/>
                </a:solidFill>
                <a:latin typeface="+mn-ea"/>
                <a:ea typeface="+mn-ea"/>
                <a:cs typeface="Calibri" panose="020F0502020204030204" pitchFamily="34" charset="0"/>
                <a:sym typeface="Calibri" panose="020F0502020204030204" pitchFamily="34" charset="0"/>
              </a:rPr>
              <a:t>約４ヶ月</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齢</a:t>
            </a:r>
            <a:r>
              <a:rPr lang="ja-JP" altLang="en-US" sz="2400" dirty="0" smtClean="0">
                <a:solidFill>
                  <a:srgbClr val="000000"/>
                </a:solidFill>
                <a:latin typeface="+mn-ea"/>
                <a:ea typeface="+mn-ea"/>
                <a:cs typeface="Calibri" panose="020F0502020204030204" pitchFamily="34" charset="0"/>
                <a:sym typeface="Calibri" panose="020F0502020204030204" pitchFamily="34" charset="0"/>
              </a:rPr>
              <a:t>弱</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a:t>
            </a:r>
            <a:r>
              <a:rPr lang="en-US" altLang="ja-JP" sz="2400" dirty="0" err="1">
                <a:solidFill>
                  <a:srgbClr val="000000"/>
                </a:solidFill>
                <a:latin typeface="+mn-ea"/>
                <a:ea typeface="+mn-ea"/>
                <a:cs typeface="Calibri" panose="020F0502020204030204" pitchFamily="34" charset="0"/>
                <a:sym typeface="Calibri" panose="020F0502020204030204" pitchFamily="34" charset="0"/>
              </a:rPr>
              <a:t>出荷まで</a:t>
            </a:r>
            <a:endParaRPr lang="ja-JP" altLang="ja-JP" sz="2400" dirty="0">
              <a:solidFill>
                <a:srgbClr val="000000"/>
              </a:solidFill>
              <a:latin typeface="+mn-ea"/>
              <a:ea typeface="+mn-ea"/>
              <a:cs typeface="Calibri" panose="020F0502020204030204" pitchFamily="34" charset="0"/>
              <a:sym typeface="Calibri" panose="020F0502020204030204" pitchFamily="34" charset="0"/>
            </a:endParaRPr>
          </a:p>
        </p:txBody>
      </p:sp>
      <p:sp>
        <p:nvSpPr>
          <p:cNvPr id="1159" name="Google Shape;73;p7"/>
          <p:cNvSpPr>
            <a:spLocks noChangeArrowheads="1"/>
          </p:cNvSpPr>
          <p:nvPr/>
        </p:nvSpPr>
        <p:spPr>
          <a:xfrm>
            <a:off x="219081" y="2400557"/>
            <a:ext cx="8532812" cy="614363"/>
          </a:xfrm>
          <a:prstGeom prst="flowChartProcess">
            <a:avLst/>
          </a:prstGeom>
          <a:noFill/>
          <a:ln>
            <a:noFill/>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150000"/>
              </a:lnSpc>
              <a:spcBef>
                <a:spcPct val="0"/>
              </a:spcBef>
              <a:buSzPts val="2400"/>
              <a:buNone/>
            </a:pPr>
            <a:r>
              <a:rPr lang="en-US" altLang="ja-JP" sz="2400" dirty="0">
                <a:solidFill>
                  <a:srgbClr val="000000"/>
                </a:solidFill>
                <a:latin typeface="+mn-ea"/>
                <a:ea typeface="+mn-ea"/>
                <a:cs typeface="Calibri" panose="020F0502020204030204" pitchFamily="34" charset="0"/>
                <a:sym typeface="Calibri" panose="020F0502020204030204" pitchFamily="34" charset="0"/>
              </a:rPr>
              <a:t>【</a:t>
            </a:r>
            <a:r>
              <a:rPr lang="ja-JP" altLang="en-US" sz="2400" dirty="0">
                <a:solidFill>
                  <a:srgbClr val="000000"/>
                </a:solidFill>
                <a:latin typeface="+mn-ea"/>
                <a:ea typeface="+mn-ea"/>
                <a:cs typeface="Calibri" panose="020F0502020204030204" pitchFamily="34" charset="0"/>
                <a:sym typeface="Calibri" panose="020F0502020204030204" pitchFamily="34" charset="0"/>
              </a:rPr>
              <a:t>試験区分</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a:t>
            </a:r>
            <a:endParaRPr lang="ja-JP" altLang="ja-JP" sz="1800" dirty="0">
              <a:latin typeface="+mn-ea"/>
            </a:endParaRPr>
          </a:p>
        </p:txBody>
      </p:sp>
      <p:graphicFrame>
        <p:nvGraphicFramePr>
          <p:cNvPr id="1160" name="表 7"/>
          <p:cNvGraphicFramePr>
            <a:graphicFrameLocks noGrp="1"/>
          </p:cNvGraphicFramePr>
          <p:nvPr>
            <p:extLst>
              <p:ext uri="{D42A27DB-BD31-4B8C-83A1-F6EECF244321}">
                <p14:modId xmlns:p14="http://schemas.microsoft.com/office/powerpoint/2010/main" val="3015296266"/>
              </p:ext>
            </p:extLst>
          </p:nvPr>
        </p:nvGraphicFramePr>
        <p:xfrm>
          <a:off x="498477" y="3339202"/>
          <a:ext cx="8251828" cy="1130175"/>
        </p:xfrm>
        <a:graphic>
          <a:graphicData uri="http://schemas.openxmlformats.org/drawingml/2006/table">
            <a:tbl>
              <a:tblPr/>
              <a:tblGrid>
                <a:gridCol w="1609728"/>
                <a:gridCol w="828675"/>
                <a:gridCol w="4129087"/>
                <a:gridCol w="1684338"/>
              </a:tblGrid>
              <a:tr h="152400">
                <a:tc>
                  <a:txBody>
                    <a:bodyPr/>
                    <a:lstStyle/>
                    <a:p>
                      <a:pPr algn="ctr" fontAlgn="ctr"/>
                      <a:r>
                        <a:rPr lang="ja-JP" altLang="en-US" sz="2400" b="0" i="0" u="none" strike="noStrike" dirty="0">
                          <a:solidFill>
                            <a:srgbClr val="000000"/>
                          </a:solidFill>
                          <a:effectLst/>
                          <a:latin typeface="Mspゴシック"/>
                        </a:rPr>
                        <a:t>試験区分</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dirty="0">
                          <a:solidFill>
                            <a:srgbClr val="000000"/>
                          </a:solidFill>
                          <a:effectLst/>
                          <a:latin typeface="Mspゴシック"/>
                        </a:rPr>
                        <a:t>頭数</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dirty="0">
                          <a:solidFill>
                            <a:srgbClr val="000000"/>
                          </a:solidFill>
                          <a:effectLst/>
                          <a:latin typeface="Mspゴシック"/>
                        </a:rPr>
                        <a:t>給与飼料</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dirty="0">
                          <a:solidFill>
                            <a:srgbClr val="000000"/>
                          </a:solidFill>
                          <a:effectLst/>
                          <a:latin typeface="Mspゴシック"/>
                        </a:rPr>
                        <a:t>給与方法</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2400">
                <a:tc>
                  <a:txBody>
                    <a:bodyPr/>
                    <a:lstStyle/>
                    <a:p>
                      <a:pPr algn="ctr" fontAlgn="ctr"/>
                      <a:r>
                        <a:rPr lang="ja-JP" altLang="en-US" sz="2400" b="0" i="0" u="none" strike="noStrike">
                          <a:solidFill>
                            <a:srgbClr val="000000"/>
                          </a:solidFill>
                          <a:effectLst/>
                          <a:latin typeface="Mspゴシック"/>
                        </a:rPr>
                        <a:t>対照区</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US" altLang="ja-JP" sz="2400" b="0" i="0" u="none" strike="noStrike">
                          <a:solidFill>
                            <a:srgbClr val="000000"/>
                          </a:solidFill>
                          <a:effectLst/>
                          <a:latin typeface="Mspゴシック"/>
                        </a:rPr>
                        <a:t>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zh-TW" altLang="en-US" sz="2400" b="0" i="0" u="none" strike="noStrike">
                          <a:solidFill>
                            <a:srgbClr val="000000"/>
                          </a:solidFill>
                          <a:effectLst/>
                          <a:latin typeface="Mspゴシック"/>
                        </a:rPr>
                        <a:t>市販配合飼料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ja-JP" altLang="en-US" sz="2400" b="0" i="0" u="none" strike="noStrike">
                          <a:solidFill>
                            <a:srgbClr val="000000"/>
                          </a:solidFill>
                          <a:effectLst/>
                          <a:latin typeface="Mspゴシック"/>
                        </a:rPr>
                        <a:t>不断給餌</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E4D6"/>
                    </a:solidFill>
                  </a:tcPr>
                </a:tc>
              </a:tr>
              <a:tr h="152400">
                <a:tc>
                  <a:txBody>
                    <a:bodyPr/>
                    <a:lstStyle/>
                    <a:p>
                      <a:pPr algn="ctr" fontAlgn="ctr"/>
                      <a:r>
                        <a:rPr lang="ja-JP" altLang="en-US" sz="2400" b="0" i="0" u="none" strike="noStrike">
                          <a:solidFill>
                            <a:srgbClr val="000000"/>
                          </a:solidFill>
                          <a:effectLst/>
                          <a:latin typeface="Mspゴシック"/>
                        </a:rPr>
                        <a:t>試験区</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Mspゴシック"/>
                        </a:rPr>
                        <a:t>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zh-TW" altLang="en-US" sz="2400" b="0" i="0" u="none" strike="noStrike" dirty="0">
                          <a:solidFill>
                            <a:srgbClr val="000000"/>
                          </a:solidFill>
                          <a:effectLst/>
                          <a:latin typeface="Mspゴシック"/>
                        </a:rPr>
                        <a:t>酒粕３０％ ＋市販配合飼料</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dirty="0">
                          <a:solidFill>
                            <a:srgbClr val="000000"/>
                          </a:solidFill>
                          <a:effectLst/>
                          <a:latin typeface="Mspゴシック"/>
                        </a:rPr>
                        <a:t>不断給餌</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1161"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9161879"/>
      </p:ext>
    </p:extLst>
  </p:cSld>
  <p:clrMapOvr>
    <a:masterClrMapping/>
  </p:clrMapOvr>
  <mc:AlternateContent xmlns:mc="http://schemas.openxmlformats.org/markup-compatibility/2006">
    <mc:Choice xmlns:p14="http://schemas.microsoft.com/office/powerpoint/2010/main" Requires="p14">
      <p:transition spd="slow" advTm="52930" p14:dur="2000"/>
    </mc:Choice>
    <mc:Fallback>
      <p:transition spd="slow" advTm="5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6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7" name="Google Shape;183;p22"/>
          <p:cNvSpPr txBox="1">
            <a:spLocks noGrp="1"/>
          </p:cNvSpPr>
          <p:nvPr>
            <p:ph type="title"/>
          </p:nvPr>
        </p:nvSpPr>
        <p:spPr>
          <a:xfrm>
            <a:off x="0" y="0"/>
            <a:ext cx="9144000" cy="914400"/>
          </a:xfrm>
          <a:prstGeom prst="rect">
            <a:avLst/>
          </a:prstGeom>
          <a:gradFill>
            <a:gsLst>
              <a:gs pos="0">
                <a:srgbClr val="008000"/>
              </a:gs>
              <a:gs pos="100000">
                <a:srgbClr val="FFFFFF"/>
              </a:gs>
            </a:gsLst>
            <a:lin ang="10800000"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Arial"/>
              <a:buNone/>
            </a:pPr>
            <a:r>
              <a:rPr lang="en-US" sz="4400" b="0" i="0" u="none">
                <a:solidFill>
                  <a:schemeClr val="dk1"/>
                </a:solidFill>
                <a:latin typeface="+mn-ea"/>
                <a:ea typeface="+mn-ea"/>
                <a:cs typeface="Arial"/>
                <a:sym typeface="Arial"/>
              </a:rPr>
              <a:t>酒粕飼料</a:t>
            </a:r>
            <a:endParaRPr>
              <a:latin typeface="+mn-ea"/>
              <a:ea typeface="+mn-ea"/>
            </a:endParaRPr>
          </a:p>
        </p:txBody>
      </p:sp>
      <p:pic>
        <p:nvPicPr>
          <p:cNvPr id="1168" name="Google Shape;184;p22"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pic>
        <p:nvPicPr>
          <p:cNvPr id="1169" name="Google Shape;186;p22"/>
          <p:cNvPicPr preferRelativeResize="0"/>
          <p:nvPr/>
        </p:nvPicPr>
        <p:blipFill>
          <a:blip r:embed="rId2"/>
          <a:srcRect l="31960" t="20947" r="27785" b="26537"/>
          <a:stretch>
            <a:fillRect/>
          </a:stretch>
        </p:blipFill>
        <p:spPr>
          <a:xfrm>
            <a:off x="539828" y="1486912"/>
            <a:ext cx="2460549" cy="1789367"/>
          </a:xfrm>
          <a:prstGeom prst="rect">
            <a:avLst/>
          </a:prstGeom>
          <a:noFill/>
          <a:ln>
            <a:noFill/>
          </a:ln>
        </p:spPr>
      </p:pic>
      <p:sp>
        <p:nvSpPr>
          <p:cNvPr id="1170" name="Google Shape;187;p22"/>
          <p:cNvSpPr txBox="1"/>
          <p:nvPr/>
        </p:nvSpPr>
        <p:spPr>
          <a:xfrm>
            <a:off x="1158605" y="3276279"/>
            <a:ext cx="982800" cy="5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dirty="0">
                <a:solidFill>
                  <a:srgbClr val="000000"/>
                </a:solidFill>
                <a:latin typeface="+mn-ea"/>
                <a:ea typeface="+mn-ea"/>
                <a:cs typeface="Calibri" panose="020F0502020204030204" pitchFamily="34" charset="0"/>
                <a:sym typeface="Calibri"/>
              </a:rPr>
              <a:t> </a:t>
            </a:r>
            <a:r>
              <a:rPr lang="en-US" sz="2400" b="0" i="0" u="none" dirty="0" err="1">
                <a:solidFill>
                  <a:srgbClr val="000000"/>
                </a:solidFill>
                <a:latin typeface="+mn-ea"/>
                <a:ea typeface="+mn-ea"/>
                <a:cs typeface="Calibri" panose="020F0502020204030204" pitchFamily="34" charset="0"/>
                <a:sym typeface="Calibri"/>
              </a:rPr>
              <a:t>酒粕</a:t>
            </a:r>
            <a:r>
              <a:rPr lang="en-US" sz="2400" b="0" i="0" u="none" dirty="0">
                <a:solidFill>
                  <a:srgbClr val="000000"/>
                </a:solidFill>
                <a:latin typeface="+mn-ea"/>
                <a:ea typeface="+mn-ea"/>
                <a:cs typeface="Calibri" panose="020F0502020204030204" pitchFamily="34" charset="0"/>
                <a:sym typeface="Calibri"/>
              </a:rPr>
              <a:t> </a:t>
            </a:r>
            <a:endParaRPr dirty="0">
              <a:latin typeface="+mn-ea"/>
              <a:ea typeface="+mn-ea"/>
              <a:cs typeface="Calibri" panose="020F0502020204030204" pitchFamily="34" charset="0"/>
            </a:endParaRPr>
          </a:p>
        </p:txBody>
      </p:sp>
      <p:sp>
        <p:nvSpPr>
          <p:cNvPr id="1171" name="Google Shape;84;p8"/>
          <p:cNvSpPr>
            <a:spLocks noChangeArrowheads="1"/>
          </p:cNvSpPr>
          <p:nvPr/>
        </p:nvSpPr>
        <p:spPr>
          <a:xfrm>
            <a:off x="3343262" y="1469830"/>
            <a:ext cx="5151438" cy="2344921"/>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Clr>
                <a:srgbClr val="000000"/>
              </a:buClr>
              <a:buSzPts val="2400"/>
              <a:buFont typeface="Calibri" panose="020F0502020204030204" pitchFamily="34" charset="0"/>
              <a:buNone/>
            </a:pPr>
            <a:r>
              <a:rPr lang="en-US" altLang="ja-JP" sz="2400" u="sng" dirty="0" err="1">
                <a:solidFill>
                  <a:srgbClr val="000000"/>
                </a:solidFill>
                <a:latin typeface="+mn-ea"/>
                <a:ea typeface="+mn-ea"/>
                <a:cs typeface="Calibri" panose="020F0502020204030204" pitchFamily="34" charset="0"/>
                <a:sym typeface="Calibri" panose="020F0502020204030204" pitchFamily="34" charset="0"/>
              </a:rPr>
              <a:t>酒粕混合飼料</a:t>
            </a:r>
            <a:endParaRPr lang="ja-JP" altLang="ja-JP" sz="2400" u="sng" dirty="0">
              <a:solidFill>
                <a:srgbClr val="000000"/>
              </a:solidFill>
              <a:latin typeface="+mn-ea"/>
              <a:ea typeface="+mn-ea"/>
              <a:cs typeface="Calibri" panose="020F0502020204030204" pitchFamily="34" charset="0"/>
              <a:sym typeface="Calibri" panose="020F0502020204030204" pitchFamily="34" charset="0"/>
            </a:endParaRPr>
          </a:p>
          <a:p>
            <a:pPr eaLnBrk="1" hangingPunct="1">
              <a:spcBef>
                <a:spcPct val="0"/>
              </a:spcBef>
              <a:buClr>
                <a:srgbClr val="000000"/>
              </a:buClr>
              <a:buSzPts val="2400"/>
              <a:buFont typeface="Calibri" panose="020F0502020204030204" pitchFamily="34" charset="0"/>
              <a:buNone/>
            </a:pPr>
            <a:endParaRPr lang="ja-JP" altLang="ja-JP" sz="1000" u="sng" dirty="0">
              <a:solidFill>
                <a:srgbClr val="000000"/>
              </a:solidFill>
              <a:latin typeface="+mn-ea"/>
              <a:ea typeface="+mn-ea"/>
              <a:cs typeface="Calibri" panose="020F0502020204030204" pitchFamily="34" charset="0"/>
              <a:sym typeface="Calibri" panose="020F0502020204030204" pitchFamily="34" charset="0"/>
            </a:endParaRPr>
          </a:p>
          <a:p>
            <a:pPr eaLnBrk="1" hangingPunct="1">
              <a:spcBef>
                <a:spcPct val="0"/>
              </a:spcBef>
              <a:buClr>
                <a:srgbClr val="000000"/>
              </a:buClr>
              <a:buSzPts val="2400"/>
              <a:buFont typeface="Calibri" panose="020F0502020204030204" pitchFamily="34" charset="0"/>
              <a:buNone/>
            </a:pPr>
            <a:r>
              <a:rPr lang="ja-JP" altLang="en-US" sz="2400" dirty="0">
                <a:solidFill>
                  <a:srgbClr val="000000"/>
                </a:solidFill>
                <a:latin typeface="+mn-ea"/>
                <a:ea typeface="+mn-ea"/>
                <a:cs typeface="Calibri" panose="020F0502020204030204" pitchFamily="34" charset="0"/>
                <a:sym typeface="Calibri" panose="020F0502020204030204" pitchFamily="34" charset="0"/>
              </a:rPr>
              <a:t>　　</a:t>
            </a:r>
            <a:r>
              <a:rPr lang="en-US" altLang="ja-JP" sz="2400" u="sng" dirty="0" err="1">
                <a:solidFill>
                  <a:srgbClr val="000000"/>
                </a:solidFill>
                <a:latin typeface="+mn-ea"/>
                <a:ea typeface="+mn-ea"/>
                <a:cs typeface="Calibri" panose="020F0502020204030204" pitchFamily="34" charset="0"/>
                <a:sym typeface="Calibri" panose="020F0502020204030204" pitchFamily="34" charset="0"/>
              </a:rPr>
              <a:t>酒粕</a:t>
            </a:r>
            <a:r>
              <a:rPr lang="en-US" altLang="ja-JP" sz="2400" u="sng" dirty="0">
                <a:solidFill>
                  <a:srgbClr val="000000"/>
                </a:solidFill>
                <a:latin typeface="+mn-ea"/>
                <a:ea typeface="+mn-ea"/>
                <a:cs typeface="Calibri" panose="020F0502020204030204" pitchFamily="34" charset="0"/>
                <a:sym typeface="Calibri" panose="020F0502020204030204" pitchFamily="34" charset="0"/>
              </a:rPr>
              <a:t> </a:t>
            </a:r>
            <a:r>
              <a:rPr lang="en-US" altLang="ja-JP" sz="2400" dirty="0">
                <a:solidFill>
                  <a:srgbClr val="000000"/>
                </a:solidFill>
                <a:latin typeface="+mn-ea"/>
                <a:ea typeface="+mn-ea"/>
                <a:cs typeface="Calibri" panose="020F0502020204030204" pitchFamily="34" charset="0"/>
                <a:sym typeface="Calibri" panose="020F0502020204030204" pitchFamily="34" charset="0"/>
              </a:rPr>
              <a:t>　 ＋　 </a:t>
            </a:r>
            <a:r>
              <a:rPr lang="en-US" altLang="ja-JP" sz="2400" u="sng" dirty="0" err="1">
                <a:solidFill>
                  <a:srgbClr val="000000"/>
                </a:solidFill>
                <a:latin typeface="+mn-ea"/>
                <a:ea typeface="+mn-ea"/>
                <a:cs typeface="Calibri" panose="020F0502020204030204" pitchFamily="34" charset="0"/>
                <a:sym typeface="Calibri" panose="020F0502020204030204" pitchFamily="34" charset="0"/>
              </a:rPr>
              <a:t>市販配合飼料</a:t>
            </a:r>
            <a:endParaRPr lang="ja-JP" altLang="ja-JP" sz="2400" u="sng" dirty="0">
              <a:solidFill>
                <a:srgbClr val="000000"/>
              </a:solidFill>
              <a:latin typeface="+mn-ea"/>
              <a:ea typeface="+mn-ea"/>
              <a:cs typeface="Calibri" panose="020F0502020204030204" pitchFamily="34" charset="0"/>
              <a:sym typeface="Calibri" panose="020F0502020204030204" pitchFamily="34" charset="0"/>
            </a:endParaRPr>
          </a:p>
          <a:p>
            <a:pPr eaLnBrk="1" hangingPunct="1">
              <a:spcBef>
                <a:spcPct val="0"/>
              </a:spcBef>
              <a:buClr>
                <a:srgbClr val="000000"/>
              </a:buClr>
              <a:buSzPts val="2800"/>
              <a:buFont typeface="Calibri" panose="020F0502020204030204" pitchFamily="34" charset="0"/>
              <a:buNone/>
            </a:pPr>
            <a:r>
              <a:rPr lang="ja-JP" altLang="en-US" sz="2400" dirty="0">
                <a:solidFill>
                  <a:srgbClr val="000000"/>
                </a:solidFill>
                <a:latin typeface="+mn-ea"/>
                <a:ea typeface="+mn-ea"/>
                <a:cs typeface="Calibri" panose="020F0502020204030204" pitchFamily="34" charset="0"/>
                <a:sym typeface="Calibri" panose="020F0502020204030204" pitchFamily="34" charset="0"/>
              </a:rPr>
              <a:t>　  </a:t>
            </a:r>
            <a:r>
              <a:rPr lang="en-US" altLang="ja-JP" sz="2400" dirty="0">
                <a:solidFill>
                  <a:srgbClr val="000000"/>
                </a:solidFill>
                <a:latin typeface="+mn-ea"/>
                <a:ea typeface="+mn-ea"/>
                <a:cs typeface="Calibri" panose="020F0502020204030204" pitchFamily="34" charset="0"/>
                <a:sym typeface="Calibri" panose="020F0502020204030204" pitchFamily="34" charset="0"/>
              </a:rPr>
              <a:t>３０％　　　　 </a:t>
            </a:r>
            <a:r>
              <a:rPr lang="ja-JP" altLang="en-US" sz="2400" dirty="0" smtClean="0">
                <a:solidFill>
                  <a:srgbClr val="000000"/>
                </a:solidFill>
                <a:latin typeface="+mn-ea"/>
                <a:ea typeface="+mn-ea"/>
                <a:cs typeface="Calibri" panose="020F0502020204030204" pitchFamily="34" charset="0"/>
                <a:sym typeface="Calibri" panose="020F0502020204030204" pitchFamily="34" charset="0"/>
              </a:rPr>
              <a:t>　　</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 </a:t>
            </a:r>
            <a:r>
              <a:rPr lang="en-US" altLang="ja-JP" sz="2400" dirty="0">
                <a:solidFill>
                  <a:srgbClr val="000000"/>
                </a:solidFill>
                <a:latin typeface="+mn-ea"/>
                <a:ea typeface="+mn-ea"/>
                <a:cs typeface="Calibri" panose="020F0502020204030204" pitchFamily="34" charset="0"/>
                <a:sym typeface="Calibri" panose="020F0502020204030204" pitchFamily="34" charset="0"/>
              </a:rPr>
              <a:t>７０％</a:t>
            </a:r>
            <a:endParaRPr lang="ja-JP" altLang="ja-JP" sz="2400" dirty="0">
              <a:solidFill>
                <a:srgbClr val="000000"/>
              </a:solidFill>
              <a:latin typeface="+mn-ea"/>
              <a:ea typeface="+mn-ea"/>
              <a:cs typeface="Calibri" panose="020F0502020204030204" pitchFamily="34" charset="0"/>
              <a:sym typeface="Calibri" panose="020F0502020204030204" pitchFamily="34" charset="0"/>
            </a:endParaRPr>
          </a:p>
          <a:p>
            <a:pPr eaLnBrk="1" hangingPunct="1">
              <a:spcBef>
                <a:spcPct val="0"/>
              </a:spcBef>
              <a:buClr>
                <a:srgbClr val="000000"/>
              </a:buClr>
              <a:buSzPts val="2800"/>
              <a:buFont typeface="Calibri" panose="020F0502020204030204" pitchFamily="34" charset="0"/>
              <a:buNone/>
            </a:pPr>
            <a:endParaRPr lang="ja-JP" altLang="ja-JP" sz="1000" dirty="0">
              <a:solidFill>
                <a:srgbClr val="000000"/>
              </a:solidFill>
              <a:latin typeface="+mn-ea"/>
              <a:ea typeface="+mn-ea"/>
              <a:cs typeface="Calibri" panose="020F0502020204030204" pitchFamily="34" charset="0"/>
              <a:sym typeface="Calibri" panose="020F0502020204030204" pitchFamily="34" charset="0"/>
            </a:endParaRPr>
          </a:p>
          <a:p>
            <a:pPr eaLnBrk="1" hangingPunct="1">
              <a:spcBef>
                <a:spcPct val="0"/>
              </a:spcBef>
              <a:buClr>
                <a:srgbClr val="000000"/>
              </a:buClr>
              <a:buSzPts val="2400"/>
              <a:buFont typeface="Calibri" panose="020F0502020204030204" pitchFamily="34" charset="0"/>
              <a:buNone/>
            </a:pPr>
            <a:r>
              <a:rPr lang="en-US" altLang="ja-JP" sz="2400" dirty="0">
                <a:solidFill>
                  <a:srgbClr val="000000"/>
                </a:solidFill>
                <a:latin typeface="+mn-ea"/>
                <a:ea typeface="+mn-ea"/>
                <a:cs typeface="Calibri" panose="020F0502020204030204" pitchFamily="34" charset="0"/>
                <a:sym typeface="Calibri" panose="020F0502020204030204" pitchFamily="34" charset="0"/>
              </a:rPr>
              <a:t>飼料混合機で３０</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分</a:t>
            </a:r>
            <a:r>
              <a:rPr lang="ja-JP" altLang="en-US" sz="2400" dirty="0" smtClean="0">
                <a:solidFill>
                  <a:srgbClr val="000000"/>
                </a:solidFill>
                <a:latin typeface="+mn-ea"/>
                <a:ea typeface="+mn-ea"/>
                <a:cs typeface="Calibri" panose="020F0502020204030204" pitchFamily="34" charset="0"/>
                <a:sym typeface="Calibri" panose="020F0502020204030204" pitchFamily="34" charset="0"/>
              </a:rPr>
              <a:t>程</a:t>
            </a:r>
            <a:r>
              <a:rPr lang="en-US" altLang="ja-JP" sz="2400" dirty="0" smtClean="0">
                <a:solidFill>
                  <a:srgbClr val="000000"/>
                </a:solidFill>
                <a:latin typeface="+mn-ea"/>
                <a:ea typeface="+mn-ea"/>
                <a:cs typeface="Calibri" panose="020F0502020204030204" pitchFamily="34" charset="0"/>
                <a:sym typeface="Calibri" panose="020F0502020204030204" pitchFamily="34" charset="0"/>
              </a:rPr>
              <a:t>、</a:t>
            </a:r>
            <a:r>
              <a:rPr lang="en-US" altLang="ja-JP" sz="2400" dirty="0" err="1" smtClean="0">
                <a:solidFill>
                  <a:srgbClr val="000000"/>
                </a:solidFill>
                <a:latin typeface="+mn-ea"/>
                <a:ea typeface="+mn-ea"/>
                <a:cs typeface="Calibri" panose="020F0502020204030204" pitchFamily="34" charset="0"/>
                <a:sym typeface="Calibri" panose="020F0502020204030204" pitchFamily="34" charset="0"/>
              </a:rPr>
              <a:t>酒粕の塊が</a:t>
            </a:r>
            <a:endParaRPr lang="en-US" altLang="ja-JP" sz="2400" dirty="0" smtClean="0">
              <a:solidFill>
                <a:srgbClr val="000000"/>
              </a:solidFill>
              <a:latin typeface="+mn-ea"/>
              <a:ea typeface="+mn-ea"/>
              <a:cs typeface="Calibri" panose="020F0502020204030204" pitchFamily="34" charset="0"/>
              <a:sym typeface="Calibri" panose="020F0502020204030204" pitchFamily="34" charset="0"/>
            </a:endParaRPr>
          </a:p>
          <a:p>
            <a:pPr eaLnBrk="1" hangingPunct="1">
              <a:spcBef>
                <a:spcPct val="0"/>
              </a:spcBef>
              <a:buClr>
                <a:srgbClr val="000000"/>
              </a:buClr>
              <a:buSzPts val="2400"/>
              <a:buFont typeface="Calibri" panose="020F0502020204030204" pitchFamily="34" charset="0"/>
              <a:buNone/>
            </a:pPr>
            <a:r>
              <a:rPr lang="en-US" altLang="ja-JP" sz="2400" dirty="0" err="1" smtClean="0">
                <a:solidFill>
                  <a:srgbClr val="000000"/>
                </a:solidFill>
                <a:latin typeface="+mn-ea"/>
                <a:ea typeface="+mn-ea"/>
                <a:cs typeface="Calibri" panose="020F0502020204030204" pitchFamily="34" charset="0"/>
                <a:sym typeface="Calibri" panose="020F0502020204030204" pitchFamily="34" charset="0"/>
              </a:rPr>
              <a:t>なくなるまで</a:t>
            </a:r>
            <a:r>
              <a:rPr lang="ja-JP" altLang="en-US" sz="2400" dirty="0">
                <a:solidFill>
                  <a:srgbClr val="000000"/>
                </a:solidFill>
                <a:latin typeface="+mn-ea"/>
                <a:ea typeface="+mn-ea"/>
                <a:cs typeface="Calibri" panose="020F0502020204030204" pitchFamily="34" charset="0"/>
                <a:sym typeface="Calibri" panose="020F0502020204030204" pitchFamily="34" charset="0"/>
              </a:rPr>
              <a:t>市販配合飼料と</a:t>
            </a:r>
            <a:r>
              <a:rPr lang="en-US" altLang="ja-JP" sz="2400" dirty="0" err="1" smtClean="0">
                <a:solidFill>
                  <a:srgbClr val="000000"/>
                </a:solidFill>
                <a:latin typeface="+mn-ea"/>
                <a:ea typeface="+mn-ea"/>
                <a:cs typeface="Calibri" panose="020F0502020204030204" pitchFamily="34" charset="0"/>
                <a:sym typeface="Calibri" panose="020F0502020204030204" pitchFamily="34" charset="0"/>
              </a:rPr>
              <a:t>混合</a:t>
            </a:r>
            <a:endParaRPr lang="ja-JP" altLang="ja-JP" sz="2400" dirty="0">
              <a:latin typeface="+mn-ea"/>
              <a:ea typeface="+mn-ea"/>
              <a:cs typeface="Calibri" panose="020F0502020204030204" pitchFamily="34" charset="0"/>
            </a:endParaRPr>
          </a:p>
        </p:txBody>
      </p:sp>
      <p:sp>
        <p:nvSpPr>
          <p:cNvPr id="1172" name="右矢印 10"/>
          <p:cNvSpPr/>
          <p:nvPr/>
        </p:nvSpPr>
        <p:spPr>
          <a:xfrm>
            <a:off x="4228881" y="4416109"/>
            <a:ext cx="614149" cy="631195"/>
          </a:xfrm>
          <a:prstGeom prst="right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Calibri" panose="020F0502020204030204" pitchFamily="34" charset="0"/>
            </a:endParaRPr>
          </a:p>
        </p:txBody>
      </p:sp>
      <p:sp>
        <p:nvSpPr>
          <p:cNvPr id="1173" name="Google Shape;42;p5"/>
          <p:cNvSpPr>
            <a:spLocks noChangeArrowheads="1"/>
          </p:cNvSpPr>
          <p:nvPr/>
        </p:nvSpPr>
        <p:spPr>
          <a:xfrm>
            <a:off x="5227195" y="4048040"/>
            <a:ext cx="3267505" cy="1332675"/>
          </a:xfrm>
          <a:prstGeom prst="roundRect">
            <a:avLst>
              <a:gd name="adj" fmla="val 3602"/>
            </a:avLst>
          </a:prstGeom>
          <a:noFill/>
          <a:ln w="28575">
            <a:solidFill>
              <a:schemeClr val="accent2"/>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SzPts val="2400"/>
              <a:buNone/>
            </a:pPr>
            <a:r>
              <a:rPr lang="ja-JP" altLang="en-US" sz="2400" u="sng" dirty="0" smtClean="0">
                <a:latin typeface="+mn-ea"/>
                <a:ea typeface="+mn-ea"/>
                <a:cs typeface="Calibri" panose="020F0502020204030204" pitchFamily="34" charset="0"/>
                <a:sym typeface="Calibri"/>
              </a:rPr>
              <a:t>代替飼料の可能性</a:t>
            </a:r>
            <a:endParaRPr lang="ja-JP" altLang="en-US" sz="2400" u="sng" dirty="0">
              <a:latin typeface="+mn-ea"/>
              <a:ea typeface="+mn-ea"/>
              <a:cs typeface="Calibri" panose="020F0502020204030204" pitchFamily="34" charset="0"/>
              <a:sym typeface="Calibri"/>
            </a:endParaRPr>
          </a:p>
          <a:p>
            <a:pPr lvl="0">
              <a:spcBef>
                <a:spcPts val="0"/>
              </a:spcBef>
              <a:buSzPts val="2400"/>
              <a:buNone/>
            </a:pPr>
            <a:r>
              <a:rPr lang="ja-JP" altLang="en-US" sz="2400" dirty="0" smtClean="0">
                <a:solidFill>
                  <a:srgbClr val="000000"/>
                </a:solidFill>
                <a:latin typeface="+mn-ea"/>
                <a:ea typeface="+mn-ea"/>
                <a:cs typeface="Calibri" panose="020F0502020204030204" pitchFamily="34" charset="0"/>
                <a:sym typeface="Calibri"/>
              </a:rPr>
              <a:t>　・</a:t>
            </a:r>
            <a:r>
              <a:rPr lang="ja-JP" altLang="en-US" sz="2400" dirty="0">
                <a:latin typeface="+mn-ea"/>
                <a:ea typeface="+mn-ea"/>
                <a:cs typeface="Calibri" panose="020F0502020204030204" pitchFamily="34" charset="0"/>
                <a:sym typeface="Calibri"/>
              </a:rPr>
              <a:t>豚の嗜好性</a:t>
            </a:r>
          </a:p>
          <a:p>
            <a:pPr lvl="0">
              <a:spcBef>
                <a:spcPts val="0"/>
              </a:spcBef>
              <a:buSzPts val="2400"/>
              <a:buNone/>
            </a:pPr>
            <a:r>
              <a:rPr lang="ja-JP" altLang="en-US" sz="2400" dirty="0" smtClean="0">
                <a:latin typeface="+mn-ea"/>
                <a:ea typeface="+mn-ea"/>
                <a:cs typeface="Calibri" panose="020F0502020204030204" pitchFamily="34" charset="0"/>
                <a:sym typeface="Calibri"/>
              </a:rPr>
              <a:t>　・</a:t>
            </a:r>
            <a:r>
              <a:rPr lang="ja-JP" altLang="en-US" sz="2400" dirty="0">
                <a:latin typeface="+mn-ea"/>
                <a:ea typeface="+mn-ea"/>
                <a:cs typeface="Calibri" panose="020F0502020204030204" pitchFamily="34" charset="0"/>
                <a:sym typeface="Calibri"/>
              </a:rPr>
              <a:t>増体</a:t>
            </a:r>
          </a:p>
        </p:txBody>
      </p:sp>
      <p:sp>
        <p:nvSpPr>
          <p:cNvPr id="1174" name="Google Shape;185;p22"/>
          <p:cNvSpPr txBox="1"/>
          <p:nvPr/>
        </p:nvSpPr>
        <p:spPr>
          <a:xfrm>
            <a:off x="176650" y="914953"/>
            <a:ext cx="36366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b="0" i="0" u="none" dirty="0">
                <a:solidFill>
                  <a:schemeClr val="dk1"/>
                </a:solidFill>
                <a:latin typeface="+mn-ea"/>
                <a:ea typeface="+mn-ea"/>
                <a:cs typeface="Calibri" panose="020F0502020204030204" pitchFamily="34" charset="0"/>
                <a:sym typeface="Calibri"/>
              </a:rPr>
              <a:t>【</a:t>
            </a:r>
            <a:r>
              <a:rPr lang="en-US" sz="2400" b="0" i="0" u="none" dirty="0" err="1">
                <a:solidFill>
                  <a:schemeClr val="dk1"/>
                </a:solidFill>
                <a:latin typeface="+mn-ea"/>
                <a:ea typeface="+mn-ea"/>
                <a:cs typeface="Calibri" panose="020F0502020204030204" pitchFamily="34" charset="0"/>
                <a:sym typeface="Calibri"/>
              </a:rPr>
              <a:t>酒粕</a:t>
            </a:r>
            <a:r>
              <a:rPr lang="en-US" sz="2400" dirty="0" err="1">
                <a:solidFill>
                  <a:schemeClr val="dk1"/>
                </a:solidFill>
                <a:latin typeface="+mn-ea"/>
                <a:ea typeface="+mn-ea"/>
                <a:cs typeface="Calibri" panose="020F0502020204030204" pitchFamily="34" charset="0"/>
                <a:sym typeface="Calibri"/>
              </a:rPr>
              <a:t>混合飼料</a:t>
            </a:r>
            <a:r>
              <a:rPr lang="en-US" sz="2400" b="0" i="0" u="none" dirty="0" smtClean="0">
                <a:solidFill>
                  <a:schemeClr val="dk1"/>
                </a:solidFill>
                <a:latin typeface="+mn-ea"/>
                <a:ea typeface="+mn-ea"/>
                <a:cs typeface="Calibri" panose="020F0502020204030204" pitchFamily="34" charset="0"/>
                <a:sym typeface="Calibri"/>
              </a:rPr>
              <a:t>】</a:t>
            </a:r>
            <a:endParaRPr sz="2400" dirty="0">
              <a:solidFill>
                <a:schemeClr val="dk1"/>
              </a:solidFill>
              <a:latin typeface="+mn-ea"/>
              <a:ea typeface="+mn-ea"/>
              <a:cs typeface="Calibri" panose="020F0502020204030204" pitchFamily="34" charset="0"/>
              <a:sym typeface="Calibri"/>
            </a:endParaRPr>
          </a:p>
        </p:txBody>
      </p:sp>
      <p:sp>
        <p:nvSpPr>
          <p:cNvPr id="1175" name="Google Shape;42;p5"/>
          <p:cNvSpPr>
            <a:spLocks noChangeArrowheads="1"/>
          </p:cNvSpPr>
          <p:nvPr/>
        </p:nvSpPr>
        <p:spPr>
          <a:xfrm>
            <a:off x="507397" y="4048041"/>
            <a:ext cx="3305854" cy="1332675"/>
          </a:xfrm>
          <a:prstGeom prst="roundRect">
            <a:avLst>
              <a:gd name="adj" fmla="val 3602"/>
            </a:avLst>
          </a:prstGeom>
          <a:noFill/>
          <a:ln w="19050">
            <a:solidFill>
              <a:schemeClr val="tx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Clr>
                <a:schemeClr val="dk1"/>
              </a:buClr>
              <a:buSzPts val="2400"/>
              <a:buNone/>
            </a:pPr>
            <a:r>
              <a:rPr lang="ja-JP" altLang="en-US" sz="2400" u="sng" dirty="0">
                <a:solidFill>
                  <a:schemeClr val="dk1"/>
                </a:solidFill>
                <a:latin typeface="+mn-ea"/>
                <a:cs typeface="Calibri" panose="020F0502020204030204" pitchFamily="34" charset="0"/>
                <a:sym typeface="Calibri"/>
              </a:rPr>
              <a:t>酒粕混合飼料</a:t>
            </a:r>
          </a:p>
          <a:p>
            <a:pPr lvl="0">
              <a:spcBef>
                <a:spcPts val="0"/>
              </a:spcBef>
              <a:buClr>
                <a:schemeClr val="dk1"/>
              </a:buClr>
              <a:buSzPts val="2400"/>
              <a:buNone/>
            </a:pPr>
            <a:r>
              <a:rPr lang="ja-JP" altLang="en-US" sz="2400" dirty="0">
                <a:solidFill>
                  <a:schemeClr val="dk1"/>
                </a:solidFill>
                <a:latin typeface="+mn-ea"/>
                <a:cs typeface="Calibri" panose="020F0502020204030204" pitchFamily="34" charset="0"/>
                <a:sym typeface="Calibri"/>
              </a:rPr>
              <a:t>・外観　</a:t>
            </a:r>
            <a:r>
              <a:rPr lang="ja-JP" altLang="en-US" sz="2400" dirty="0" smtClean="0">
                <a:solidFill>
                  <a:schemeClr val="dk1"/>
                </a:solidFill>
                <a:latin typeface="+mn-ea"/>
                <a:cs typeface="Calibri" panose="020F0502020204030204" pitchFamily="34" charset="0"/>
                <a:sym typeface="Calibri"/>
              </a:rPr>
              <a:t>：市販飼料同様</a:t>
            </a:r>
            <a:endParaRPr lang="ja-JP" altLang="en-US" sz="2400" dirty="0">
              <a:solidFill>
                <a:schemeClr val="dk1"/>
              </a:solidFill>
              <a:latin typeface="+mn-ea"/>
              <a:cs typeface="Calibri" panose="020F0502020204030204" pitchFamily="34" charset="0"/>
              <a:sym typeface="Calibri"/>
            </a:endParaRPr>
          </a:p>
          <a:p>
            <a:pPr lvl="0">
              <a:spcBef>
                <a:spcPts val="0"/>
              </a:spcBef>
              <a:buClr>
                <a:schemeClr val="dk1"/>
              </a:buClr>
              <a:buSzPts val="2400"/>
              <a:buNone/>
            </a:pPr>
            <a:r>
              <a:rPr lang="ja-JP" altLang="en-US" sz="2400" dirty="0" smtClean="0">
                <a:solidFill>
                  <a:schemeClr val="dk1"/>
                </a:solidFill>
                <a:latin typeface="+mn-ea"/>
                <a:cs typeface="Calibri" panose="020F0502020204030204" pitchFamily="34" charset="0"/>
                <a:sym typeface="Calibri"/>
              </a:rPr>
              <a:t>・臭い：</a:t>
            </a:r>
            <a:r>
              <a:rPr lang="ja-JP" altLang="en-US" sz="2400" dirty="0">
                <a:solidFill>
                  <a:schemeClr val="dk1"/>
                </a:solidFill>
                <a:latin typeface="+mn-ea"/>
                <a:cs typeface="Calibri" panose="020F0502020204030204" pitchFamily="34" charset="0"/>
                <a:sym typeface="Calibri"/>
              </a:rPr>
              <a:t>アルコール臭</a:t>
            </a:r>
          </a:p>
        </p:txBody>
      </p:sp>
      <p:graphicFrame>
        <p:nvGraphicFramePr>
          <p:cNvPr id="1176" name="表 2"/>
          <p:cNvGraphicFramePr>
            <a:graphicFrameLocks noGrp="1"/>
          </p:cNvGraphicFramePr>
          <p:nvPr>
            <p:extLst>
              <p:ext uri="{D42A27DB-BD31-4B8C-83A1-F6EECF244321}">
                <p14:modId xmlns:p14="http://schemas.microsoft.com/office/powerpoint/2010/main" val="2563916300"/>
              </p:ext>
            </p:extLst>
          </p:nvPr>
        </p:nvGraphicFramePr>
        <p:xfrm>
          <a:off x="539827" y="5589446"/>
          <a:ext cx="7954873" cy="1130175"/>
        </p:xfrm>
        <a:graphic>
          <a:graphicData uri="http://schemas.openxmlformats.org/drawingml/2006/table">
            <a:tbl>
              <a:tblPr/>
              <a:tblGrid>
                <a:gridCol w="2547234"/>
                <a:gridCol w="2155382"/>
                <a:gridCol w="1980237"/>
                <a:gridCol w="1272020"/>
              </a:tblGrid>
              <a:tr h="200025">
                <a:tc>
                  <a:txBody>
                    <a:bodyPr/>
                    <a:lstStyle/>
                    <a:p>
                      <a:pPr algn="ctr" fontAlgn="ctr"/>
                      <a:r>
                        <a:rPr lang="ja-JP" altLang="en-US" sz="2400" b="0" i="0" u="none" strike="noStrike" dirty="0">
                          <a:solidFill>
                            <a:srgbClr val="000000"/>
                          </a:solidFill>
                          <a:effectLst/>
                          <a:latin typeface="Calibri" panose="020F0502020204030204" pitchFamily="34" charset="0"/>
                        </a:rPr>
                        <a:t>試験区分</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0" i="0" u="none" strike="noStrike" dirty="0">
                          <a:solidFill>
                            <a:srgbClr val="000000"/>
                          </a:solidFill>
                          <a:effectLst/>
                          <a:latin typeface="Calibri" panose="020F0502020204030204" pitchFamily="34" charset="0"/>
                        </a:rPr>
                        <a:t>給与飼料</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panose="020F0502020204030204" pitchFamily="34" charset="0"/>
                        </a:rPr>
                        <a:t>TDN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Calibri" panose="020F0502020204030204" pitchFamily="34" charset="0"/>
                        </a:rPr>
                        <a:t>CP</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ctr"/>
                      <a:r>
                        <a:rPr lang="ja-JP" altLang="en-US" sz="2400" b="0" i="0" u="none" strike="noStrike" dirty="0">
                          <a:solidFill>
                            <a:srgbClr val="000000"/>
                          </a:solidFill>
                          <a:effectLst/>
                          <a:latin typeface="Calibri" panose="020F0502020204030204" pitchFamily="34" charset="0"/>
                        </a:rPr>
                        <a:t>対照区</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l" fontAlgn="ctr"/>
                      <a:r>
                        <a:rPr lang="ja-JP" altLang="en-US" sz="2400" b="0" i="0" u="none" strike="noStrike" dirty="0">
                          <a:solidFill>
                            <a:srgbClr val="000000"/>
                          </a:solidFill>
                          <a:effectLst/>
                          <a:latin typeface="Calibri" panose="020F0502020204030204" pitchFamily="34" charset="0"/>
                        </a:rPr>
                        <a:t>市販飼料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US" altLang="ja-JP" sz="2400" b="0" i="0" u="none" strike="noStrike" dirty="0">
                          <a:solidFill>
                            <a:srgbClr val="000000"/>
                          </a:solidFill>
                          <a:effectLst/>
                          <a:latin typeface="Calibri" panose="020F0502020204030204" pitchFamily="34" charset="0"/>
                        </a:rPr>
                        <a:t>76.0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ctr" fontAlgn="ctr"/>
                      <a:r>
                        <a:rPr lang="en-US" altLang="ja-JP" sz="2400" b="0" i="0" u="none" strike="noStrike">
                          <a:solidFill>
                            <a:srgbClr val="000000"/>
                          </a:solidFill>
                          <a:effectLst/>
                          <a:latin typeface="Calibri" panose="020F0502020204030204" pitchFamily="34" charset="0"/>
                        </a:rPr>
                        <a:t>14.0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CE4D6"/>
                    </a:solidFill>
                  </a:tcPr>
                </a:tc>
              </a:tr>
              <a:tr h="200025">
                <a:tc>
                  <a:txBody>
                    <a:bodyPr/>
                    <a:lstStyle/>
                    <a:p>
                      <a:pPr algn="ctr" fontAlgn="ctr"/>
                      <a:r>
                        <a:rPr lang="ja-JP" altLang="en-US" sz="2400" b="0" i="0" u="none" strike="noStrike">
                          <a:solidFill>
                            <a:srgbClr val="000000"/>
                          </a:solidFill>
                          <a:effectLst/>
                          <a:latin typeface="Calibri" panose="020F0502020204030204" pitchFamily="34" charset="0"/>
                        </a:rPr>
                        <a:t>酒粕区</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zh-TW" altLang="en-US" sz="2400" b="0" i="0" u="none" strike="noStrike">
                          <a:solidFill>
                            <a:srgbClr val="000000"/>
                          </a:solidFill>
                          <a:effectLst/>
                          <a:latin typeface="Calibri" panose="020F0502020204030204" pitchFamily="34" charset="0"/>
                        </a:rPr>
                        <a:t>酒粕配合飼料</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effectLst/>
                          <a:latin typeface="Calibri" panose="020F0502020204030204" pitchFamily="34" charset="0"/>
                        </a:rPr>
                        <a:t>76.7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Calibri" panose="020F0502020204030204" pitchFamily="34" charset="0"/>
                        </a:rPr>
                        <a:t>27.4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1177" name="オーディオ 1">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59102" p14:dur="2000"/>
    </mc:Choice>
    <mc:Fallback>
      <p:transition spd="slow" advTm="5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7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3" name="Google Shape;196;p23"/>
          <p:cNvSpPr txBox="1">
            <a:spLocks noGrp="1"/>
          </p:cNvSpPr>
          <p:nvPr>
            <p:ph type="title"/>
          </p:nvPr>
        </p:nvSpPr>
        <p:spPr>
          <a:xfrm>
            <a:off x="0" y="0"/>
            <a:ext cx="9144000" cy="914400"/>
          </a:xfrm>
          <a:prstGeom prst="rect">
            <a:avLst/>
          </a:prstGeom>
          <a:gradFill>
            <a:gsLst>
              <a:gs pos="0">
                <a:srgbClr val="008000"/>
              </a:gs>
              <a:gs pos="100000">
                <a:srgbClr val="FFFFFF"/>
              </a:gs>
            </a:gsLst>
            <a:lin ang="10800000"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400"/>
              <a:buFont typeface="Calibri"/>
              <a:buNone/>
            </a:pPr>
            <a:r>
              <a:rPr lang="en-US" sz="4400" b="0" i="0" u="none">
                <a:solidFill>
                  <a:srgbClr val="000000"/>
                </a:solidFill>
                <a:latin typeface="+mn-ea"/>
                <a:ea typeface="+mn-ea"/>
                <a:sym typeface="Calibri"/>
              </a:rPr>
              <a:t>調査項目</a:t>
            </a:r>
            <a:endParaRPr>
              <a:latin typeface="+mn-ea"/>
              <a:ea typeface="+mn-ea"/>
            </a:endParaRPr>
          </a:p>
        </p:txBody>
      </p:sp>
      <p:pic>
        <p:nvPicPr>
          <p:cNvPr id="1184" name="Google Shape;197;p23"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185" name="Google Shape;198;p23"/>
          <p:cNvSpPr txBox="1">
            <a:spLocks noGrp="1"/>
          </p:cNvSpPr>
          <p:nvPr>
            <p:ph type="body" idx="1"/>
          </p:nvPr>
        </p:nvSpPr>
        <p:spPr>
          <a:xfrm>
            <a:off x="342900" y="1600200"/>
            <a:ext cx="8385175" cy="4525962"/>
          </a:xfrm>
          <a:prstGeom prst="rect">
            <a:avLst/>
          </a:prstGeom>
          <a:noFill/>
          <a:ln>
            <a:noFill/>
          </a:ln>
        </p:spPr>
        <p:txBody>
          <a:bodyPr spcFirstLastPara="1" wrap="square" lIns="91425" tIns="45700" rIns="91425" bIns="45700" anchor="t" anchorCtr="0">
            <a:noAutofit/>
          </a:bodyPr>
          <a:lstStyle/>
          <a:p>
            <a:pPr marL="0" lvl="0" indent="0" algn="l" rtl="0">
              <a:lnSpc>
                <a:spcPct val="156000"/>
              </a:lnSpc>
              <a:spcBef>
                <a:spcPts val="0"/>
              </a:spcBef>
              <a:spcAft>
                <a:spcPts val="0"/>
              </a:spcAft>
              <a:buClr>
                <a:srgbClr val="000000"/>
              </a:buClr>
              <a:buSzPts val="2400"/>
              <a:buNone/>
            </a:pPr>
            <a:r>
              <a:rPr lang="en-US" sz="2400" b="0" i="0" u="none" dirty="0">
                <a:solidFill>
                  <a:srgbClr val="000000"/>
                </a:solidFill>
                <a:latin typeface="+mn-ea"/>
                <a:ea typeface="+mn-ea"/>
                <a:sym typeface="Calibri"/>
              </a:rPr>
              <a:t>（１）　</a:t>
            </a:r>
            <a:r>
              <a:rPr lang="en-US" sz="2400" b="0" i="0" u="none" dirty="0" err="1">
                <a:solidFill>
                  <a:srgbClr val="000000"/>
                </a:solidFill>
                <a:latin typeface="+mn-ea"/>
                <a:ea typeface="+mn-ea"/>
                <a:sym typeface="Calibri"/>
              </a:rPr>
              <a:t>肥育成績・と体成績</a:t>
            </a:r>
            <a:endParaRPr dirty="0">
              <a:latin typeface="+mn-ea"/>
              <a:ea typeface="+mn-ea"/>
            </a:endParaRPr>
          </a:p>
          <a:p>
            <a:pPr marL="0" lvl="0" indent="0" algn="l" rtl="0">
              <a:lnSpc>
                <a:spcPct val="156000"/>
              </a:lnSpc>
              <a:spcBef>
                <a:spcPts val="0"/>
              </a:spcBef>
              <a:spcAft>
                <a:spcPts val="0"/>
              </a:spcAft>
              <a:buClr>
                <a:schemeClr val="dk1"/>
              </a:buClr>
              <a:buSzPts val="2400"/>
              <a:buNone/>
            </a:pPr>
            <a:r>
              <a:rPr lang="en-US" sz="2400" b="0" i="0" u="none" dirty="0">
                <a:solidFill>
                  <a:schemeClr val="dk1"/>
                </a:solidFill>
                <a:latin typeface="+mn-ea"/>
                <a:ea typeface="+mn-ea"/>
                <a:sym typeface="Calibri"/>
              </a:rPr>
              <a:t>（２）　</a:t>
            </a:r>
            <a:r>
              <a:rPr lang="en-US" sz="2400" b="0" i="0" u="none" dirty="0" err="1">
                <a:solidFill>
                  <a:schemeClr val="dk1"/>
                </a:solidFill>
                <a:latin typeface="+mn-ea"/>
                <a:ea typeface="+mn-ea"/>
                <a:sym typeface="Calibri"/>
              </a:rPr>
              <a:t>血液検査（肝数値</a:t>
            </a:r>
            <a:r>
              <a:rPr lang="en-US" sz="2400" b="0" i="0" u="none" dirty="0">
                <a:solidFill>
                  <a:schemeClr val="dk1"/>
                </a:solidFill>
                <a:latin typeface="+mn-ea"/>
                <a:ea typeface="+mn-ea"/>
                <a:sym typeface="Calibri"/>
              </a:rPr>
              <a:t>）</a:t>
            </a:r>
            <a:endParaRPr dirty="0">
              <a:latin typeface="+mn-ea"/>
              <a:ea typeface="+mn-ea"/>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a:t>
            </a:r>
            <a:r>
              <a:rPr lang="en-US" sz="2400" b="0" i="0" u="none" dirty="0">
                <a:solidFill>
                  <a:schemeClr val="dk1"/>
                </a:solidFill>
                <a:latin typeface="+mn-ea"/>
                <a:ea typeface="+mn-ea"/>
                <a:sym typeface="Calibri"/>
              </a:rPr>
              <a:t>３</a:t>
            </a:r>
            <a:r>
              <a:rPr lang="en-US" sz="2400" b="0" i="0" u="none" dirty="0">
                <a:solidFill>
                  <a:srgbClr val="000000"/>
                </a:solidFill>
                <a:latin typeface="+mn-ea"/>
                <a:ea typeface="+mn-ea"/>
                <a:sym typeface="Calibri"/>
              </a:rPr>
              <a:t>）　</a:t>
            </a:r>
            <a:r>
              <a:rPr lang="en-US" sz="2400" b="0" i="0" u="none" dirty="0" err="1">
                <a:solidFill>
                  <a:srgbClr val="000000"/>
                </a:solidFill>
                <a:latin typeface="+mn-ea"/>
                <a:ea typeface="+mn-ea"/>
                <a:sym typeface="Calibri"/>
              </a:rPr>
              <a:t>肉質試験（ロース肉</a:t>
            </a:r>
            <a:r>
              <a:rPr lang="en-US" sz="2400" b="0" i="0" u="none" dirty="0">
                <a:solidFill>
                  <a:srgbClr val="000000"/>
                </a:solidFill>
                <a:latin typeface="+mn-ea"/>
                <a:ea typeface="+mn-ea"/>
                <a:sym typeface="Calibri"/>
              </a:rPr>
              <a:t>）</a:t>
            </a:r>
            <a:endParaRPr sz="2400" b="0" i="0" u="none" dirty="0">
              <a:solidFill>
                <a:schemeClr val="dk1"/>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①</a:t>
            </a:r>
            <a:r>
              <a:rPr lang="en-US" sz="2400" b="0" i="0" u="none" dirty="0" err="1">
                <a:solidFill>
                  <a:srgbClr val="000000"/>
                </a:solidFill>
                <a:latin typeface="+mn-ea"/>
                <a:ea typeface="+mn-ea"/>
                <a:sym typeface="Calibri"/>
              </a:rPr>
              <a:t>性状（肉質、保水性、硬さ</a:t>
            </a:r>
            <a:r>
              <a:rPr lang="en-US" sz="2400" b="0" i="0" u="none" dirty="0" err="1">
                <a:solidFill>
                  <a:schemeClr val="dk1"/>
                </a:solidFill>
                <a:latin typeface="+mn-ea"/>
                <a:ea typeface="+mn-ea"/>
                <a:sym typeface="Calibri"/>
              </a:rPr>
              <a:t>、脂肪酸成</a:t>
            </a:r>
            <a:r>
              <a:rPr lang="en-US" sz="2400" b="0" i="0" u="none" dirty="0">
                <a:solidFill>
                  <a:srgbClr val="000000"/>
                </a:solidFill>
                <a:latin typeface="+mn-ea"/>
                <a:ea typeface="+mn-ea"/>
                <a:sym typeface="Calibri"/>
              </a:rPr>
              <a:t>）</a:t>
            </a:r>
            <a:endParaRPr sz="2400" b="0" i="0" u="none" dirty="0">
              <a:solidFill>
                <a:schemeClr val="dk1"/>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②</a:t>
            </a:r>
            <a:r>
              <a:rPr lang="en-US" sz="2400" b="0" i="0" u="none" dirty="0" err="1">
                <a:solidFill>
                  <a:srgbClr val="000000"/>
                </a:solidFill>
                <a:latin typeface="+mn-ea"/>
                <a:ea typeface="+mn-ea"/>
                <a:sym typeface="Calibri"/>
              </a:rPr>
              <a:t>味の解析（味認識装置</a:t>
            </a:r>
            <a:r>
              <a:rPr lang="en-US" sz="2400" b="0" i="0" u="none" dirty="0">
                <a:solidFill>
                  <a:srgbClr val="000000"/>
                </a:solidFill>
                <a:latin typeface="+mn-ea"/>
                <a:ea typeface="+mn-ea"/>
                <a:sym typeface="Calibri"/>
              </a:rPr>
              <a:t>）</a:t>
            </a:r>
            <a:endParaRPr sz="2400" b="0" i="0" u="none" dirty="0">
              <a:solidFill>
                <a:schemeClr val="dk1"/>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a:t>
            </a:r>
            <a:endParaRPr dirty="0">
              <a:latin typeface="+mn-ea"/>
              <a:ea typeface="+mn-ea"/>
            </a:endParaRPr>
          </a:p>
        </p:txBody>
      </p:sp>
      <p:pic>
        <p:nvPicPr>
          <p:cNvPr id="1186"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2152" p14:dur="2000"/>
    </mc:Choice>
    <mc:Fallback>
      <p:transition spd="slow" advTm="12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8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2" name="Google Shape;204;p24"/>
          <p:cNvSpPr txBox="1">
            <a:spLocks noGrp="1"/>
          </p:cNvSpPr>
          <p:nvPr>
            <p:ph type="title"/>
          </p:nvPr>
        </p:nvSpPr>
        <p:spPr>
          <a:xfrm>
            <a:off x="0" y="0"/>
            <a:ext cx="9144000" cy="914400"/>
          </a:xfrm>
          <a:prstGeom prst="rect">
            <a:avLst/>
          </a:prstGeom>
          <a:gradFill>
            <a:gsLst>
              <a:gs pos="0">
                <a:srgbClr val="008000"/>
              </a:gs>
              <a:gs pos="100000">
                <a:srgbClr val="FFFFFF"/>
              </a:gs>
            </a:gsLst>
            <a:lin ang="10800000"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mn-ea"/>
                <a:ea typeface="+mn-ea"/>
                <a:sym typeface="Calibri"/>
              </a:rPr>
              <a:t>結果</a:t>
            </a:r>
            <a:endParaRPr>
              <a:latin typeface="+mn-ea"/>
              <a:ea typeface="+mn-ea"/>
            </a:endParaRPr>
          </a:p>
        </p:txBody>
      </p:sp>
      <p:pic>
        <p:nvPicPr>
          <p:cNvPr id="1193" name="Google Shape;205;p24"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194" name="Google Shape;206;p24"/>
          <p:cNvSpPr txBox="1">
            <a:spLocks noGrp="1"/>
          </p:cNvSpPr>
          <p:nvPr>
            <p:ph type="body" idx="1"/>
          </p:nvPr>
        </p:nvSpPr>
        <p:spPr>
          <a:xfrm>
            <a:off x="342900" y="1600200"/>
            <a:ext cx="8385175" cy="4525962"/>
          </a:xfrm>
          <a:prstGeom prst="rect">
            <a:avLst/>
          </a:prstGeom>
          <a:noFill/>
          <a:ln>
            <a:noFill/>
          </a:ln>
        </p:spPr>
        <p:txBody>
          <a:bodyPr spcFirstLastPara="1" wrap="square" lIns="91425" tIns="45700" rIns="91425" bIns="45700" anchor="t" anchorCtr="0">
            <a:noAutofit/>
          </a:bodyPr>
          <a:lstStyle/>
          <a:p>
            <a:pPr marL="0" lvl="0" indent="0" algn="l" rtl="0">
              <a:lnSpc>
                <a:spcPct val="156000"/>
              </a:lnSpc>
              <a:spcBef>
                <a:spcPts val="0"/>
              </a:spcBef>
              <a:spcAft>
                <a:spcPts val="0"/>
              </a:spcAft>
              <a:buClr>
                <a:srgbClr val="000000"/>
              </a:buClr>
              <a:buSzPts val="2400"/>
              <a:buNone/>
            </a:pPr>
            <a:r>
              <a:rPr lang="en-US" sz="2400" b="0" i="0" u="none" dirty="0">
                <a:solidFill>
                  <a:srgbClr val="000000"/>
                </a:solidFill>
                <a:latin typeface="+mn-ea"/>
                <a:ea typeface="+mn-ea"/>
                <a:sym typeface="Calibri"/>
              </a:rPr>
              <a:t>（１）　</a:t>
            </a:r>
            <a:r>
              <a:rPr lang="en-US" sz="2400" b="0" i="0" u="none" dirty="0" err="1">
                <a:solidFill>
                  <a:srgbClr val="FF0000"/>
                </a:solidFill>
                <a:latin typeface="+mn-ea"/>
                <a:ea typeface="+mn-ea"/>
                <a:sym typeface="Calibri"/>
              </a:rPr>
              <a:t>肥育成績・と体成績</a:t>
            </a:r>
            <a:endParaRPr dirty="0">
              <a:latin typeface="+mn-ea"/>
              <a:ea typeface="+mn-ea"/>
            </a:endParaRPr>
          </a:p>
          <a:p>
            <a:pPr marL="0" lvl="0" indent="0" algn="l" rtl="0">
              <a:lnSpc>
                <a:spcPct val="156000"/>
              </a:lnSpc>
              <a:spcBef>
                <a:spcPts val="0"/>
              </a:spcBef>
              <a:spcAft>
                <a:spcPts val="0"/>
              </a:spcAft>
              <a:buClr>
                <a:schemeClr val="dk1"/>
              </a:buClr>
              <a:buSzPts val="2400"/>
              <a:buNone/>
            </a:pPr>
            <a:r>
              <a:rPr lang="en-US" sz="2400" b="0" i="0" u="none" dirty="0">
                <a:solidFill>
                  <a:schemeClr val="dk1"/>
                </a:solidFill>
                <a:latin typeface="+mn-ea"/>
                <a:ea typeface="+mn-ea"/>
                <a:sym typeface="Calibri"/>
              </a:rPr>
              <a:t>（２）　</a:t>
            </a:r>
            <a:r>
              <a:rPr lang="en-US" sz="2400" b="0" i="0" u="none" dirty="0" err="1">
                <a:solidFill>
                  <a:schemeClr val="dk1"/>
                </a:solidFill>
                <a:latin typeface="+mn-ea"/>
                <a:ea typeface="+mn-ea"/>
                <a:sym typeface="Calibri"/>
              </a:rPr>
              <a:t>血液検査（肝数値</a:t>
            </a:r>
            <a:r>
              <a:rPr lang="en-US" sz="2400" b="0" i="0" u="none" dirty="0">
                <a:solidFill>
                  <a:schemeClr val="dk1"/>
                </a:solidFill>
                <a:latin typeface="+mn-ea"/>
                <a:ea typeface="+mn-ea"/>
                <a:sym typeface="Calibri"/>
              </a:rPr>
              <a:t>）</a:t>
            </a:r>
            <a:endParaRPr dirty="0">
              <a:latin typeface="+mn-ea"/>
              <a:ea typeface="+mn-ea"/>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a:t>
            </a:r>
            <a:r>
              <a:rPr lang="en-US" sz="2400" b="0" i="0" u="none" dirty="0">
                <a:solidFill>
                  <a:schemeClr val="dk1"/>
                </a:solidFill>
                <a:latin typeface="+mn-ea"/>
                <a:ea typeface="+mn-ea"/>
                <a:sym typeface="Calibri"/>
              </a:rPr>
              <a:t>３</a:t>
            </a:r>
            <a:r>
              <a:rPr lang="en-US" sz="2400" b="0" i="0" u="none" dirty="0">
                <a:solidFill>
                  <a:srgbClr val="000000"/>
                </a:solidFill>
                <a:latin typeface="+mn-ea"/>
                <a:ea typeface="+mn-ea"/>
                <a:sym typeface="Calibri"/>
              </a:rPr>
              <a:t>）　</a:t>
            </a:r>
            <a:r>
              <a:rPr lang="en-US" sz="2400" b="0" i="0" u="none" dirty="0" err="1">
                <a:solidFill>
                  <a:srgbClr val="000000"/>
                </a:solidFill>
                <a:latin typeface="+mn-ea"/>
                <a:ea typeface="+mn-ea"/>
                <a:sym typeface="Calibri"/>
              </a:rPr>
              <a:t>肉質試験（ロース肉</a:t>
            </a:r>
            <a:r>
              <a:rPr lang="en-US" sz="2400" b="0" i="0" u="none" dirty="0">
                <a:solidFill>
                  <a:srgbClr val="000000"/>
                </a:solidFill>
                <a:latin typeface="+mn-ea"/>
                <a:ea typeface="+mn-ea"/>
                <a:sym typeface="Calibri"/>
              </a:rPr>
              <a:t>）</a:t>
            </a:r>
            <a:endParaRPr sz="2400" b="0" i="0" u="none" dirty="0">
              <a:solidFill>
                <a:schemeClr val="dk1"/>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①</a:t>
            </a:r>
            <a:r>
              <a:rPr lang="en-US" sz="2400" b="0" i="0" u="none" dirty="0" err="1">
                <a:solidFill>
                  <a:srgbClr val="000000"/>
                </a:solidFill>
                <a:latin typeface="+mn-ea"/>
                <a:ea typeface="+mn-ea"/>
                <a:sym typeface="Calibri"/>
              </a:rPr>
              <a:t>性状（肉質、保水性、硬さ</a:t>
            </a:r>
            <a:r>
              <a:rPr lang="en-US" sz="2400" b="0" i="0" u="none" dirty="0" err="1">
                <a:solidFill>
                  <a:schemeClr val="dk1"/>
                </a:solidFill>
                <a:latin typeface="+mn-ea"/>
                <a:ea typeface="+mn-ea"/>
                <a:sym typeface="Calibri"/>
              </a:rPr>
              <a:t>、脂肪酸成</a:t>
            </a:r>
            <a:r>
              <a:rPr lang="en-US" sz="2400" b="0" i="0" u="none" dirty="0">
                <a:solidFill>
                  <a:srgbClr val="000000"/>
                </a:solidFill>
                <a:latin typeface="+mn-ea"/>
                <a:ea typeface="+mn-ea"/>
                <a:sym typeface="Calibri"/>
              </a:rPr>
              <a:t>）</a:t>
            </a:r>
            <a:endParaRPr sz="2400" b="0" i="0" u="none" dirty="0">
              <a:solidFill>
                <a:schemeClr val="dk1"/>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②</a:t>
            </a:r>
            <a:r>
              <a:rPr lang="en-US" sz="2400" b="0" i="0" u="none" dirty="0" err="1">
                <a:solidFill>
                  <a:srgbClr val="000000"/>
                </a:solidFill>
                <a:latin typeface="+mn-ea"/>
                <a:ea typeface="+mn-ea"/>
                <a:sym typeface="Calibri"/>
              </a:rPr>
              <a:t>味の解析（味認識装置</a:t>
            </a:r>
            <a:r>
              <a:rPr lang="en-US" sz="2400" b="0" i="0" u="none" dirty="0">
                <a:solidFill>
                  <a:srgbClr val="000000"/>
                </a:solidFill>
                <a:latin typeface="+mn-ea"/>
                <a:ea typeface="+mn-ea"/>
                <a:sym typeface="Calibri"/>
              </a:rPr>
              <a:t>）</a:t>
            </a:r>
            <a:endParaRPr sz="2400" b="0" i="0" u="none" dirty="0">
              <a:solidFill>
                <a:schemeClr val="dk1"/>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a:t>
            </a:r>
            <a:endParaRPr dirty="0">
              <a:latin typeface="+mn-ea"/>
              <a:ea typeface="+mn-ea"/>
            </a:endParaRPr>
          </a:p>
        </p:txBody>
      </p:sp>
      <p:pic>
        <p:nvPicPr>
          <p:cNvPr id="1195"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8517" p14:dur="2000"/>
    </mc:Choice>
    <mc:Fallback>
      <p:transition spd="slow" advTm="8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9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1" name="Google Shape;212;p25"/>
          <p:cNvSpPr txBox="1">
            <a:spLocks noGrp="1"/>
          </p:cNvSpPr>
          <p:nvPr>
            <p:ph type="title"/>
          </p:nvPr>
        </p:nvSpPr>
        <p:spPr>
          <a:xfrm>
            <a:off x="0" y="0"/>
            <a:ext cx="9144000" cy="914400"/>
          </a:xfrm>
          <a:prstGeom prst="rect">
            <a:avLst/>
          </a:prstGeom>
          <a:gradFill>
            <a:gsLst>
              <a:gs pos="0">
                <a:srgbClr val="008000"/>
              </a:gs>
              <a:gs pos="100000">
                <a:srgbClr val="FFFFFF"/>
              </a:gs>
            </a:gsLst>
            <a:lin ang="10800000" scaled="0"/>
            <a:tileRect/>
          </a:gradFill>
          <a:ln>
            <a:noFill/>
          </a:ln>
        </p:spPr>
        <p:txBody>
          <a:bodyPr spcFirstLastPara="1" wrap="square" lIns="91425" tIns="45700" rIns="91425" bIns="45700" anchor="ctr" anchorCtr="0">
            <a:noAutofit/>
          </a:bodyPr>
          <a:lstStyle/>
          <a:p>
            <a:pPr lvl="0">
              <a:buClr>
                <a:schemeClr val="dk1"/>
              </a:buClr>
              <a:buSzPts val="4400"/>
            </a:pPr>
            <a:r>
              <a:rPr lang="ja-JP" altLang="en-US" dirty="0">
                <a:latin typeface="+mn-ea"/>
                <a:ea typeface="+mn-ea"/>
              </a:rPr>
              <a:t>肥育成績</a:t>
            </a:r>
            <a:endParaRPr dirty="0">
              <a:latin typeface="+mn-ea"/>
              <a:ea typeface="+mn-ea"/>
            </a:endParaRPr>
          </a:p>
        </p:txBody>
      </p:sp>
      <p:pic>
        <p:nvPicPr>
          <p:cNvPr id="1202" name="Google Shape;213;p25"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203" name="右矢印 35"/>
          <p:cNvSpPr/>
          <p:nvPr/>
        </p:nvSpPr>
        <p:spPr>
          <a:xfrm>
            <a:off x="4433518" y="4856091"/>
            <a:ext cx="601344" cy="631195"/>
          </a:xfrm>
          <a:prstGeom prst="right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04" name="Google Shape;42;p5"/>
          <p:cNvSpPr>
            <a:spLocks noChangeArrowheads="1"/>
          </p:cNvSpPr>
          <p:nvPr/>
        </p:nvSpPr>
        <p:spPr>
          <a:xfrm>
            <a:off x="330741" y="4445223"/>
            <a:ext cx="3949430" cy="1687183"/>
          </a:xfrm>
          <a:prstGeom prst="roundRect">
            <a:avLst>
              <a:gd name="adj" fmla="val 3602"/>
            </a:avLst>
          </a:prstGeom>
          <a:noFill/>
          <a:ln w="19050">
            <a:solidFill>
              <a:srgbClr val="000000"/>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SzPts val="2400"/>
              <a:buNone/>
            </a:pPr>
            <a:r>
              <a:rPr lang="ja-JP" altLang="en-US" sz="2400" dirty="0">
                <a:solidFill>
                  <a:srgbClr val="000000"/>
                </a:solidFill>
                <a:latin typeface="+mn-ea"/>
                <a:ea typeface="+mn-ea"/>
                <a:cs typeface="Calibri"/>
                <a:sym typeface="Calibri"/>
              </a:rPr>
              <a:t>　　</a:t>
            </a:r>
            <a:endParaRPr lang="en-US" altLang="ja-JP" sz="2400" dirty="0">
              <a:solidFill>
                <a:srgbClr val="000000"/>
              </a:solidFill>
              <a:latin typeface="+mn-ea"/>
              <a:ea typeface="+mn-ea"/>
              <a:cs typeface="Calibri"/>
              <a:sym typeface="Calibri"/>
            </a:endParaRPr>
          </a:p>
          <a:p>
            <a:pPr>
              <a:spcBef>
                <a:spcPts val="0"/>
              </a:spcBef>
              <a:buSzPts val="2400"/>
              <a:buNone/>
            </a:pPr>
            <a:r>
              <a:rPr lang="ja-JP" altLang="en-US" sz="2400" dirty="0">
                <a:solidFill>
                  <a:srgbClr val="000000"/>
                </a:solidFill>
                <a:latin typeface="+mn-ea"/>
                <a:ea typeface="+mn-ea"/>
                <a:cs typeface="Calibri"/>
                <a:sym typeface="Calibri"/>
              </a:rPr>
              <a:t>総飼料摂取量・飼料要求率が対照区より大きい</a:t>
            </a:r>
            <a:endParaRPr lang="en-US" altLang="ja-JP" sz="2400" dirty="0">
              <a:solidFill>
                <a:srgbClr val="000000"/>
              </a:solidFill>
              <a:latin typeface="+mn-ea"/>
              <a:ea typeface="+mn-ea"/>
              <a:cs typeface="Calibri"/>
              <a:sym typeface="Calibri"/>
            </a:endParaRPr>
          </a:p>
          <a:p>
            <a:pPr lvl="0">
              <a:spcBef>
                <a:spcPts val="0"/>
              </a:spcBef>
              <a:buSzPts val="2400"/>
              <a:buNone/>
            </a:pPr>
            <a:r>
              <a:rPr lang="ja-JP" altLang="en-US" sz="2400" dirty="0">
                <a:solidFill>
                  <a:srgbClr val="000000"/>
                </a:solidFill>
                <a:latin typeface="+mn-ea"/>
                <a:ea typeface="+mn-ea"/>
                <a:cs typeface="Calibri"/>
                <a:sym typeface="Calibri"/>
              </a:rPr>
              <a:t>　　　　　　　　</a:t>
            </a:r>
            <a:endParaRPr lang="ja-JP" altLang="en-US" sz="2400" dirty="0">
              <a:latin typeface="+mn-ea"/>
              <a:ea typeface="+mn-ea"/>
            </a:endParaRPr>
          </a:p>
        </p:txBody>
      </p:sp>
      <p:sp>
        <p:nvSpPr>
          <p:cNvPr id="1205" name="Google Shape;42;p5"/>
          <p:cNvSpPr>
            <a:spLocks noChangeArrowheads="1"/>
          </p:cNvSpPr>
          <p:nvPr/>
        </p:nvSpPr>
        <p:spPr>
          <a:xfrm>
            <a:off x="5209962" y="4445224"/>
            <a:ext cx="3626824" cy="1687182"/>
          </a:xfrm>
          <a:prstGeom prst="roundRect">
            <a:avLst>
              <a:gd name="adj" fmla="val 3602"/>
            </a:avLst>
          </a:prstGeom>
          <a:noFill/>
          <a:ln w="28575">
            <a:solidFill>
              <a:schemeClr val="accent2"/>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lvl="0">
              <a:spcBef>
                <a:spcPts val="0"/>
              </a:spcBef>
              <a:buSzPts val="2400"/>
              <a:buNone/>
            </a:pPr>
            <a:r>
              <a:rPr lang="ja-JP" altLang="en-US" sz="2400" dirty="0">
                <a:solidFill>
                  <a:srgbClr val="000000"/>
                </a:solidFill>
                <a:latin typeface="+mn-ea"/>
                <a:ea typeface="+mn-ea"/>
                <a:cs typeface="Calibri"/>
                <a:sym typeface="Calibri"/>
              </a:rPr>
              <a:t>・酒粕の水分含量が配</a:t>
            </a:r>
            <a:endParaRPr lang="en-US" altLang="ja-JP" sz="2400" dirty="0">
              <a:solidFill>
                <a:srgbClr val="000000"/>
              </a:solidFill>
              <a:latin typeface="+mn-ea"/>
              <a:ea typeface="+mn-ea"/>
              <a:cs typeface="Calibri"/>
              <a:sym typeface="Calibri"/>
            </a:endParaRPr>
          </a:p>
          <a:p>
            <a:pPr lvl="0">
              <a:spcBef>
                <a:spcPts val="0"/>
              </a:spcBef>
              <a:buSzPts val="2400"/>
              <a:buNone/>
            </a:pPr>
            <a:r>
              <a:rPr lang="ja-JP" altLang="en-US" sz="2400" dirty="0">
                <a:solidFill>
                  <a:srgbClr val="000000"/>
                </a:solidFill>
                <a:latin typeface="+mn-ea"/>
                <a:ea typeface="+mn-ea"/>
                <a:cs typeface="Calibri"/>
                <a:sym typeface="Calibri"/>
              </a:rPr>
              <a:t>　合飼料より大きい</a:t>
            </a:r>
            <a:endParaRPr lang="en-US" altLang="ja-JP" sz="2400" dirty="0">
              <a:solidFill>
                <a:srgbClr val="000000"/>
              </a:solidFill>
              <a:latin typeface="+mn-ea"/>
              <a:ea typeface="+mn-ea"/>
              <a:cs typeface="Calibri"/>
              <a:sym typeface="Calibri"/>
            </a:endParaRPr>
          </a:p>
          <a:p>
            <a:pPr lvl="0">
              <a:spcBef>
                <a:spcPts val="0"/>
              </a:spcBef>
              <a:buSzPts val="2400"/>
              <a:buNone/>
            </a:pPr>
            <a:r>
              <a:rPr lang="ja-JP" altLang="en-US" sz="2400" dirty="0">
                <a:solidFill>
                  <a:srgbClr val="000000"/>
                </a:solidFill>
                <a:latin typeface="+mn-ea"/>
                <a:ea typeface="+mn-ea"/>
                <a:cs typeface="Calibri"/>
                <a:sym typeface="Calibri"/>
              </a:rPr>
              <a:t>・</a:t>
            </a:r>
            <a:r>
              <a:rPr lang="ja-JP" altLang="en-US" sz="2400" dirty="0" smtClean="0">
                <a:solidFill>
                  <a:srgbClr val="000000"/>
                </a:solidFill>
                <a:latin typeface="+mn-ea"/>
                <a:ea typeface="+mn-ea"/>
                <a:cs typeface="Calibri"/>
                <a:sym typeface="Calibri"/>
              </a:rPr>
              <a:t>酒粕への嗜好性は高い</a:t>
            </a:r>
            <a:r>
              <a:rPr lang="ja-JP" altLang="en-US" sz="2400" dirty="0">
                <a:solidFill>
                  <a:srgbClr val="000000"/>
                </a:solidFill>
                <a:latin typeface="+mn-ea"/>
                <a:ea typeface="+mn-ea"/>
                <a:cs typeface="Calibri"/>
                <a:sym typeface="Calibri"/>
              </a:rPr>
              <a:t>　</a:t>
            </a:r>
            <a:endParaRPr lang="ja-JP" altLang="en-US" sz="2400" dirty="0">
              <a:latin typeface="+mn-ea"/>
              <a:ea typeface="+mn-ea"/>
            </a:endParaRPr>
          </a:p>
        </p:txBody>
      </p:sp>
      <p:sp>
        <p:nvSpPr>
          <p:cNvPr id="1206" name="右中かっこ 13"/>
          <p:cNvSpPr/>
          <p:nvPr/>
        </p:nvSpPr>
        <p:spPr>
          <a:xfrm>
            <a:off x="8047678" y="2443149"/>
            <a:ext cx="357689" cy="1085863"/>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07" name="Google Shape;139;p18"/>
          <p:cNvSpPr txBox="1"/>
          <p:nvPr/>
        </p:nvSpPr>
        <p:spPr>
          <a:xfrm>
            <a:off x="8405367" y="2422296"/>
            <a:ext cx="738633" cy="1252702"/>
          </a:xfrm>
          <a:prstGeom prst="rect">
            <a:avLst/>
          </a:prstGeom>
          <a:noFill/>
          <a:ln>
            <a:noFill/>
          </a:ln>
        </p:spPr>
        <p:txBody>
          <a:bodyPr spcFirstLastPara="1" vert="eaVert" wrap="square" lIns="91425" tIns="45700" rIns="91425" bIns="45700" anchor="t" anchorCtr="0">
            <a:spAutoFit/>
          </a:bodyPr>
          <a:lstStyle/>
          <a:p>
            <a:r>
              <a:rPr kumimoji="1" lang="ja-JP" altLang="en-US" sz="1800" dirty="0">
                <a:latin typeface="+mn-ea"/>
                <a:ea typeface="+mn-ea"/>
                <a:cs typeface="Calibri" panose="020F0502020204030204" pitchFamily="34" charset="0"/>
              </a:rPr>
              <a:t>酒粕区の方が大きい</a:t>
            </a:r>
          </a:p>
        </p:txBody>
      </p:sp>
      <p:graphicFrame>
        <p:nvGraphicFramePr>
          <p:cNvPr id="1208" name="表 2"/>
          <p:cNvGraphicFramePr>
            <a:graphicFrameLocks noGrp="1"/>
          </p:cNvGraphicFramePr>
          <p:nvPr>
            <p:extLst>
              <p:ext uri="{D42A27DB-BD31-4B8C-83A1-F6EECF244321}">
                <p14:modId xmlns:p14="http://schemas.microsoft.com/office/powerpoint/2010/main" val="3172549845"/>
              </p:ext>
            </p:extLst>
          </p:nvPr>
        </p:nvGraphicFramePr>
        <p:xfrm>
          <a:off x="171450" y="1252916"/>
          <a:ext cx="7876232" cy="2919033"/>
        </p:xfrm>
        <a:graphic>
          <a:graphicData uri="http://schemas.openxmlformats.org/drawingml/2006/table">
            <a:tbl>
              <a:tblPr/>
              <a:tblGrid>
                <a:gridCol w="805340"/>
                <a:gridCol w="3123723"/>
                <a:gridCol w="2228850"/>
                <a:gridCol w="1718319"/>
              </a:tblGrid>
              <a:tr h="479208">
                <a:tc>
                  <a:txBody>
                    <a:bodyPr/>
                    <a:lstStyle/>
                    <a:p>
                      <a:pPr algn="ctr" fontAlgn="ctr"/>
                      <a:r>
                        <a:rPr lang="ja-JP" altLang="en-US" sz="2400" b="0" i="0" u="none" strike="noStrike" dirty="0">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dirty="0">
                          <a:solidFill>
                            <a:srgbClr val="000000"/>
                          </a:solidFill>
                          <a:effectLst/>
                          <a:latin typeface="Calibri" panose="020F0502020204030204" pitchFamily="34" charset="0"/>
                        </a:rPr>
                        <a:t>項目</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Calibri" panose="020F0502020204030204" pitchFamily="34" charset="0"/>
                        </a:rPr>
                        <a:t>対照区</a:t>
                      </a:r>
                      <a:r>
                        <a:rPr lang="en-US" altLang="ja-JP" sz="2400" b="0" i="0" u="none" strike="noStrike">
                          <a:solidFill>
                            <a:srgbClr val="000000"/>
                          </a:solidFill>
                          <a:effectLst/>
                          <a:latin typeface="Calibri" panose="020F0502020204030204" pitchFamily="34" charset="0"/>
                        </a:rPr>
                        <a:t>(</a:t>
                      </a:r>
                      <a:r>
                        <a:rPr lang="en-US" sz="2400" b="0" i="0" u="none" strike="noStrike">
                          <a:solidFill>
                            <a:srgbClr val="000000"/>
                          </a:solidFill>
                          <a:effectLst/>
                          <a:latin typeface="Calibri" panose="020F0502020204030204" pitchFamily="34" charset="0"/>
                        </a:rPr>
                        <a:t>n=7)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Calibri" panose="020F0502020204030204" pitchFamily="34" charset="0"/>
                        </a:rPr>
                        <a:t>酒粕区</a:t>
                      </a:r>
                      <a:r>
                        <a:rPr lang="en-US" altLang="ja-JP" sz="2400" b="0" i="0" u="none" strike="noStrike">
                          <a:solidFill>
                            <a:srgbClr val="000000"/>
                          </a:solidFill>
                          <a:effectLst/>
                          <a:latin typeface="Calibri" panose="020F0502020204030204" pitchFamily="34" charset="0"/>
                        </a:rPr>
                        <a:t>(</a:t>
                      </a:r>
                      <a:r>
                        <a:rPr lang="en-US" sz="2400" b="0" i="0" u="none" strike="noStrike">
                          <a:solidFill>
                            <a:srgbClr val="000000"/>
                          </a:solidFill>
                          <a:effectLst/>
                          <a:latin typeface="Calibri" panose="020F0502020204030204" pitchFamily="34" charset="0"/>
                        </a:rPr>
                        <a:t>n=7)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9208">
                <a:tc>
                  <a:txBody>
                    <a:bodyPr/>
                    <a:lstStyle/>
                    <a:p>
                      <a:pPr algn="ctr" fontAlgn="ctr"/>
                      <a:r>
                        <a:rPr lang="ja-JP" altLang="en-US" sz="2400" b="0" i="0" u="none" strike="noStrike">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2400" b="0" i="0" u="none" strike="noStrike">
                          <a:solidFill>
                            <a:srgbClr val="000000"/>
                          </a:solidFill>
                          <a:effectLst/>
                          <a:latin typeface="Calibri" panose="020F0502020204030204" pitchFamily="34" charset="0"/>
                        </a:rPr>
                        <a:t>１日平均増体重（</a:t>
                      </a:r>
                      <a:r>
                        <a:rPr lang="en-US" sz="2400" b="0" i="0" u="none" strike="noStrike">
                          <a:solidFill>
                            <a:srgbClr val="000000"/>
                          </a:solidFill>
                          <a:effectLst/>
                          <a:latin typeface="Calibri" panose="020F0502020204030204" pitchFamily="34" charset="0"/>
                        </a:rPr>
                        <a:t>g／</a:t>
                      </a:r>
                      <a:r>
                        <a:rPr lang="ja-JP" altLang="en-US" sz="2400" b="0" i="0" u="none" strike="noStrike">
                          <a:solidFill>
                            <a:srgbClr val="000000"/>
                          </a:solidFill>
                          <a:effectLst/>
                          <a:latin typeface="Calibri" panose="020F0502020204030204" pitchFamily="34" charset="0"/>
                        </a:rPr>
                        <a:t>日）</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altLang="ja-JP" sz="2400" b="0" i="0" u="none" strike="noStrike" dirty="0">
                          <a:solidFill>
                            <a:srgbClr val="000000"/>
                          </a:solidFill>
                          <a:effectLst/>
                          <a:latin typeface="Calibri" panose="020F0502020204030204" pitchFamily="34" charset="0"/>
                        </a:rPr>
                        <a:t>926.8±42.5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altLang="ja-JP" sz="2400" b="0" i="0" u="none" strike="noStrike">
                          <a:solidFill>
                            <a:srgbClr val="000000"/>
                          </a:solidFill>
                          <a:effectLst/>
                          <a:latin typeface="Calibri" panose="020F0502020204030204" pitchFamily="34" charset="0"/>
                        </a:rPr>
                        <a:t>969.3±79.9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r>
              <a:tr h="479208">
                <a:tc rowSpan="2">
                  <a:txBody>
                    <a:bodyPr/>
                    <a:lstStyle/>
                    <a:p>
                      <a:pPr algn="l" fontAlgn="ctr"/>
                      <a:r>
                        <a:rPr lang="ja-JP" altLang="en-US" sz="2400" b="0" i="0" u="none" strike="noStrike">
                          <a:solidFill>
                            <a:srgbClr val="000000"/>
                          </a:solidFill>
                          <a:effectLst/>
                          <a:latin typeface="Calibri" panose="020F0502020204030204" pitchFamily="34" charset="0"/>
                        </a:rPr>
                        <a:t>原物換算</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400" b="0" i="0" u="none" strike="noStrike">
                          <a:solidFill>
                            <a:srgbClr val="000000"/>
                          </a:solidFill>
                          <a:effectLst/>
                          <a:latin typeface="Calibri" panose="020F0502020204030204" pitchFamily="34" charset="0"/>
                        </a:rPr>
                        <a:t>総飼料摂取量（</a:t>
                      </a:r>
                      <a:r>
                        <a:rPr lang="en-US" altLang="zh-TW" sz="2400" b="0" i="0" u="none" strike="noStrike">
                          <a:solidFill>
                            <a:srgbClr val="000000"/>
                          </a:solidFill>
                          <a:effectLst/>
                          <a:latin typeface="Calibri" panose="020F0502020204030204" pitchFamily="34" charset="0"/>
                        </a:rPr>
                        <a:t>kg</a:t>
                      </a:r>
                      <a:r>
                        <a:rPr lang="zh-TW" altLang="en-US" sz="2400" b="0" i="0" u="none" strike="noStrike">
                          <a:solidFill>
                            <a:srgbClr val="000000"/>
                          </a:solidFill>
                          <a:effectLst/>
                          <a:latin typeface="Calibri" panose="020F0502020204030204" pitchFamily="34" charset="0"/>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a:solidFill>
                            <a:srgbClr val="000000"/>
                          </a:solidFill>
                          <a:effectLst/>
                          <a:latin typeface="Calibri" panose="020F0502020204030204" pitchFamily="34" charset="0"/>
                        </a:rPr>
                        <a:t>886.3</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dirty="0">
                          <a:solidFill>
                            <a:srgbClr val="000000"/>
                          </a:solidFill>
                          <a:effectLst/>
                          <a:latin typeface="Calibri" panose="020F0502020204030204" pitchFamily="34" charset="0"/>
                        </a:rPr>
                        <a:t>1127.6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r>
              <a:tr h="479208">
                <a:tc vMerge="1">
                  <a:txBody>
                    <a:bodyPr/>
                    <a:lstStyle/>
                    <a:p>
                      <a:endParaRPr kumimoji="1" lang="ja-JP" altLang="en-US"/>
                    </a:p>
                  </a:txBody>
                  <a:tcPr/>
                </a:tc>
                <a:tc>
                  <a:txBody>
                    <a:bodyPr/>
                    <a:lstStyle/>
                    <a:p>
                      <a:pPr algn="l" fontAlgn="ctr"/>
                      <a:r>
                        <a:rPr lang="ja-JP" altLang="en-US" sz="2400" b="0" i="0" u="none" strike="noStrike">
                          <a:solidFill>
                            <a:srgbClr val="000000"/>
                          </a:solidFill>
                          <a:effectLst/>
                          <a:latin typeface="Calibri" panose="020F0502020204030204" pitchFamily="34" charset="0"/>
                        </a:rPr>
                        <a:t>飼料要求率</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altLang="ja-JP" sz="2400" b="0" i="0" u="none" strike="noStrike">
                          <a:solidFill>
                            <a:srgbClr val="000000"/>
                          </a:solidFill>
                          <a:effectLst/>
                          <a:latin typeface="Calibri" panose="020F0502020204030204" pitchFamily="34" charset="0"/>
                        </a:rPr>
                        <a:t>3.3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altLang="ja-JP" sz="2400" b="0" i="0" u="none" strike="noStrike">
                          <a:solidFill>
                            <a:srgbClr val="000000"/>
                          </a:solidFill>
                          <a:effectLst/>
                          <a:latin typeface="Calibri" panose="020F0502020204030204" pitchFamily="34" charset="0"/>
                        </a:rPr>
                        <a:t>4.1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tr>
              <a:tr h="522993">
                <a:tc rowSpan="2">
                  <a:txBody>
                    <a:bodyPr/>
                    <a:lstStyle/>
                    <a:p>
                      <a:pPr algn="l" fontAlgn="ctr"/>
                      <a:r>
                        <a:rPr lang="ja-JP" altLang="en-US" sz="2400" b="0" i="0" u="none" strike="noStrike">
                          <a:solidFill>
                            <a:srgbClr val="000000"/>
                          </a:solidFill>
                          <a:effectLst/>
                          <a:latin typeface="Calibri" panose="020F0502020204030204" pitchFamily="34" charset="0"/>
                        </a:rPr>
                        <a:t>乾物換算</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400" b="0" i="0" u="none" strike="noStrike">
                          <a:solidFill>
                            <a:srgbClr val="FF0000"/>
                          </a:solidFill>
                          <a:effectLst/>
                          <a:latin typeface="Calibri" panose="020F0502020204030204" pitchFamily="34" charset="0"/>
                        </a:rPr>
                        <a:t>総飼料摂取量（</a:t>
                      </a:r>
                      <a:r>
                        <a:rPr lang="en-US" altLang="zh-TW" sz="2400" b="0" i="0" u="none" strike="noStrike">
                          <a:solidFill>
                            <a:srgbClr val="FF0000"/>
                          </a:solidFill>
                          <a:effectLst/>
                          <a:latin typeface="Calibri" panose="020F0502020204030204" pitchFamily="34" charset="0"/>
                        </a:rPr>
                        <a:t>kg</a:t>
                      </a:r>
                      <a:r>
                        <a:rPr lang="zh-TW" altLang="en-US" sz="2400" b="0" i="0" u="none" strike="noStrike">
                          <a:solidFill>
                            <a:srgbClr val="FF0000"/>
                          </a:solidFill>
                          <a:effectLst/>
                          <a:latin typeface="Calibri" panose="020F0502020204030204" pitchFamily="34" charset="0"/>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a:solidFill>
                            <a:srgbClr val="000000"/>
                          </a:solidFill>
                          <a:effectLst/>
                          <a:latin typeface="Calibri" panose="020F0502020204030204" pitchFamily="34" charset="0"/>
                        </a:rPr>
                        <a:t>788.6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a:solidFill>
                            <a:srgbClr val="000000"/>
                          </a:solidFill>
                          <a:effectLst/>
                          <a:latin typeface="Calibri" panose="020F0502020204030204" pitchFamily="34" charset="0"/>
                        </a:rPr>
                        <a:t>820.6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r>
              <a:tr h="479208">
                <a:tc vMerge="1">
                  <a:txBody>
                    <a:bodyPr/>
                    <a:lstStyle/>
                    <a:p>
                      <a:endParaRPr kumimoji="1" lang="ja-JP" altLang="en-US"/>
                    </a:p>
                  </a:txBody>
                  <a:tcPr/>
                </a:tc>
                <a:tc>
                  <a:txBody>
                    <a:bodyPr/>
                    <a:lstStyle/>
                    <a:p>
                      <a:pPr algn="l" fontAlgn="ctr"/>
                      <a:r>
                        <a:rPr lang="ja-JP" altLang="en-US" sz="2400" b="0" i="0" u="none" strike="noStrike">
                          <a:solidFill>
                            <a:srgbClr val="FF0000"/>
                          </a:solidFill>
                          <a:effectLst/>
                          <a:latin typeface="Calibri" panose="020F0502020204030204" pitchFamily="34" charset="0"/>
                        </a:rPr>
                        <a:t>飼料要求率</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altLang="ja-JP" sz="2400" b="0" i="0" u="none" strike="noStrike" dirty="0">
                          <a:solidFill>
                            <a:srgbClr val="000000"/>
                          </a:solidFill>
                          <a:effectLst/>
                          <a:latin typeface="Calibri" panose="020F0502020204030204" pitchFamily="34" charset="0"/>
                        </a:rPr>
                        <a:t>3.0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altLang="ja-JP" sz="2400" b="0" i="0" u="none" strike="noStrike" dirty="0">
                          <a:solidFill>
                            <a:srgbClr val="000000"/>
                          </a:solidFill>
                          <a:effectLst/>
                          <a:latin typeface="Calibri" panose="020F0502020204030204" pitchFamily="34" charset="0"/>
                        </a:rPr>
                        <a:t>2.9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CE4D6"/>
                    </a:solidFill>
                  </a:tcPr>
                </a:tc>
              </a:tr>
            </a:tbl>
          </a:graphicData>
        </a:graphic>
      </p:graphicFrame>
      <p:pic>
        <p:nvPicPr>
          <p:cNvPr id="1209"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3496437"/>
      </p:ext>
    </p:extLst>
  </p:cSld>
  <p:clrMapOvr>
    <a:masterClrMapping/>
  </p:clrMapOvr>
  <mc:AlternateContent xmlns:mc="http://schemas.openxmlformats.org/markup-compatibility/2006">
    <mc:Choice xmlns:p14="http://schemas.microsoft.com/office/powerpoint/2010/main" Requires="p14">
      <p:transition spd="slow" advTm="75486" p14:dur="2000"/>
    </mc:Choice>
    <mc:Fallback>
      <p:transition spd="slow" advTm="7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0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5" name="Google Shape;212;p25"/>
          <p:cNvSpPr txBox="1">
            <a:spLocks noGrp="1"/>
          </p:cNvSpPr>
          <p:nvPr>
            <p:ph type="title"/>
          </p:nvPr>
        </p:nvSpPr>
        <p:spPr>
          <a:xfrm>
            <a:off x="0" y="0"/>
            <a:ext cx="9144000" cy="914400"/>
          </a:xfrm>
          <a:prstGeom prst="rect">
            <a:avLst/>
          </a:prstGeom>
          <a:gradFill>
            <a:gsLst>
              <a:gs pos="0">
                <a:srgbClr val="008000"/>
              </a:gs>
              <a:gs pos="100000">
                <a:srgbClr val="FFFFFF"/>
              </a:gs>
            </a:gsLst>
            <a:lin ang="10800000" scaled="0"/>
            <a:tileRect/>
          </a:gradFill>
          <a:ln>
            <a:noFill/>
          </a:ln>
        </p:spPr>
        <p:txBody>
          <a:bodyPr spcFirstLastPara="1" wrap="square" lIns="91425" tIns="45700" rIns="91425" bIns="45700" anchor="ctr" anchorCtr="0">
            <a:noAutofit/>
          </a:bodyPr>
          <a:lstStyle/>
          <a:p>
            <a:pPr lvl="0">
              <a:buClr>
                <a:schemeClr val="dk1"/>
              </a:buClr>
              <a:buSzPts val="4400"/>
            </a:pPr>
            <a:r>
              <a:rPr lang="ja-JP" altLang="en-US" dirty="0">
                <a:latin typeface="+mn-ea"/>
                <a:ea typeface="+mn-ea"/>
              </a:rPr>
              <a:t>と体成績</a:t>
            </a:r>
            <a:endParaRPr dirty="0">
              <a:latin typeface="+mn-ea"/>
              <a:ea typeface="+mn-ea"/>
            </a:endParaRPr>
          </a:p>
        </p:txBody>
      </p:sp>
      <p:pic>
        <p:nvPicPr>
          <p:cNvPr id="1216" name="Google Shape;213;p25"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217" name="Google Shape;135;p18"/>
          <p:cNvSpPr txBox="1"/>
          <p:nvPr/>
        </p:nvSpPr>
        <p:spPr>
          <a:xfrm>
            <a:off x="4572000" y="6026252"/>
            <a:ext cx="5946041" cy="400069"/>
          </a:xfrm>
          <a:prstGeom prst="rect">
            <a:avLst/>
          </a:prstGeom>
          <a:noFill/>
          <a:ln>
            <a:noFill/>
          </a:ln>
        </p:spPr>
        <p:txBody>
          <a:bodyPr spcFirstLastPara="1" wrap="square" lIns="91425" tIns="45700" rIns="91425" bIns="45700" anchor="t" anchorCtr="0">
            <a:spAutoFit/>
          </a:bodyPr>
          <a:lstStyle/>
          <a:p>
            <a:pPr lvl="0">
              <a:buSzPts val="2800"/>
            </a:pPr>
            <a:r>
              <a:rPr lang="en-US" altLang="ja-JP" sz="2000" dirty="0" smtClean="0">
                <a:latin typeface="+mn-ea"/>
                <a:ea typeface="+mn-ea"/>
              </a:rPr>
              <a:t>※</a:t>
            </a:r>
            <a:r>
              <a:rPr lang="ja-JP" altLang="en-US" sz="2000" dirty="0" smtClean="0">
                <a:latin typeface="+mn-ea"/>
                <a:ea typeface="+mn-ea"/>
              </a:rPr>
              <a:t>マーブリングスコア</a:t>
            </a:r>
            <a:r>
              <a:rPr lang="ja-JP" altLang="en-US" sz="2000" dirty="0">
                <a:latin typeface="+mn-ea"/>
                <a:ea typeface="+mn-ea"/>
              </a:rPr>
              <a:t>：脂肪交雑の指標</a:t>
            </a:r>
            <a:endParaRPr sz="2000" dirty="0">
              <a:latin typeface="+mn-ea"/>
              <a:ea typeface="+mn-ea"/>
            </a:endParaRPr>
          </a:p>
        </p:txBody>
      </p:sp>
      <p:sp>
        <p:nvSpPr>
          <p:cNvPr id="1218" name="右中かっこ 20"/>
          <p:cNvSpPr/>
          <p:nvPr/>
        </p:nvSpPr>
        <p:spPr>
          <a:xfrm>
            <a:off x="7987743" y="3196127"/>
            <a:ext cx="357689" cy="916714"/>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1219" name="Google Shape;139;p18"/>
          <p:cNvSpPr txBox="1"/>
          <p:nvPr/>
        </p:nvSpPr>
        <p:spPr>
          <a:xfrm>
            <a:off x="8327293" y="3129895"/>
            <a:ext cx="738633" cy="1337437"/>
          </a:xfrm>
          <a:prstGeom prst="rect">
            <a:avLst/>
          </a:prstGeom>
          <a:noFill/>
          <a:ln>
            <a:noFill/>
          </a:ln>
        </p:spPr>
        <p:txBody>
          <a:bodyPr spcFirstLastPara="1" vert="eaVert" wrap="square" lIns="91425" tIns="45700" rIns="91425" bIns="45700" anchor="t" anchorCtr="0">
            <a:spAutoFit/>
          </a:bodyPr>
          <a:lstStyle/>
          <a:p>
            <a:r>
              <a:rPr kumimoji="1" lang="ja-JP" altLang="en-US" sz="1800" dirty="0">
                <a:latin typeface="+mn-ea"/>
                <a:ea typeface="+mn-ea"/>
                <a:cs typeface="Calibri" panose="020F0502020204030204" pitchFamily="34" charset="0"/>
              </a:rPr>
              <a:t>やや</a:t>
            </a:r>
            <a:r>
              <a:rPr kumimoji="1" lang="ja-JP" altLang="en-US" sz="1800" dirty="0" smtClean="0">
                <a:latin typeface="+mn-ea"/>
                <a:ea typeface="+mn-ea"/>
                <a:cs typeface="Calibri" panose="020F0502020204030204" pitchFamily="34" charset="0"/>
              </a:rPr>
              <a:t>厚く</a:t>
            </a:r>
            <a:endParaRPr kumimoji="1" lang="en-US" altLang="ja-JP" sz="1800" dirty="0" smtClean="0">
              <a:latin typeface="+mn-ea"/>
              <a:ea typeface="+mn-ea"/>
              <a:cs typeface="Calibri" panose="020F0502020204030204" pitchFamily="34" charset="0"/>
            </a:endParaRPr>
          </a:p>
          <a:p>
            <a:r>
              <a:rPr kumimoji="1" lang="ja-JP" altLang="en-US" sz="1800" dirty="0" smtClean="0">
                <a:latin typeface="+mn-ea"/>
                <a:ea typeface="+mn-ea"/>
                <a:cs typeface="Calibri" panose="020F0502020204030204" pitchFamily="34" charset="0"/>
              </a:rPr>
              <a:t>なる</a:t>
            </a:r>
            <a:r>
              <a:rPr kumimoji="1" lang="ja-JP" altLang="en-US" sz="1800" dirty="0">
                <a:latin typeface="+mn-ea"/>
                <a:ea typeface="+mn-ea"/>
                <a:cs typeface="Calibri" panose="020F0502020204030204" pitchFamily="34" charset="0"/>
              </a:rPr>
              <a:t>傾向</a:t>
            </a:r>
          </a:p>
        </p:txBody>
      </p:sp>
      <p:sp>
        <p:nvSpPr>
          <p:cNvPr id="1220" name="Google Shape;135;p18"/>
          <p:cNvSpPr txBox="1"/>
          <p:nvPr/>
        </p:nvSpPr>
        <p:spPr>
          <a:xfrm>
            <a:off x="382921" y="6026253"/>
            <a:ext cx="1398855" cy="400069"/>
          </a:xfrm>
          <a:prstGeom prst="rect">
            <a:avLst/>
          </a:prstGeom>
          <a:noFill/>
          <a:ln>
            <a:noFill/>
          </a:ln>
        </p:spPr>
        <p:txBody>
          <a:bodyPr spcFirstLastPara="1" wrap="square" lIns="91425" tIns="45700" rIns="91425" bIns="45700" anchor="t" anchorCtr="0">
            <a:spAutoFit/>
          </a:bodyPr>
          <a:lstStyle/>
          <a:p>
            <a:pPr lvl="0">
              <a:buSzPts val="2800"/>
            </a:pPr>
            <a:r>
              <a:rPr lang="en-US" altLang="ja-JP" sz="2000" dirty="0" smtClean="0">
                <a:latin typeface="+mn-ea"/>
                <a:ea typeface="+mn-ea"/>
              </a:rPr>
              <a:t>*: p&lt;0.05</a:t>
            </a:r>
            <a:endParaRPr sz="2000" dirty="0">
              <a:latin typeface="+mn-ea"/>
              <a:ea typeface="+mn-ea"/>
            </a:endParaRPr>
          </a:p>
        </p:txBody>
      </p:sp>
      <p:graphicFrame>
        <p:nvGraphicFramePr>
          <p:cNvPr id="1221" name="表 5"/>
          <p:cNvGraphicFramePr>
            <a:graphicFrameLocks noGrp="1"/>
          </p:cNvGraphicFramePr>
          <p:nvPr>
            <p:extLst>
              <p:ext uri="{D42A27DB-BD31-4B8C-83A1-F6EECF244321}">
                <p14:modId xmlns:p14="http://schemas.microsoft.com/office/powerpoint/2010/main" val="545681602"/>
              </p:ext>
            </p:extLst>
          </p:nvPr>
        </p:nvGraphicFramePr>
        <p:xfrm>
          <a:off x="457199" y="1191726"/>
          <a:ext cx="7530543" cy="4834525"/>
        </p:xfrm>
        <a:graphic>
          <a:graphicData uri="http://schemas.openxmlformats.org/drawingml/2006/table">
            <a:tbl>
              <a:tblPr/>
              <a:tblGrid>
                <a:gridCol w="3218903"/>
                <a:gridCol w="2498995"/>
                <a:gridCol w="1812645"/>
              </a:tblGrid>
              <a:tr h="503014">
                <a:tc>
                  <a:txBody>
                    <a:bodyPr/>
                    <a:lstStyle/>
                    <a:p>
                      <a:pPr algn="ctr" fontAlgn="ctr"/>
                      <a:r>
                        <a:rPr lang="ja-JP" altLang="en-US" sz="2400" b="0" i="0" u="none" strike="noStrike" dirty="0">
                          <a:solidFill>
                            <a:srgbClr val="000000"/>
                          </a:solidFill>
                          <a:effectLst/>
                          <a:latin typeface="+mn-lt"/>
                          <a:ea typeface="+mn-ea"/>
                        </a:rPr>
                        <a:t>項目</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dirty="0">
                          <a:solidFill>
                            <a:srgbClr val="000000"/>
                          </a:solidFill>
                          <a:effectLst/>
                          <a:latin typeface="+mn-lt"/>
                          <a:ea typeface="+mn-ea"/>
                        </a:rPr>
                        <a:t>対照区 </a:t>
                      </a:r>
                      <a:r>
                        <a:rPr lang="en-US" altLang="ja-JP" sz="2400" b="0" i="0" u="none" strike="noStrike" dirty="0" smtClean="0">
                          <a:solidFill>
                            <a:srgbClr val="000000"/>
                          </a:solidFill>
                          <a:effectLst/>
                          <a:latin typeface="+mn-lt"/>
                          <a:ea typeface="+mn-ea"/>
                        </a:rPr>
                        <a:t>(</a:t>
                      </a:r>
                      <a:r>
                        <a:rPr lang="en-US" sz="2400" b="0" i="0" u="none" strike="noStrike" dirty="0" smtClean="0">
                          <a:solidFill>
                            <a:srgbClr val="000000"/>
                          </a:solidFill>
                          <a:effectLst/>
                          <a:latin typeface="+mn-lt"/>
                          <a:ea typeface="+mn-ea"/>
                        </a:rPr>
                        <a:t>n=5</a:t>
                      </a:r>
                      <a:r>
                        <a:rPr lang="en-US" sz="2400" b="0" i="0" u="none" strike="noStrike" dirty="0">
                          <a:solidFill>
                            <a:srgbClr val="000000"/>
                          </a:solidFill>
                          <a:effectLst/>
                          <a:latin typeface="+mn-lt"/>
                          <a:ea typeface="+mn-ea"/>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dirty="0">
                          <a:solidFill>
                            <a:srgbClr val="000000"/>
                          </a:solidFill>
                          <a:effectLst/>
                          <a:latin typeface="+mn-lt"/>
                          <a:ea typeface="+mn-ea"/>
                        </a:rPr>
                        <a:t>酒粕区 </a:t>
                      </a:r>
                      <a:r>
                        <a:rPr lang="en-US" altLang="ja-JP" sz="2400" b="0" i="0" u="none" strike="noStrike" dirty="0">
                          <a:solidFill>
                            <a:srgbClr val="000000"/>
                          </a:solidFill>
                          <a:effectLst/>
                          <a:latin typeface="+mn-lt"/>
                          <a:ea typeface="+mn-ea"/>
                        </a:rPr>
                        <a:t>(</a:t>
                      </a:r>
                      <a:r>
                        <a:rPr lang="en-US" sz="2400" b="0" i="0" u="none" strike="noStrike" dirty="0">
                          <a:solidFill>
                            <a:srgbClr val="000000"/>
                          </a:solidFill>
                          <a:effectLst/>
                          <a:latin typeface="+mn-lt"/>
                          <a:ea typeface="+mn-ea"/>
                        </a:rPr>
                        <a:t>n=5)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014">
                <a:tc>
                  <a:txBody>
                    <a:bodyPr/>
                    <a:lstStyle/>
                    <a:p>
                      <a:pPr algn="l" fontAlgn="b"/>
                      <a:r>
                        <a:rPr lang="ja-JP" altLang="en-US" sz="2400" b="0" i="0" u="none" strike="noStrike">
                          <a:solidFill>
                            <a:srgbClr val="000000"/>
                          </a:solidFill>
                          <a:effectLst/>
                          <a:latin typeface="+mn-lt"/>
                          <a:ea typeface="+mn-ea"/>
                        </a:rPr>
                        <a:t>出荷体重（</a:t>
                      </a:r>
                      <a:r>
                        <a:rPr lang="en-US" sz="2400" b="0" i="0" u="none" strike="noStrike">
                          <a:solidFill>
                            <a:srgbClr val="000000"/>
                          </a:solidFill>
                          <a:effectLst/>
                          <a:latin typeface="+mn-lt"/>
                          <a:ea typeface="+mn-ea"/>
                        </a:rPr>
                        <a:t>kg）</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a:solidFill>
                            <a:srgbClr val="000000"/>
                          </a:solidFill>
                          <a:effectLst/>
                          <a:latin typeface="+mn-lt"/>
                          <a:ea typeface="+mn-ea"/>
                        </a:rPr>
                        <a:t>106.1±3.6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2400" b="0" i="0" u="none" strike="noStrike">
                          <a:solidFill>
                            <a:srgbClr val="000000"/>
                          </a:solidFill>
                          <a:effectLst/>
                          <a:latin typeface="+mn-lt"/>
                          <a:ea typeface="+mn-ea"/>
                        </a:rPr>
                        <a:t>106.7±1.7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r>
              <a:tr h="503014">
                <a:tc>
                  <a:txBody>
                    <a:bodyPr/>
                    <a:lstStyle/>
                    <a:p>
                      <a:pPr algn="l" fontAlgn="b"/>
                      <a:r>
                        <a:rPr lang="ja-JP" altLang="en-US" sz="2400" b="0" i="0" u="none" strike="noStrike">
                          <a:solidFill>
                            <a:srgbClr val="000000"/>
                          </a:solidFill>
                          <a:effectLst/>
                          <a:latin typeface="+mn-lt"/>
                          <a:ea typeface="+mn-ea"/>
                        </a:rPr>
                        <a:t>枝肉重（</a:t>
                      </a:r>
                      <a:r>
                        <a:rPr lang="en-US" sz="2400" b="0" i="0" u="none" strike="noStrike">
                          <a:solidFill>
                            <a:srgbClr val="000000"/>
                          </a:solidFill>
                          <a:effectLst/>
                          <a:latin typeface="+mn-lt"/>
                          <a:ea typeface="+mn-ea"/>
                        </a:rPr>
                        <a:t>kg）</a:t>
                      </a:r>
                    </a:p>
                  </a:txBody>
                  <a:tcPr marL="9525" marR="9525" marT="9525" marB="0" anchor="b">
                    <a:lnL>
                      <a:noFill/>
                    </a:lnL>
                    <a:lnR>
                      <a:noFill/>
                    </a:lnR>
                    <a:lnT>
                      <a:noFill/>
                    </a:lnT>
                    <a:lnB>
                      <a:noFill/>
                    </a:lnB>
                    <a:solidFill>
                      <a:srgbClr val="FCE4D6"/>
                    </a:solidFill>
                  </a:tcPr>
                </a:tc>
                <a:tc>
                  <a:txBody>
                    <a:bodyPr/>
                    <a:lstStyle/>
                    <a:p>
                      <a:pPr algn="ctr" fontAlgn="ctr"/>
                      <a:r>
                        <a:rPr lang="en-US" altLang="ja-JP" sz="2400" b="0" i="0" u="none" strike="noStrike">
                          <a:solidFill>
                            <a:srgbClr val="000000"/>
                          </a:solidFill>
                          <a:effectLst/>
                          <a:latin typeface="+mn-lt"/>
                          <a:ea typeface="+mn-ea"/>
                        </a:rPr>
                        <a:t>64.6±2.7</a:t>
                      </a:r>
                    </a:p>
                  </a:txBody>
                  <a:tcPr marL="9525" marR="9525" marT="9525" marB="0" anchor="ctr">
                    <a:lnL>
                      <a:noFill/>
                    </a:lnL>
                    <a:lnR>
                      <a:noFill/>
                    </a:lnR>
                    <a:lnT>
                      <a:noFill/>
                    </a:lnT>
                    <a:lnB>
                      <a:noFill/>
                    </a:lnB>
                    <a:solidFill>
                      <a:srgbClr val="FCE4D6"/>
                    </a:solidFill>
                  </a:tcPr>
                </a:tc>
                <a:tc>
                  <a:txBody>
                    <a:bodyPr/>
                    <a:lstStyle/>
                    <a:p>
                      <a:pPr algn="ctr" fontAlgn="ctr"/>
                      <a:r>
                        <a:rPr lang="en-US" altLang="ja-JP" sz="2400" b="0" i="0" u="none" strike="noStrike">
                          <a:solidFill>
                            <a:srgbClr val="000000"/>
                          </a:solidFill>
                          <a:effectLst/>
                          <a:latin typeface="+mn-lt"/>
                          <a:ea typeface="+mn-ea"/>
                        </a:rPr>
                        <a:t>65.1±1.8</a:t>
                      </a:r>
                    </a:p>
                  </a:txBody>
                  <a:tcPr marL="9525" marR="9525" marT="9525" marB="0" anchor="ctr">
                    <a:lnL>
                      <a:noFill/>
                    </a:lnL>
                    <a:lnR>
                      <a:noFill/>
                    </a:lnR>
                    <a:lnT>
                      <a:noFill/>
                    </a:lnT>
                    <a:lnB>
                      <a:noFill/>
                    </a:lnB>
                    <a:solidFill>
                      <a:srgbClr val="FCE4D6"/>
                    </a:solidFill>
                  </a:tcPr>
                </a:tc>
              </a:tr>
              <a:tr h="475069">
                <a:tc>
                  <a:txBody>
                    <a:bodyPr/>
                    <a:lstStyle/>
                    <a:p>
                      <a:pPr algn="l" fontAlgn="b"/>
                      <a:r>
                        <a:rPr lang="ja-JP" altLang="en-US" sz="2400" b="0" i="0" u="none" strike="noStrike">
                          <a:solidFill>
                            <a:srgbClr val="000000"/>
                          </a:solidFill>
                          <a:effectLst/>
                          <a:latin typeface="+mn-lt"/>
                          <a:ea typeface="+mn-ea"/>
                        </a:rPr>
                        <a:t>枝肉歩留（</a:t>
                      </a:r>
                      <a:r>
                        <a:rPr lang="en-US" altLang="ja-JP" sz="2400" b="0" i="0" u="none" strike="noStrike">
                          <a:solidFill>
                            <a:srgbClr val="000000"/>
                          </a:solidFill>
                          <a:effectLst/>
                          <a:latin typeface="+mn-lt"/>
                          <a:ea typeface="+mn-ea"/>
                        </a:rPr>
                        <a:t>%</a:t>
                      </a:r>
                      <a:r>
                        <a:rPr lang="ja-JP" altLang="en-US" sz="2400" b="0" i="0" u="none" strike="noStrike">
                          <a:solidFill>
                            <a:srgbClr val="000000"/>
                          </a:solidFill>
                          <a:effectLst/>
                          <a:latin typeface="+mn-lt"/>
                          <a:ea typeface="+mn-ea"/>
                        </a:rPr>
                        <a:t>）</a:t>
                      </a:r>
                    </a:p>
                  </a:txBody>
                  <a:tcPr marL="9525" marR="9525" marT="9525" marB="0" anchor="b">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60.8±1.2</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61.0±0.8</a:t>
                      </a:r>
                    </a:p>
                  </a:txBody>
                  <a:tcPr marL="9525" marR="9525" marT="9525" marB="0" anchor="ctr">
                    <a:lnL>
                      <a:noFill/>
                    </a:lnL>
                    <a:lnR>
                      <a:noFill/>
                    </a:lnR>
                    <a:lnT>
                      <a:noFill/>
                    </a:lnT>
                    <a:lnB>
                      <a:noFill/>
                    </a:lnB>
                  </a:tcPr>
                </a:tc>
              </a:tr>
              <a:tr h="475069">
                <a:tc>
                  <a:txBody>
                    <a:bodyPr/>
                    <a:lstStyle/>
                    <a:p>
                      <a:pPr algn="l" fontAlgn="ctr"/>
                      <a:r>
                        <a:rPr lang="ja-JP" altLang="en-US" sz="2400" b="0" i="0" u="none" strike="noStrike" dirty="0">
                          <a:solidFill>
                            <a:srgbClr val="000000"/>
                          </a:solidFill>
                          <a:effectLst/>
                          <a:latin typeface="+mn-lt"/>
                          <a:ea typeface="+mn-ea"/>
                        </a:rPr>
                        <a:t>脂肪厚</a:t>
                      </a:r>
                      <a:r>
                        <a:rPr lang="en-US" altLang="ja-JP" sz="2400" b="0" i="0" u="none" strike="noStrike" dirty="0">
                          <a:solidFill>
                            <a:srgbClr val="000000"/>
                          </a:solidFill>
                          <a:effectLst/>
                          <a:latin typeface="+mn-lt"/>
                          <a:ea typeface="+mn-ea"/>
                        </a:rPr>
                        <a:t>(</a:t>
                      </a:r>
                      <a:r>
                        <a:rPr lang="en-US" sz="2400" b="0" i="0" u="none" strike="noStrike" dirty="0">
                          <a:solidFill>
                            <a:srgbClr val="000000"/>
                          </a:solidFill>
                          <a:effectLst/>
                          <a:latin typeface="+mn-lt"/>
                          <a:ea typeface="+mn-ea"/>
                        </a:rPr>
                        <a:t>cm)  </a:t>
                      </a:r>
                      <a:r>
                        <a:rPr lang="ja-JP" altLang="en-US" sz="2400" b="0" i="0" u="none" strike="noStrike" dirty="0" smtClean="0">
                          <a:solidFill>
                            <a:srgbClr val="000000"/>
                          </a:solidFill>
                          <a:effectLst/>
                          <a:latin typeface="+mn-lt"/>
                          <a:ea typeface="+mn-ea"/>
                        </a:rPr>
                        <a:t>　</a:t>
                      </a:r>
                      <a:r>
                        <a:rPr lang="ja-JP" altLang="en-US" sz="2400" b="0" i="0" u="none" strike="noStrike" baseline="0" dirty="0" smtClean="0">
                          <a:solidFill>
                            <a:srgbClr val="000000"/>
                          </a:solidFill>
                          <a:effectLst/>
                          <a:latin typeface="+mn-lt"/>
                          <a:ea typeface="+mn-ea"/>
                        </a:rPr>
                        <a:t> </a:t>
                      </a:r>
                      <a:r>
                        <a:rPr lang="en-US" sz="2400" b="0" i="0" u="none" strike="noStrike" dirty="0" smtClean="0">
                          <a:solidFill>
                            <a:srgbClr val="000000"/>
                          </a:solidFill>
                          <a:effectLst/>
                          <a:latin typeface="+mn-lt"/>
                          <a:ea typeface="+mn-ea"/>
                        </a:rPr>
                        <a:t>（</a:t>
                      </a:r>
                      <a:r>
                        <a:rPr lang="ja-JP" altLang="en-US" sz="2400" b="0" i="0" u="none" strike="noStrike" dirty="0">
                          <a:solidFill>
                            <a:srgbClr val="000000"/>
                          </a:solidFill>
                          <a:effectLst/>
                          <a:latin typeface="+mn-lt"/>
                          <a:ea typeface="+mn-ea"/>
                        </a:rPr>
                        <a:t>肩）</a:t>
                      </a:r>
                    </a:p>
                  </a:txBody>
                  <a:tcPr marL="9525" marR="9525" marT="9525" marB="0" anchor="ctr">
                    <a:lnL>
                      <a:noFill/>
                    </a:lnL>
                    <a:lnR>
                      <a:noFill/>
                    </a:lnR>
                    <a:lnT>
                      <a:noFill/>
                    </a:lnT>
                    <a:lnB>
                      <a:noFill/>
                    </a:lnB>
                    <a:solidFill>
                      <a:srgbClr val="FCE4D6"/>
                    </a:solidFill>
                  </a:tcPr>
                </a:tc>
                <a:tc>
                  <a:txBody>
                    <a:bodyPr/>
                    <a:lstStyle/>
                    <a:p>
                      <a:pPr algn="ctr" fontAlgn="ctr"/>
                      <a:r>
                        <a:rPr lang="en-US" altLang="ja-JP" sz="2400" b="0" i="0" u="none" strike="noStrike" dirty="0" smtClean="0">
                          <a:solidFill>
                            <a:srgbClr val="000000"/>
                          </a:solidFill>
                          <a:effectLst/>
                          <a:latin typeface="+mn-lt"/>
                          <a:ea typeface="+mn-ea"/>
                        </a:rPr>
                        <a:t>3.9±0.2</a:t>
                      </a:r>
                      <a:r>
                        <a:rPr lang="en-US" altLang="ja-JP" sz="2400" dirty="0" smtClean="0">
                          <a:latin typeface="+mn-lt"/>
                          <a:ea typeface="+mn-ea"/>
                        </a:rPr>
                        <a:t>*</a:t>
                      </a:r>
                      <a:endParaRPr lang="en-US" altLang="ja-JP" sz="2400" b="0" i="0" u="none" strike="noStrike" dirty="0">
                        <a:solidFill>
                          <a:srgbClr val="000000"/>
                        </a:solidFill>
                        <a:effectLst/>
                        <a:latin typeface="+mn-lt"/>
                        <a:ea typeface="+mn-ea"/>
                      </a:endParaRPr>
                    </a:p>
                  </a:txBody>
                  <a:tcPr marL="9525" marR="9525" marT="9525" marB="0" anchor="ctr">
                    <a:lnL>
                      <a:noFill/>
                    </a:lnL>
                    <a:lnR>
                      <a:noFill/>
                    </a:lnR>
                    <a:lnT>
                      <a:noFill/>
                    </a:lnT>
                    <a:lnB>
                      <a:noFill/>
                    </a:lnB>
                    <a:solidFill>
                      <a:srgbClr val="FCE4D6"/>
                    </a:solidFill>
                  </a:tcPr>
                </a:tc>
                <a:tc>
                  <a:txBody>
                    <a:bodyPr/>
                    <a:lstStyle/>
                    <a:p>
                      <a:pPr algn="ctr" fontAlgn="ctr"/>
                      <a:r>
                        <a:rPr lang="en-US" altLang="ja-JP" sz="2400" b="0" i="0" u="none" strike="noStrike">
                          <a:solidFill>
                            <a:srgbClr val="000000"/>
                          </a:solidFill>
                          <a:effectLst/>
                          <a:latin typeface="+mn-lt"/>
                          <a:ea typeface="+mn-ea"/>
                        </a:rPr>
                        <a:t>4.3±0.3</a:t>
                      </a:r>
                    </a:p>
                  </a:txBody>
                  <a:tcPr marL="9525" marR="9525" marT="9525" marB="0" anchor="ctr">
                    <a:lnL>
                      <a:noFill/>
                    </a:lnL>
                    <a:lnR>
                      <a:noFill/>
                    </a:lnR>
                    <a:lnT>
                      <a:noFill/>
                    </a:lnT>
                    <a:lnB>
                      <a:noFill/>
                    </a:lnB>
                    <a:solidFill>
                      <a:srgbClr val="FCE4D6"/>
                    </a:solidFill>
                  </a:tcPr>
                </a:tc>
              </a:tr>
              <a:tr h="475069">
                <a:tc>
                  <a:txBody>
                    <a:bodyPr/>
                    <a:lstStyle/>
                    <a:p>
                      <a:pPr algn="l" fontAlgn="b"/>
                      <a:r>
                        <a:rPr lang="ja-JP" altLang="en-US" sz="2400" b="0" i="0" u="none" strike="noStrike">
                          <a:solidFill>
                            <a:srgbClr val="000000"/>
                          </a:solidFill>
                          <a:effectLst/>
                          <a:latin typeface="+mn-lt"/>
                          <a:ea typeface="+mn-ea"/>
                        </a:rPr>
                        <a:t>                         （背）</a:t>
                      </a:r>
                    </a:p>
                  </a:txBody>
                  <a:tcPr marL="9525" marR="9525" marT="9525" marB="0" anchor="b">
                    <a:lnL>
                      <a:noFill/>
                    </a:lnL>
                    <a:lnR>
                      <a:noFill/>
                    </a:lnR>
                    <a:lnT>
                      <a:noFill/>
                    </a:lnT>
                    <a:lnB>
                      <a:noFill/>
                    </a:lnB>
                  </a:tcPr>
                </a:tc>
                <a:tc>
                  <a:txBody>
                    <a:bodyPr/>
                    <a:lstStyle/>
                    <a:p>
                      <a:pPr algn="ctr" fontAlgn="ctr"/>
                      <a:r>
                        <a:rPr lang="en-US" altLang="ja-JP" sz="2400" b="0" i="0" u="none" strike="noStrike" dirty="0" smtClean="0">
                          <a:solidFill>
                            <a:srgbClr val="000000"/>
                          </a:solidFill>
                          <a:effectLst/>
                          <a:latin typeface="+mn-lt"/>
                          <a:ea typeface="+mn-ea"/>
                        </a:rPr>
                        <a:t>2.0±0.2</a:t>
                      </a:r>
                      <a:r>
                        <a:rPr lang="en-US" altLang="ja-JP" sz="2400" dirty="0" smtClean="0">
                          <a:latin typeface="+mn-lt"/>
                          <a:ea typeface="+mn-ea"/>
                        </a:rPr>
                        <a:t>*</a:t>
                      </a:r>
                      <a:endParaRPr lang="en-US" altLang="ja-JP" sz="2400" b="0" i="0" u="none" strike="noStrike" dirty="0">
                        <a:solidFill>
                          <a:srgbClr val="000000"/>
                        </a:solidFill>
                        <a:effectLst/>
                        <a:latin typeface="+mn-lt"/>
                        <a:ea typeface="+mn-ea"/>
                      </a:endParaRP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2.3±0.1</a:t>
                      </a:r>
                    </a:p>
                  </a:txBody>
                  <a:tcPr marL="9525" marR="9525" marT="9525" marB="0" anchor="ctr">
                    <a:lnL>
                      <a:noFill/>
                    </a:lnL>
                    <a:lnR>
                      <a:noFill/>
                    </a:lnR>
                    <a:lnT>
                      <a:noFill/>
                    </a:lnT>
                    <a:lnB>
                      <a:noFill/>
                    </a:lnB>
                  </a:tcPr>
                </a:tc>
              </a:tr>
              <a:tr h="475069">
                <a:tc>
                  <a:txBody>
                    <a:bodyPr/>
                    <a:lstStyle/>
                    <a:p>
                      <a:pPr algn="l" fontAlgn="b"/>
                      <a:r>
                        <a:rPr lang="ja-JP" altLang="en-US" sz="2400" b="0" i="0" u="none" strike="noStrike">
                          <a:solidFill>
                            <a:srgbClr val="000000"/>
                          </a:solidFill>
                          <a:effectLst/>
                          <a:latin typeface="+mn-lt"/>
                          <a:ea typeface="+mn-ea"/>
                        </a:rPr>
                        <a:t>                         （腰）</a:t>
                      </a:r>
                    </a:p>
                  </a:txBody>
                  <a:tcPr marL="9525" marR="9525" marT="9525" marB="0" anchor="b">
                    <a:lnL>
                      <a:noFill/>
                    </a:lnL>
                    <a:lnR>
                      <a:noFill/>
                    </a:lnR>
                    <a:lnT>
                      <a:noFill/>
                    </a:lnT>
                    <a:lnB>
                      <a:noFill/>
                    </a:lnB>
                    <a:solidFill>
                      <a:srgbClr val="FCE4D6"/>
                    </a:solidFill>
                  </a:tcPr>
                </a:tc>
                <a:tc>
                  <a:txBody>
                    <a:bodyPr/>
                    <a:lstStyle/>
                    <a:p>
                      <a:pPr algn="ctr" fontAlgn="ctr"/>
                      <a:r>
                        <a:rPr lang="en-US" altLang="ja-JP" sz="2400" b="0" i="0" u="none" strike="noStrike">
                          <a:solidFill>
                            <a:srgbClr val="000000"/>
                          </a:solidFill>
                          <a:effectLst/>
                          <a:latin typeface="+mn-lt"/>
                          <a:ea typeface="+mn-ea"/>
                        </a:rPr>
                        <a:t>2.8±0.4</a:t>
                      </a:r>
                    </a:p>
                  </a:txBody>
                  <a:tcPr marL="9525" marR="9525" marT="9525" marB="0" anchor="ctr">
                    <a:lnL>
                      <a:noFill/>
                    </a:lnL>
                    <a:lnR>
                      <a:noFill/>
                    </a:lnR>
                    <a:lnT>
                      <a:noFill/>
                    </a:lnT>
                    <a:lnB>
                      <a:noFill/>
                    </a:lnB>
                    <a:solidFill>
                      <a:srgbClr val="FCE4D6"/>
                    </a:solidFill>
                  </a:tcPr>
                </a:tc>
                <a:tc>
                  <a:txBody>
                    <a:bodyPr/>
                    <a:lstStyle/>
                    <a:p>
                      <a:pPr algn="ctr" fontAlgn="ctr"/>
                      <a:r>
                        <a:rPr lang="en-US" altLang="ja-JP" sz="2400" b="0" i="0" u="none" strike="noStrike">
                          <a:solidFill>
                            <a:srgbClr val="000000"/>
                          </a:solidFill>
                          <a:effectLst/>
                          <a:latin typeface="+mn-lt"/>
                          <a:ea typeface="+mn-ea"/>
                        </a:rPr>
                        <a:t>3.2±0.2</a:t>
                      </a:r>
                    </a:p>
                  </a:txBody>
                  <a:tcPr marL="9525" marR="9525" marT="9525" marB="0" anchor="ctr">
                    <a:lnL>
                      <a:noFill/>
                    </a:lnL>
                    <a:lnR>
                      <a:noFill/>
                    </a:lnR>
                    <a:lnT>
                      <a:noFill/>
                    </a:lnT>
                    <a:lnB>
                      <a:noFill/>
                    </a:lnB>
                    <a:solidFill>
                      <a:srgbClr val="FCE4D6"/>
                    </a:solidFill>
                  </a:tcPr>
                </a:tc>
              </a:tr>
              <a:tr h="475069">
                <a:tc>
                  <a:txBody>
                    <a:bodyPr/>
                    <a:lstStyle/>
                    <a:p>
                      <a:pPr algn="l" fontAlgn="b"/>
                      <a:r>
                        <a:rPr lang="ja-JP" altLang="en-US" sz="2400" b="0" i="0" u="none" strike="noStrike">
                          <a:solidFill>
                            <a:srgbClr val="000000"/>
                          </a:solidFill>
                          <a:effectLst/>
                          <a:latin typeface="+mn-lt"/>
                          <a:ea typeface="+mn-ea"/>
                        </a:rPr>
                        <a:t>しまり</a:t>
                      </a:r>
                    </a:p>
                  </a:txBody>
                  <a:tcPr marL="9525" marR="9525" marT="9525" marB="0" anchor="b">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2.4±2.1</a:t>
                      </a:r>
                    </a:p>
                  </a:txBody>
                  <a:tcPr marL="9525" marR="9525" marT="9525" marB="0" anchor="ctr">
                    <a:lnL>
                      <a:noFill/>
                    </a:lnL>
                    <a:lnR>
                      <a:noFill/>
                    </a:lnR>
                    <a:lnT>
                      <a:noFill/>
                    </a:lnT>
                    <a:lnB>
                      <a:noFill/>
                    </a:lnB>
                  </a:tcPr>
                </a:tc>
                <a:tc>
                  <a:txBody>
                    <a:bodyPr/>
                    <a:lstStyle/>
                    <a:p>
                      <a:pPr algn="ctr" fontAlgn="ctr"/>
                      <a:r>
                        <a:rPr lang="en-US" altLang="ja-JP" sz="2400" b="0" i="0" u="none" strike="noStrike">
                          <a:solidFill>
                            <a:srgbClr val="000000"/>
                          </a:solidFill>
                          <a:effectLst/>
                          <a:latin typeface="+mn-lt"/>
                          <a:ea typeface="+mn-ea"/>
                        </a:rPr>
                        <a:t>2.2±1.9</a:t>
                      </a:r>
                    </a:p>
                  </a:txBody>
                  <a:tcPr marL="9525" marR="9525" marT="9525" marB="0" anchor="ctr">
                    <a:lnL>
                      <a:noFill/>
                    </a:lnL>
                    <a:lnR>
                      <a:noFill/>
                    </a:lnR>
                    <a:lnT>
                      <a:noFill/>
                    </a:lnT>
                    <a:lnB>
                      <a:noFill/>
                    </a:lnB>
                  </a:tcPr>
                </a:tc>
              </a:tr>
              <a:tr h="475069">
                <a:tc>
                  <a:txBody>
                    <a:bodyPr/>
                    <a:lstStyle/>
                    <a:p>
                      <a:pPr algn="l" fontAlgn="b"/>
                      <a:r>
                        <a:rPr lang="ja-JP" altLang="en-US" sz="2400" b="0" i="0" u="none" strike="noStrike" dirty="0">
                          <a:solidFill>
                            <a:srgbClr val="000000"/>
                          </a:solidFill>
                          <a:effectLst/>
                          <a:latin typeface="+mn-lt"/>
                          <a:ea typeface="+mn-ea"/>
                        </a:rPr>
                        <a:t>マーブリングスコア</a:t>
                      </a:r>
                      <a:r>
                        <a:rPr lang="en-US" altLang="ja-JP" sz="2400" b="0" i="0" u="none" strike="noStrike" dirty="0">
                          <a:solidFill>
                            <a:srgbClr val="000000"/>
                          </a:solidFill>
                          <a:effectLst/>
                          <a:latin typeface="+mn-lt"/>
                          <a:ea typeface="+mn-ea"/>
                        </a:rPr>
                        <a:t>(※</a:t>
                      </a:r>
                      <a:r>
                        <a:rPr lang="ja-JP" altLang="en-US" sz="2400" b="0" i="0" u="none" strike="noStrike" dirty="0">
                          <a:solidFill>
                            <a:srgbClr val="000000"/>
                          </a:solidFill>
                          <a:effectLst/>
                          <a:latin typeface="+mn-lt"/>
                          <a:ea typeface="+mn-ea"/>
                        </a:rPr>
                        <a:t>）</a:t>
                      </a:r>
                    </a:p>
                  </a:txBody>
                  <a:tcPr marL="9525" marR="9525" marT="9525" marB="0" anchor="b">
                    <a:lnL>
                      <a:noFill/>
                    </a:lnL>
                    <a:lnR>
                      <a:noFill/>
                    </a:lnR>
                    <a:lnT>
                      <a:noFill/>
                    </a:lnT>
                    <a:lnB>
                      <a:noFill/>
                    </a:lnB>
                    <a:solidFill>
                      <a:srgbClr val="FCE4D6"/>
                    </a:solidFill>
                  </a:tcPr>
                </a:tc>
                <a:tc>
                  <a:txBody>
                    <a:bodyPr/>
                    <a:lstStyle/>
                    <a:p>
                      <a:pPr algn="ctr" fontAlgn="ctr"/>
                      <a:r>
                        <a:rPr lang="en-US" altLang="ja-JP" sz="2400" b="0" i="0" u="none" strike="noStrike">
                          <a:solidFill>
                            <a:srgbClr val="000000"/>
                          </a:solidFill>
                          <a:effectLst/>
                          <a:latin typeface="+mn-lt"/>
                          <a:ea typeface="+mn-ea"/>
                        </a:rPr>
                        <a:t>2.1±0.5</a:t>
                      </a:r>
                    </a:p>
                  </a:txBody>
                  <a:tcPr marL="9525" marR="9525" marT="9525" marB="0" anchor="ctr">
                    <a:lnL>
                      <a:noFill/>
                    </a:lnL>
                    <a:lnR>
                      <a:noFill/>
                    </a:lnR>
                    <a:lnT>
                      <a:noFill/>
                    </a:lnT>
                    <a:lnB>
                      <a:noFill/>
                    </a:lnB>
                    <a:solidFill>
                      <a:srgbClr val="FCE4D6"/>
                    </a:solidFill>
                  </a:tcPr>
                </a:tc>
                <a:tc>
                  <a:txBody>
                    <a:bodyPr/>
                    <a:lstStyle/>
                    <a:p>
                      <a:pPr algn="ctr" fontAlgn="ctr"/>
                      <a:r>
                        <a:rPr lang="en-US" altLang="ja-JP" sz="2400" b="0" i="0" u="none" strike="noStrike">
                          <a:solidFill>
                            <a:srgbClr val="000000"/>
                          </a:solidFill>
                          <a:effectLst/>
                          <a:latin typeface="+mn-lt"/>
                          <a:ea typeface="+mn-ea"/>
                        </a:rPr>
                        <a:t>1.9±0.5</a:t>
                      </a:r>
                    </a:p>
                  </a:txBody>
                  <a:tcPr marL="9525" marR="9525" marT="9525" marB="0" anchor="ctr">
                    <a:lnL>
                      <a:noFill/>
                    </a:lnL>
                    <a:lnR>
                      <a:noFill/>
                    </a:lnR>
                    <a:lnT>
                      <a:noFill/>
                    </a:lnT>
                    <a:lnB>
                      <a:noFill/>
                    </a:lnB>
                    <a:solidFill>
                      <a:srgbClr val="FCE4D6"/>
                    </a:solidFill>
                  </a:tcPr>
                </a:tc>
              </a:tr>
              <a:tr h="475069">
                <a:tc>
                  <a:txBody>
                    <a:bodyPr/>
                    <a:lstStyle/>
                    <a:p>
                      <a:pPr algn="l" fontAlgn="b"/>
                      <a:r>
                        <a:rPr lang="ja-JP" altLang="en-US" sz="2400" b="0" i="0" u="none" strike="noStrike" dirty="0">
                          <a:solidFill>
                            <a:srgbClr val="000000"/>
                          </a:solidFill>
                          <a:effectLst/>
                          <a:latin typeface="+mn-lt"/>
                          <a:ea typeface="+mn-ea"/>
                        </a:rPr>
                        <a:t>ロース芯断面積（</a:t>
                      </a:r>
                      <a:r>
                        <a:rPr lang="en-US" altLang="ja-JP" sz="2400" b="0" i="0" u="none" strike="noStrike" dirty="0">
                          <a:solidFill>
                            <a:srgbClr val="000000"/>
                          </a:solidFill>
                          <a:effectLst/>
                          <a:latin typeface="+mn-lt"/>
                          <a:ea typeface="+mn-ea"/>
                        </a:rPr>
                        <a:t>cm²</a:t>
                      </a:r>
                      <a:r>
                        <a:rPr lang="ja-JP" altLang="en-US" sz="2400" b="0" i="0" u="none" strike="noStrike" dirty="0">
                          <a:solidFill>
                            <a:srgbClr val="000000"/>
                          </a:solidFill>
                          <a:effectLst/>
                          <a:latin typeface="+mn-lt"/>
                          <a:ea typeface="+mn-ea"/>
                        </a:rPr>
                        <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a:solidFill>
                            <a:srgbClr val="000000"/>
                          </a:solidFill>
                          <a:effectLst/>
                          <a:latin typeface="+mn-lt"/>
                          <a:ea typeface="+mn-ea"/>
                        </a:rPr>
                        <a:t>23.8±1.6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mn-lt"/>
                          <a:ea typeface="+mn-ea"/>
                        </a:rPr>
                        <a:t>22.5±1.1</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1222"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9410167"/>
      </p:ext>
    </p:extLst>
  </p:cSld>
  <p:clrMapOvr>
    <a:masterClrMapping/>
  </p:clrMapOvr>
  <mc:AlternateContent xmlns:mc="http://schemas.openxmlformats.org/markup-compatibility/2006">
    <mc:Choice xmlns:p14="http://schemas.microsoft.com/office/powerpoint/2010/main" Requires="p14">
      <p:transition spd="slow" advTm="24527" p14:dur="2000"/>
    </mc:Choice>
    <mc:Fallback>
      <p:transition spd="slow" advTm="24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8" name="Google Shape;220;p26"/>
          <p:cNvSpPr txBox="1">
            <a:spLocks noGrp="1"/>
          </p:cNvSpPr>
          <p:nvPr>
            <p:ph type="title"/>
          </p:nvPr>
        </p:nvSpPr>
        <p:spPr>
          <a:xfrm>
            <a:off x="0" y="0"/>
            <a:ext cx="9144000" cy="914400"/>
          </a:xfrm>
          <a:prstGeom prst="rect">
            <a:avLst/>
          </a:prstGeom>
          <a:gradFill>
            <a:gsLst>
              <a:gs pos="0">
                <a:srgbClr val="008000"/>
              </a:gs>
              <a:gs pos="100000">
                <a:srgbClr val="FFFFFF"/>
              </a:gs>
            </a:gsLst>
            <a:lin ang="10800000" scaled="0"/>
            <a:tileRect/>
          </a:gra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4400"/>
              <a:buFont typeface="Calibri"/>
              <a:buNone/>
            </a:pPr>
            <a:r>
              <a:rPr lang="en-US" sz="4400" b="0" i="0" u="none">
                <a:solidFill>
                  <a:srgbClr val="000000"/>
                </a:solidFill>
                <a:latin typeface="+mn-ea"/>
                <a:ea typeface="+mn-ea"/>
                <a:sym typeface="Calibri"/>
              </a:rPr>
              <a:t>結果</a:t>
            </a:r>
            <a:endParaRPr>
              <a:latin typeface="+mn-ea"/>
              <a:ea typeface="+mn-ea"/>
            </a:endParaRPr>
          </a:p>
        </p:txBody>
      </p:sp>
      <p:pic>
        <p:nvPicPr>
          <p:cNvPr id="1229" name="Google Shape;221;p26" descr="\\10.2.5.189\usbdisk1\経営研究課\センターフェア\使えそうな図など\センターロゴ.jpg"/>
          <p:cNvPicPr preferRelativeResize="0"/>
          <p:nvPr/>
        </p:nvPicPr>
        <p:blipFill>
          <a:blip r:embed="rId1"/>
          <a:stretch>
            <a:fillRect/>
          </a:stretch>
        </p:blipFill>
        <p:spPr>
          <a:xfrm>
            <a:off x="0" y="0"/>
            <a:ext cx="914400" cy="914400"/>
          </a:xfrm>
          <a:prstGeom prst="rect">
            <a:avLst/>
          </a:prstGeom>
          <a:noFill/>
          <a:ln>
            <a:noFill/>
          </a:ln>
        </p:spPr>
      </p:pic>
      <p:sp>
        <p:nvSpPr>
          <p:cNvPr id="1230" name="Google Shape;222;p26"/>
          <p:cNvSpPr txBox="1">
            <a:spLocks noGrp="1"/>
          </p:cNvSpPr>
          <p:nvPr>
            <p:ph type="body" idx="1"/>
          </p:nvPr>
        </p:nvSpPr>
        <p:spPr>
          <a:xfrm>
            <a:off x="342900" y="1600200"/>
            <a:ext cx="8385175" cy="4525962"/>
          </a:xfrm>
          <a:prstGeom prst="rect">
            <a:avLst/>
          </a:prstGeom>
          <a:noFill/>
          <a:ln>
            <a:noFill/>
          </a:ln>
        </p:spPr>
        <p:txBody>
          <a:bodyPr spcFirstLastPara="1" wrap="square" lIns="91425" tIns="45700" rIns="91425" bIns="45700" anchor="t" anchorCtr="0">
            <a:noAutofit/>
          </a:bodyPr>
          <a:lstStyle/>
          <a:p>
            <a:pPr marL="0" lvl="0" indent="0" algn="l" rtl="0">
              <a:lnSpc>
                <a:spcPct val="156000"/>
              </a:lnSpc>
              <a:spcBef>
                <a:spcPts val="0"/>
              </a:spcBef>
              <a:spcAft>
                <a:spcPts val="0"/>
              </a:spcAft>
              <a:buClr>
                <a:srgbClr val="000000"/>
              </a:buClr>
              <a:buSzPts val="2400"/>
              <a:buNone/>
            </a:pPr>
            <a:r>
              <a:rPr lang="en-US" sz="2400" b="0" i="0" u="none" dirty="0">
                <a:solidFill>
                  <a:srgbClr val="000000"/>
                </a:solidFill>
                <a:latin typeface="+mn-ea"/>
                <a:ea typeface="+mn-ea"/>
                <a:sym typeface="Calibri"/>
              </a:rPr>
              <a:t>（１）　</a:t>
            </a:r>
            <a:r>
              <a:rPr lang="en-US" sz="2400" b="0" i="0" u="none" dirty="0" err="1">
                <a:solidFill>
                  <a:srgbClr val="000000"/>
                </a:solidFill>
                <a:latin typeface="+mn-ea"/>
                <a:ea typeface="+mn-ea"/>
                <a:sym typeface="Calibri"/>
              </a:rPr>
              <a:t>肥育成績・と体成績</a:t>
            </a:r>
            <a:endParaRPr dirty="0">
              <a:latin typeface="+mn-ea"/>
              <a:ea typeface="+mn-ea"/>
            </a:endParaRPr>
          </a:p>
          <a:p>
            <a:pPr marL="0" lvl="0" indent="0" algn="l" rtl="0">
              <a:lnSpc>
                <a:spcPct val="156000"/>
              </a:lnSpc>
              <a:spcBef>
                <a:spcPts val="0"/>
              </a:spcBef>
              <a:spcAft>
                <a:spcPts val="0"/>
              </a:spcAft>
              <a:buClr>
                <a:schemeClr val="dk1"/>
              </a:buClr>
              <a:buSzPts val="2400"/>
              <a:buNone/>
            </a:pPr>
            <a:r>
              <a:rPr lang="en-US" sz="2400" b="0" i="0" u="none" dirty="0">
                <a:solidFill>
                  <a:srgbClr val="FF0000"/>
                </a:solidFill>
                <a:latin typeface="+mn-ea"/>
                <a:ea typeface="+mn-ea"/>
                <a:sym typeface="Calibri"/>
              </a:rPr>
              <a:t>（２）　</a:t>
            </a:r>
            <a:r>
              <a:rPr lang="en-US" sz="2400" b="0" i="0" u="none" dirty="0" err="1">
                <a:solidFill>
                  <a:srgbClr val="FF0000"/>
                </a:solidFill>
                <a:latin typeface="+mn-ea"/>
                <a:ea typeface="+mn-ea"/>
                <a:sym typeface="Calibri"/>
              </a:rPr>
              <a:t>血液検査（肝数値</a:t>
            </a:r>
            <a:r>
              <a:rPr lang="en-US" sz="2400" b="0" i="0" u="none" dirty="0">
                <a:solidFill>
                  <a:srgbClr val="FF0000"/>
                </a:solidFill>
                <a:latin typeface="+mn-ea"/>
                <a:ea typeface="+mn-ea"/>
                <a:sym typeface="Calibri"/>
              </a:rPr>
              <a:t>）</a:t>
            </a:r>
            <a:endParaRPr dirty="0">
              <a:solidFill>
                <a:srgbClr val="FF0000"/>
              </a:solidFill>
              <a:latin typeface="+mn-ea"/>
              <a:ea typeface="+mn-ea"/>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a:t>
            </a:r>
            <a:r>
              <a:rPr lang="en-US" sz="2400" b="0" i="0" u="none" dirty="0">
                <a:solidFill>
                  <a:schemeClr val="dk1"/>
                </a:solidFill>
                <a:latin typeface="+mn-ea"/>
                <a:ea typeface="+mn-ea"/>
                <a:sym typeface="Calibri"/>
              </a:rPr>
              <a:t>３</a:t>
            </a:r>
            <a:r>
              <a:rPr lang="en-US" sz="2400" b="0" i="0" u="none" dirty="0">
                <a:solidFill>
                  <a:srgbClr val="000000"/>
                </a:solidFill>
                <a:latin typeface="+mn-ea"/>
                <a:ea typeface="+mn-ea"/>
                <a:sym typeface="Calibri"/>
              </a:rPr>
              <a:t>）　</a:t>
            </a:r>
            <a:r>
              <a:rPr lang="en-US" sz="2400" b="0" i="0" u="none" dirty="0" err="1">
                <a:solidFill>
                  <a:srgbClr val="000000"/>
                </a:solidFill>
                <a:latin typeface="+mn-ea"/>
                <a:ea typeface="+mn-ea"/>
                <a:sym typeface="Calibri"/>
              </a:rPr>
              <a:t>肉質試験（ロース肉</a:t>
            </a:r>
            <a:r>
              <a:rPr lang="en-US" sz="2400" b="0" i="0" u="none" dirty="0">
                <a:solidFill>
                  <a:srgbClr val="000000"/>
                </a:solidFill>
                <a:latin typeface="+mn-ea"/>
                <a:ea typeface="+mn-ea"/>
                <a:sym typeface="Calibri"/>
              </a:rPr>
              <a:t>）</a:t>
            </a:r>
            <a:endParaRPr sz="2400" b="0" i="0" u="none" dirty="0">
              <a:solidFill>
                <a:srgbClr val="000000"/>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①</a:t>
            </a:r>
            <a:r>
              <a:rPr lang="en-US" sz="2400" b="0" i="0" u="none" dirty="0" err="1">
                <a:solidFill>
                  <a:srgbClr val="000000"/>
                </a:solidFill>
                <a:latin typeface="+mn-ea"/>
                <a:ea typeface="+mn-ea"/>
                <a:sym typeface="Calibri"/>
              </a:rPr>
              <a:t>性状（肉質、保水性、硬さ、脂肪酸成</a:t>
            </a:r>
            <a:r>
              <a:rPr lang="en-US" sz="2400" b="0" i="0" u="none" dirty="0">
                <a:solidFill>
                  <a:srgbClr val="000000"/>
                </a:solidFill>
                <a:latin typeface="+mn-ea"/>
                <a:ea typeface="+mn-ea"/>
                <a:sym typeface="Calibri"/>
              </a:rPr>
              <a:t>）</a:t>
            </a:r>
            <a:endParaRPr sz="2400" b="0" i="0" u="none" dirty="0">
              <a:solidFill>
                <a:srgbClr val="000000"/>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②</a:t>
            </a:r>
            <a:r>
              <a:rPr lang="en-US" sz="2400" b="0" i="0" u="none" dirty="0" err="1">
                <a:solidFill>
                  <a:srgbClr val="000000"/>
                </a:solidFill>
                <a:latin typeface="+mn-ea"/>
                <a:ea typeface="+mn-ea"/>
                <a:sym typeface="Calibri"/>
              </a:rPr>
              <a:t>味の解析（味認識装置</a:t>
            </a:r>
            <a:r>
              <a:rPr lang="en-US" sz="2400" b="0" i="0" u="none" dirty="0">
                <a:solidFill>
                  <a:srgbClr val="000000"/>
                </a:solidFill>
                <a:latin typeface="+mn-ea"/>
                <a:ea typeface="+mn-ea"/>
                <a:sym typeface="Calibri"/>
              </a:rPr>
              <a:t>）</a:t>
            </a:r>
            <a:endParaRPr sz="2400" b="0" i="0" u="none" dirty="0">
              <a:solidFill>
                <a:srgbClr val="000000"/>
              </a:solidFill>
              <a:latin typeface="+mn-ea"/>
              <a:ea typeface="+mn-ea"/>
              <a:sym typeface="Calibri"/>
            </a:endParaRPr>
          </a:p>
          <a:p>
            <a:pPr marL="0" lvl="0" indent="0" algn="l" rtl="0">
              <a:lnSpc>
                <a:spcPct val="156000"/>
              </a:lnSpc>
              <a:spcBef>
                <a:spcPts val="600"/>
              </a:spcBef>
              <a:spcAft>
                <a:spcPts val="0"/>
              </a:spcAft>
              <a:buClr>
                <a:srgbClr val="000000"/>
              </a:buClr>
              <a:buSzPts val="2400"/>
              <a:buNone/>
            </a:pPr>
            <a:r>
              <a:rPr lang="en-US" sz="2400" b="0" i="0" u="none" dirty="0">
                <a:solidFill>
                  <a:srgbClr val="000000"/>
                </a:solidFill>
                <a:latin typeface="+mn-ea"/>
                <a:ea typeface="+mn-ea"/>
                <a:sym typeface="Calibri"/>
              </a:rPr>
              <a:t>　</a:t>
            </a:r>
            <a:endParaRPr dirty="0">
              <a:latin typeface="+mn-ea"/>
              <a:ea typeface="+mn-ea"/>
            </a:endParaRPr>
          </a:p>
        </p:txBody>
      </p:sp>
      <p:pic>
        <p:nvPicPr>
          <p:cNvPr id="1231" name="オーディオ 1">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1200" p14:dur="2000"/>
    </mc:Choice>
    <mc:Fallback>
      <p:transition spd="slow" advTm="1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31"/>
                </p:tgtEl>
              </p:cMediaNode>
            </p:audio>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atMod val="130000"/>
              </a:schemeClr>
            </a:gs>
            <a:gs pos="100000">
              <a:schemeClr val="phClr">
                <a:tint val="5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atMod val="130000"/>
              </a:schemeClr>
            </a:gs>
            <a:gs pos="100000">
              <a:schemeClr val="phClr">
                <a:tint val="5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2055</TotalTime>
  <Words>1346</Words>
  <Application>JUST Focus</Application>
  <Paragraphs>407</Paragraph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18</vt:i4>
      </vt:variant>
    </vt:vector>
  </HeadingPairs>
  <TitlesOfParts>
    <vt:vector size="27" baseType="lpstr">
      <vt:lpstr>ｃあ</vt:lpstr>
      <vt:lpstr>ＤＦＰ中太丸ゴシック体</vt:lpstr>
      <vt:lpstr>ＭＳ Ｐゴシック</vt:lpstr>
      <vt:lpstr>Mspゴシック</vt:lpstr>
      <vt:lpstr>新細明體</vt:lpstr>
      <vt:lpstr>宋体</vt:lpstr>
      <vt:lpstr>Arial</vt:lpstr>
      <vt:lpstr>Calibri</vt:lpstr>
      <vt:lpstr>Office ​​テーマ</vt:lpstr>
      <vt:lpstr>PowerPoint プレゼンテーション</vt:lpstr>
      <vt:lpstr>背景・目的</vt:lpstr>
      <vt:lpstr>試験方法</vt:lpstr>
      <vt:lpstr>酒粕飼料</vt:lpstr>
      <vt:lpstr>調査項目</vt:lpstr>
      <vt:lpstr>結果</vt:lpstr>
      <vt:lpstr>肥育成績</vt:lpstr>
      <vt:lpstr>と体成績</vt:lpstr>
      <vt:lpstr>結果</vt:lpstr>
      <vt:lpstr>酒粕の肝臓に対する影響</vt:lpstr>
      <vt:lpstr>酒粕の肝臓に対する影響</vt:lpstr>
      <vt:lpstr>結果</vt:lpstr>
      <vt:lpstr>PowerPoint プレゼンテーション</vt:lpstr>
      <vt:lpstr>PowerPoint プレゼンテーション</vt:lpstr>
      <vt:lpstr>結果</vt:lpstr>
      <vt:lpstr>味の解析（味認識装置）</vt:lpstr>
      <vt:lpstr>PowerPoint プレゼンテーション</vt:lpstr>
      <vt:lpstr>まとめ</vt:lpstr>
    </vt:vector>
  </TitlesOfParts>
  <LinksUpToDate>false</LinksUpToDate>
  <SharedDoc>false</SharedDoc>
  <HyperlinksChanged>false</HyperlinksChanged>
  <AppVersion>3.3.4</AppVersion>
  <PresentationFormat>ユーザー設定</PresentationFormat>
  <Slides>18</Slides>
  <Notes>18</Notes>
  <HiddenSlides>0</HiddenSlides>
  <MMClips>18</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Fukuoka Madoka</dc:creator>
  <cp:lastModifiedBy>Iiduka Satoru</cp:lastModifiedBy>
  <cp:lastPrinted>2021-02-22T07:08:00Z</cp:lastPrinted>
  <dcterms:modified xsi:type="dcterms:W3CDTF">2021-03-30T04:29:23Z</dcterms:modified>
  <cp:revision>182</cp:revision>
</cp:coreProperties>
</file>

<file path=docProps/custom.xml><?xml version="1.0" encoding="utf-8"?>
<Properties xmlns:vt="http://schemas.openxmlformats.org/officeDocument/2006/docPropsVTypes" xmlns="http://schemas.openxmlformats.org/officeDocument/2006/custom-properties"/>
</file>