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png" ContentType="image/png"/>
  <Default Extension="m4a" ContentType="audio/mp4"/>
  <Default Extension="emf" ContentType="image/x-emf"/>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Types>
</file>

<file path=_rels/.rels>&#65279;<?xml version="1.0" encoding="utf-8"?><Relationships xmlns="http://schemas.openxmlformats.org/package/2006/relationships"><Relationship Type="http://schemas.openxmlformats.org/package/2006/relationships/metadata/thumbnail" Target="docProps/thumbnail.jpeg" Id="rId2" /><Relationship Type="http://schemas.openxmlformats.org/package/2006/relationships/metadata/core-properties" Target="docProps/core.xml" Id="rId3" /><Relationship Type="http://schemas.openxmlformats.org/officeDocument/2006/relationships/extended-properties" Target="docProps/app.xml" Id="rId4" /><Relationship Type="http://schemas.openxmlformats.org/officeDocument/2006/relationships/custom-properties" Target="docProps/custom.xml" Id="rId5" /><Relationship Type="http://schemas.openxmlformats.org/officeDocument/2006/relationships/officeDocument" Target="ppt/presentation.xml" Id="rId1"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3"/>
  </p:notesMasterIdLst>
  <p:sldIdLst>
    <p:sldId id="256" r:id="rId4"/>
    <p:sldId id="257" r:id="rId5"/>
    <p:sldId id="290" r:id="rId6"/>
    <p:sldId id="291" r:id="rId7"/>
    <p:sldId id="260" r:id="rId8"/>
    <p:sldId id="261" r:id="rId9"/>
    <p:sldId id="262" r:id="rId10"/>
    <p:sldId id="263" r:id="rId11"/>
    <p:sldId id="265" r:id="rId12"/>
    <p:sldId id="268" r:id="rId13"/>
    <p:sldId id="267" r:id="rId14"/>
    <p:sldId id="273" r:id="rId15"/>
    <p:sldId id="270" r:id="rId16"/>
    <p:sldId id="293" r:id="rId17"/>
    <p:sldId id="258" r:id="rId18"/>
    <p:sldId id="282" r:id="rId19"/>
  </p:sldIdLst>
  <p:sldSz cx="9144000" cy="6858000" type="screen4x3"/>
  <p:notesSz cx="7099300" cy="102346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modifyVerifier cryptProviderType="rsaFull" cryptAlgorithmClass="hash" cryptAlgorithmType="typeAny" cryptAlgorithmSid="4" spinCount="100000" saltData="28b4uuDE8hVTRCnpx8gcBg==" hashData="Rsd3iLPRkTV7o/AEEqjMVEMwOCo=" cryptProvider="" algIdExtSource="" cryptProviderTypeExtSourc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CC0000"/>
    <a:srgbClr val="006600"/>
    <a:srgbClr val="5F5F5F"/>
    <a:srgbClr val="FF0000"/>
    <a:srgbClr val="FF3300"/>
    <a:srgbClr val="FFFF99"/>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restored">
    <p:restoredLeft sz="12012"/>
    <p:restoredTop sz="76492"/>
  </p:normalViewPr>
  <p:slideViewPr>
    <p:cSldViewPr>
      <p:cViewPr varScale="1">
        <p:scale>
          <a:sx n="55" d="100"/>
          <a:sy n="55" d="100"/>
        </p:scale>
        <p:origin x="-194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&#65279;<?xml version="1.0" encoding="utf-8"?><Relationships xmlns="http://schemas.openxmlformats.org/package/2006/relationships"><Relationship Type="http://schemas.openxmlformats.org/officeDocument/2006/relationships/theme" Target="theme/theme1.xml" Id="rId1" /><Relationship Type="http://schemas.openxmlformats.org/officeDocument/2006/relationships/slideMaster" Target="slideMasters/slideMaster1.xml" Id="rId2" /><Relationship Type="http://schemas.openxmlformats.org/officeDocument/2006/relationships/notesMaster" Target="notesMasters/notesMaster1.xml" Id="rId3" /><Relationship Type="http://schemas.openxmlformats.org/officeDocument/2006/relationships/slide" Target="slides/slide1.xml" Id="rId4" /><Relationship Type="http://schemas.openxmlformats.org/officeDocument/2006/relationships/slide" Target="slides/slide2.xml" Id="rId5" /><Relationship Type="http://schemas.openxmlformats.org/officeDocument/2006/relationships/slide" Target="slides/slide3.xml" Id="rId6" /><Relationship Type="http://schemas.openxmlformats.org/officeDocument/2006/relationships/slide" Target="slides/slide4.xml" Id="rId7" /><Relationship Type="http://schemas.openxmlformats.org/officeDocument/2006/relationships/slide" Target="slides/slide5.xml" Id="rId8" /><Relationship Type="http://schemas.openxmlformats.org/officeDocument/2006/relationships/slide" Target="slides/slide6.xml" Id="rId9" /><Relationship Type="http://schemas.openxmlformats.org/officeDocument/2006/relationships/slide" Target="slides/slide7.xml" Id="rId10" /><Relationship Type="http://schemas.openxmlformats.org/officeDocument/2006/relationships/slide" Target="slides/slide8.xml" Id="rId11" /><Relationship Type="http://schemas.openxmlformats.org/officeDocument/2006/relationships/slide" Target="slides/slide9.xml" Id="rId12" /><Relationship Type="http://schemas.openxmlformats.org/officeDocument/2006/relationships/slide" Target="slides/slide10.xml" Id="rId13" /><Relationship Type="http://schemas.openxmlformats.org/officeDocument/2006/relationships/slide" Target="slides/slide11.xml" Id="rId14" /><Relationship Type="http://schemas.openxmlformats.org/officeDocument/2006/relationships/slide" Target="slides/slide12.xml" Id="rId15" /><Relationship Type="http://schemas.openxmlformats.org/officeDocument/2006/relationships/slide" Target="slides/slide13.xml" Id="rId16" /><Relationship Type="http://schemas.openxmlformats.org/officeDocument/2006/relationships/slide" Target="slides/slide14.xml" Id="rId17" /><Relationship Type="http://schemas.openxmlformats.org/officeDocument/2006/relationships/slide" Target="slides/slide15.xml" Id="rId18" /><Relationship Type="http://schemas.openxmlformats.org/officeDocument/2006/relationships/slide" Target="slides/slide16.xml" Id="rId19" /><Relationship Type="http://schemas.openxmlformats.org/officeDocument/2006/relationships/presProps" Target="presProps.xml" Id="rId20" /><Relationship Type="http://schemas.openxmlformats.org/officeDocument/2006/relationships/viewProps" Target="viewProps.xml" Id="rId21" /><Relationship Type="http://schemas.openxmlformats.org/officeDocument/2006/relationships/tableStyles" Target="tableStyles.xml" Id="rId22" /></Relationships>
</file>

<file path=ppt/notesMasters/_rels/notesMaster1.xml.rels>&#65279;<?xml version="1.0" encoding="utf-8"?><Relationships xmlns="http://schemas.openxmlformats.org/package/2006/relationships"><Relationship Type="http://schemas.openxmlformats.org/officeDocument/2006/relationships/theme" Targe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0" name=""/>
        <p:cNvGrpSpPr/>
        <p:nvPr/>
      </p:nvGrpSpPr>
      <p:grpSpPr>
        <a:xfrm>
          <a:off x="0" y="0"/>
          <a:ext cx="0" cy="0"/>
          <a:chOff x="0" y="0"/>
          <a:chExt cx="0" cy="0"/>
        </a:xfrm>
      </p:grpSpPr>
      <p:sp>
        <p:nvSpPr>
          <p:cNvPr id="1100" name="Rectangle 2"/>
          <p:cNvSpPr>
            <a:spLocks noGrp="1" noChangeArrowheads="1"/>
          </p:cNvSpPr>
          <p:nvPr>
            <p:ph type="hdr" sz="quarter"/>
          </p:nvPr>
        </p:nvSpPr>
        <p:spPr>
          <a:xfrm>
            <a:off x="0" y="0"/>
            <a:ext cx="3076575" cy="511175"/>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ja-JP"/>
          </a:p>
        </p:txBody>
      </p:sp>
      <p:sp>
        <p:nvSpPr>
          <p:cNvPr id="1101" name="Rectangle 3"/>
          <p:cNvSpPr>
            <a:spLocks noGrp="1" noChangeArrowheads="1"/>
          </p:cNvSpPr>
          <p:nvPr>
            <p:ph type="dt" idx="1"/>
          </p:nvPr>
        </p:nvSpPr>
        <p:spPr>
          <a:xfrm>
            <a:off x="4021138" y="0"/>
            <a:ext cx="3076575" cy="5111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ja-JP"/>
          </a:p>
        </p:txBody>
      </p:sp>
      <p:sp>
        <p:nvSpPr>
          <p:cNvPr id="1102" name="Rectangle 4"/>
          <p:cNvSpPr>
            <a:spLocks noRot="1" noChangeArrowheads="1" noTextEdit="1"/>
          </p:cNvSpPr>
          <p:nvPr>
            <p:ph type="sldImg" idx="2"/>
          </p:nvPr>
        </p:nvSpPr>
        <p:spPr>
          <a:xfrm>
            <a:off x="992188" y="768350"/>
            <a:ext cx="5114925" cy="3836988"/>
          </a:xfrm>
          <a:prstGeom prst="rect">
            <a:avLst/>
          </a:prstGeom>
          <a:noFill/>
          <a:ln w="9525">
            <a:solidFill>
              <a:srgbClr val="000000"/>
            </a:solidFill>
            <a:miter lim="800000"/>
            <a:headEnd/>
            <a:tailEnd/>
          </a:ln>
          <a:effectLst/>
        </p:spPr>
      </p:sp>
      <p:sp>
        <p:nvSpPr>
          <p:cNvPr id="1103" name="Rectangle 5"/>
          <p:cNvSpPr>
            <a:spLocks noGrp="1" noChangeArrowheads="1"/>
          </p:cNvSpPr>
          <p:nvPr>
            <p:ph type="body" sz="quarter" idx="3"/>
          </p:nvPr>
        </p:nvSpPr>
        <p:spPr>
          <a:xfrm>
            <a:off x="709613" y="4860925"/>
            <a:ext cx="5680075" cy="4605338"/>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04" name="Rectangle 6"/>
          <p:cNvSpPr>
            <a:spLocks noGrp="1" noChangeArrowheads="1"/>
          </p:cNvSpPr>
          <p:nvPr>
            <p:ph type="ftr" sz="quarter" idx="4"/>
          </p:nvPr>
        </p:nvSpPr>
        <p:spPr>
          <a:xfrm>
            <a:off x="0" y="9721850"/>
            <a:ext cx="3076575" cy="511175"/>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ja-JP"/>
          </a:p>
        </p:txBody>
      </p:sp>
      <p:sp>
        <p:nvSpPr>
          <p:cNvPr id="1105" name="Rectangle 7"/>
          <p:cNvSpPr>
            <a:spLocks noGrp="1" noChangeArrowheads="1"/>
          </p:cNvSpPr>
          <p:nvPr>
            <p:ph type="sldNum" sz="quarter" idx="5"/>
          </p:nvPr>
        </p:nvSpPr>
        <p:spPr>
          <a:xfrm>
            <a:off x="4021138" y="9721850"/>
            <a:ext cx="3076575" cy="511175"/>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DA3DA00-56B2-4CF7-8216-DF9804BA303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slides/slide1.xml" Id="rId1" /><Relationship Type="http://schemas.openxmlformats.org/officeDocument/2006/relationships/notesMaster" Target="../notesMasters/notesMaster1.xml" Id="rId2" /></Relationships>
</file>

<file path=ppt/notesSlides/_rels/notesSlide10.xml.rels>&#65279;<?xml version="1.0" encoding="utf-8"?><Relationships xmlns="http://schemas.openxmlformats.org/package/2006/relationships"><Relationship Type="http://schemas.openxmlformats.org/officeDocument/2006/relationships/slide" Target="../slides/slide10.xml" Id="rId1" /><Relationship Type="http://schemas.openxmlformats.org/officeDocument/2006/relationships/notesMaster" Target="../notesMasters/notesMaster1.xml" Id="rId2" /></Relationships>
</file>

<file path=ppt/notesSlides/_rels/notesSlide11.xml.rels>&#65279;<?xml version="1.0" encoding="utf-8"?><Relationships xmlns="http://schemas.openxmlformats.org/package/2006/relationships"><Relationship Type="http://schemas.openxmlformats.org/officeDocument/2006/relationships/slide" Target="../slides/slide11.xml" Id="rId1" /><Relationship Type="http://schemas.openxmlformats.org/officeDocument/2006/relationships/notesMaster" Target="../notesMasters/notesMaster1.xml" Id="rId2" /></Relationships>
</file>

<file path=ppt/notesSlides/_rels/notesSlide12.xml.rels>&#65279;<?xml version="1.0" encoding="utf-8"?><Relationships xmlns="http://schemas.openxmlformats.org/package/2006/relationships"><Relationship Type="http://schemas.openxmlformats.org/officeDocument/2006/relationships/slide" Target="../slides/slide12.xml" Id="rId1" /><Relationship Type="http://schemas.openxmlformats.org/officeDocument/2006/relationships/notesMaster" Target="../notesMasters/notesMaster1.xml" Id="rId2" /></Relationships>
</file>

<file path=ppt/notesSlides/_rels/notesSlide13.xml.rels>&#65279;<?xml version="1.0" encoding="utf-8"?><Relationships xmlns="http://schemas.openxmlformats.org/package/2006/relationships"><Relationship Type="http://schemas.openxmlformats.org/officeDocument/2006/relationships/slide" Target="../slides/slide13.xml" Id="rId1" /><Relationship Type="http://schemas.openxmlformats.org/officeDocument/2006/relationships/notesMaster" Target="../notesMasters/notesMaster1.xml" Id="rId2" /></Relationships>
</file>

<file path=ppt/notesSlides/_rels/notesSlide14.xml.rels>&#65279;<?xml version="1.0" encoding="utf-8"?><Relationships xmlns="http://schemas.openxmlformats.org/package/2006/relationships"><Relationship Type="http://schemas.openxmlformats.org/officeDocument/2006/relationships/slide" Target="../slides/slide14.xml" Id="rId1" /><Relationship Type="http://schemas.openxmlformats.org/officeDocument/2006/relationships/notesMaster" Target="../notesMasters/notesMaster1.xml" Id="rId2" /></Relationships>
</file>

<file path=ppt/notesSlides/_rels/notesSlide15.xml.rels>&#65279;<?xml version="1.0" encoding="utf-8"?><Relationships xmlns="http://schemas.openxmlformats.org/package/2006/relationships"><Relationship Type="http://schemas.openxmlformats.org/officeDocument/2006/relationships/slide" Target="../slides/slide15.xml" Id="rId1" /><Relationship Type="http://schemas.openxmlformats.org/officeDocument/2006/relationships/notesMaster" Target="../notesMasters/notesMaster1.xml" Id="rId2" /></Relationships>
</file>

<file path=ppt/notesSlides/_rels/notesSlide16.xml.rels>&#65279;<?xml version="1.0" encoding="utf-8"?><Relationships xmlns="http://schemas.openxmlformats.org/package/2006/relationships"><Relationship Type="http://schemas.openxmlformats.org/officeDocument/2006/relationships/slide" Target="../slides/slide16.xml" Id="rId1" /><Relationship Type="http://schemas.openxmlformats.org/officeDocument/2006/relationships/notesMaster" Target="../notesMasters/notesMaster1.xml" Id="rId2" /></Relationships>
</file>

<file path=ppt/notesSlides/_rels/notesSlide2.xml.rels>&#65279;<?xml version="1.0" encoding="utf-8"?><Relationships xmlns="http://schemas.openxmlformats.org/package/2006/relationships"><Relationship Type="http://schemas.openxmlformats.org/officeDocument/2006/relationships/slide" Target="../slides/slide2.xml" Id="rId1" /><Relationship Type="http://schemas.openxmlformats.org/officeDocument/2006/relationships/notesMaster" Target="../notesMasters/notesMaster1.xml" Id="rId2" /></Relationships>
</file>

<file path=ppt/notesSlides/_rels/notesSlide3.xml.rels>&#65279;<?xml version="1.0" encoding="utf-8"?><Relationships xmlns="http://schemas.openxmlformats.org/package/2006/relationships"><Relationship Type="http://schemas.openxmlformats.org/officeDocument/2006/relationships/slide" Target="../slides/slide3.xml" Id="rId1" /><Relationship Type="http://schemas.openxmlformats.org/officeDocument/2006/relationships/notesMaster" Target="../notesMasters/notesMaster1.xml" Id="rId2" /></Relationships>
</file>

<file path=ppt/notesSlides/_rels/notesSlide4.xml.rels>&#65279;<?xml version="1.0" encoding="utf-8"?><Relationships xmlns="http://schemas.openxmlformats.org/package/2006/relationships"><Relationship Type="http://schemas.openxmlformats.org/officeDocument/2006/relationships/slide" Target="../slides/slide4.xml" Id="rId1" /><Relationship Type="http://schemas.openxmlformats.org/officeDocument/2006/relationships/notesMaster" Target="../notesMasters/notesMaster1.xml" Id="rId2" /></Relationships>
</file>

<file path=ppt/notesSlides/_rels/notesSlide5.xml.rels>&#65279;<?xml version="1.0" encoding="utf-8"?><Relationships xmlns="http://schemas.openxmlformats.org/package/2006/relationships"><Relationship Type="http://schemas.openxmlformats.org/officeDocument/2006/relationships/slide" Target="../slides/slide5.xml" Id="rId1" /><Relationship Type="http://schemas.openxmlformats.org/officeDocument/2006/relationships/notesMaster" Target="../notesMasters/notesMaster1.xml" Id="rId2" /></Relationships>
</file>

<file path=ppt/notesSlides/_rels/notesSlide6.xml.rels>&#65279;<?xml version="1.0" encoding="utf-8"?><Relationships xmlns="http://schemas.openxmlformats.org/package/2006/relationships"><Relationship Type="http://schemas.openxmlformats.org/officeDocument/2006/relationships/slide" Target="../slides/slide6.xml" Id="rId1" /><Relationship Type="http://schemas.openxmlformats.org/officeDocument/2006/relationships/notesMaster" Target="../notesMasters/notesMaster1.xml" Id="rId2" /></Relationships>
</file>

<file path=ppt/notesSlides/_rels/notesSlide7.xml.rels>&#65279;<?xml version="1.0" encoding="utf-8"?><Relationships xmlns="http://schemas.openxmlformats.org/package/2006/relationships"><Relationship Type="http://schemas.openxmlformats.org/officeDocument/2006/relationships/slide" Target="../slides/slide7.xml" Id="rId1" /><Relationship Type="http://schemas.openxmlformats.org/officeDocument/2006/relationships/notesMaster" Target="../notesMasters/notesMaster1.xml" Id="rId2" /></Relationships>
</file>

<file path=ppt/notesSlides/_rels/notesSlide8.xml.rels>&#65279;<?xml version="1.0" encoding="utf-8"?><Relationships xmlns="http://schemas.openxmlformats.org/package/2006/relationships"><Relationship Type="http://schemas.openxmlformats.org/officeDocument/2006/relationships/slide" Target="../slides/slide8.xml" Id="rId1" /><Relationship Type="http://schemas.openxmlformats.org/officeDocument/2006/relationships/notesMaster" Target="../notesMasters/notesMaster1.xml" Id="rId2" /></Relationships>
</file>

<file path=ppt/notesSlides/_rels/notesSlide9.xml.rels>&#65279;<?xml version="1.0" encoding="utf-8"?><Relationships xmlns="http://schemas.openxmlformats.org/package/2006/relationships"><Relationship Type="http://schemas.openxmlformats.org/officeDocument/2006/relationships/slide" Target="../slides/slide9.xml" Id="rId1" /><Relationship Type="http://schemas.openxmlformats.org/officeDocument/2006/relationships/notesMaster" Target="../notesMasters/notesMaster1.xml" Id="rId2"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13"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EECF696-5650-41FD-A6E3-FBFBAED32FC7}" type="slidenum">
              <a:rPr lang="en-US" altLang="ja-JP"/>
              <a:pPr/>
              <a:t>1</a:t>
            </a:fld>
            <a:endParaRPr lang="en-US" altLang="ja-JP"/>
          </a:p>
        </p:txBody>
      </p:sp>
      <p:sp>
        <p:nvSpPr>
          <p:cNvPr id="1114" name="Rectangle 2"/>
          <p:cNvSpPr>
            <a:spLocks noRot="1" noChangeArrowheads="1" noTextEdit="1"/>
          </p:cNvSpPr>
          <p:nvPr>
            <p:ph type="sldImg"/>
          </p:nvPr>
        </p:nvSpPr>
        <p:spPr>
          <a:ln/>
        </p:spPr>
      </p:sp>
      <p:sp>
        <p:nvSpPr>
          <p:cNvPr id="1115"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67"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C46E024-F746-4216-84ED-D91070AF27DF}" type="slidenum">
              <a:rPr lang="en-US" altLang="ja-JP"/>
              <a:pPr/>
              <a:t>10</a:t>
            </a:fld>
            <a:endParaRPr lang="en-US" altLang="ja-JP"/>
          </a:p>
        </p:txBody>
      </p:sp>
      <p:sp>
        <p:nvSpPr>
          <p:cNvPr id="1268" name="Rectangle 2"/>
          <p:cNvSpPr>
            <a:spLocks noRot="1" noChangeArrowheads="1" noTextEdit="1"/>
          </p:cNvSpPr>
          <p:nvPr>
            <p:ph type="sldImg"/>
          </p:nvPr>
        </p:nvSpPr>
        <p:spPr>
          <a:ln/>
        </p:spPr>
      </p:sp>
      <p:sp>
        <p:nvSpPr>
          <p:cNvPr id="1269" name="Rectangle 3"/>
          <p:cNvSpPr>
            <a:spLocks noGrp="1" noChangeArrowheads="1"/>
          </p:cNvSpPr>
          <p:nvPr>
            <p:ph type="body" idx="1"/>
          </p:nvPr>
        </p:nvSpPr>
        <p:spPr>
          <a:noFill/>
        </p:spPr>
        <p:txBody>
          <a:bodyPr/>
          <a:lstStyle/>
          <a:p>
            <a:pPr eaLnBrk="1" hangingPunct="1"/>
            <a:r>
              <a:rPr lang="ja-JP" altLang="en-US"/>
              <a:t>・乳量の育種価の違いが、泌乳持続性の効果に及ぼす影響について検討。</a:t>
            </a:r>
            <a:endParaRPr lang="ja-JP" altLang="en-US"/>
          </a:p>
          <a:p>
            <a:pPr eaLnBrk="1" hangingPunct="1"/>
            <a:r>
              <a:rPr lang="ja-JP" altLang="en-US"/>
              <a:t>・乳量育種価の高いＭ３の階層に分布する牛について、</a:t>
            </a:r>
            <a:r>
              <a:rPr lang="ja-JP" altLang="en-US"/>
              <a:t>泌乳持続性の階層間で経済性指標を比較。</a:t>
            </a:r>
          </a:p>
          <a:p>
            <a:pPr eaLnBrk="1" hangingPunct="1"/>
            <a:r>
              <a:rPr lang="ja-JP" altLang="en-US"/>
              <a:t>・県内酪農現場における泌乳持続性の効果について、問題点が浮上。</a:t>
            </a:r>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80"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8257630-7F4D-41BA-B6B8-5BDB46F5E7E4}" type="slidenum">
              <a:rPr lang="en-US" altLang="ja-JP"/>
              <a:pPr/>
              <a:t>11</a:t>
            </a:fld>
            <a:endParaRPr lang="en-US" altLang="ja-JP"/>
          </a:p>
        </p:txBody>
      </p:sp>
      <p:sp>
        <p:nvSpPr>
          <p:cNvPr id="1281" name="Rectangle 2"/>
          <p:cNvSpPr>
            <a:spLocks noRot="1" noChangeArrowheads="1" noTextEdit="1"/>
          </p:cNvSpPr>
          <p:nvPr>
            <p:ph type="sldImg"/>
          </p:nvPr>
        </p:nvSpPr>
        <p:spPr>
          <a:ln/>
        </p:spPr>
      </p:sp>
      <p:sp>
        <p:nvSpPr>
          <p:cNvPr id="1282" name="Rectangle 3"/>
          <p:cNvSpPr>
            <a:spLocks noGrp="1" noChangeArrowheads="1"/>
          </p:cNvSpPr>
          <p:nvPr>
            <p:ph type="body" idx="1"/>
          </p:nvPr>
        </p:nvSpPr>
        <p:spPr>
          <a:noFill/>
        </p:spPr>
        <p:txBody>
          <a:bodyPr/>
          <a:lstStyle/>
          <a:p>
            <a:pPr eaLnBrk="1" hangingPunct="1"/>
            <a:r>
              <a:rPr lang="ja-JP" altLang="en-US"/>
              <a:t>・乳量育種価が高い牛の中では、</a:t>
            </a:r>
            <a:r>
              <a:rPr lang="ja-JP" altLang="en-US"/>
              <a:t>泌乳持続性が高いＰ3の階層において、Ｐ１の階層と比較して生涯収益が低くなる傾向。</a:t>
            </a:r>
          </a:p>
          <a:p>
            <a:pPr eaLnBrk="1" hangingPunct="1"/>
            <a:r>
              <a:rPr lang="ja-JP" altLang="en-US"/>
              <a:t>・乳量の多い牛では泌乳持続性の効果が現れていない可能性。</a:t>
            </a:r>
            <a:endParaRPr lang="ja-JP" altLang="en-US"/>
          </a:p>
          <a:p>
            <a:pPr eaLnBrk="1" hangingPunct="1"/>
            <a:endParaRPr lang="en-US"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95"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C2FABCC-5990-443E-A786-B9FC115D7D0A}" type="slidenum">
              <a:rPr lang="en-US" altLang="ja-JP"/>
              <a:pPr/>
              <a:t>12</a:t>
            </a:fld>
            <a:endParaRPr lang="en-US" altLang="ja-JP"/>
          </a:p>
        </p:txBody>
      </p:sp>
      <p:sp>
        <p:nvSpPr>
          <p:cNvPr id="1296" name="Rectangle 2"/>
          <p:cNvSpPr>
            <a:spLocks noRot="1" noChangeArrowheads="1" noTextEdit="1"/>
          </p:cNvSpPr>
          <p:nvPr>
            <p:ph type="sldImg"/>
          </p:nvPr>
        </p:nvSpPr>
        <p:spPr>
          <a:ln/>
        </p:spPr>
      </p:sp>
      <p:sp>
        <p:nvSpPr>
          <p:cNvPr id="1297" name="Rectangle 3"/>
          <p:cNvSpPr>
            <a:spLocks noGrp="1" noChangeArrowheads="1"/>
          </p:cNvSpPr>
          <p:nvPr>
            <p:ph type="body" idx="1"/>
          </p:nvPr>
        </p:nvSpPr>
        <p:spPr>
          <a:noFill/>
        </p:spPr>
        <p:txBody>
          <a:bodyPr/>
          <a:lstStyle/>
          <a:p>
            <a:pPr eaLnBrk="1" hangingPunct="1"/>
            <a:r>
              <a:rPr lang="ja-JP" altLang="en-US"/>
              <a:t>・泌乳持続性の効果が現れていない原因として、乾乳日数及び乾乳時乳量の影響を検証。</a:t>
            </a:r>
          </a:p>
          <a:p>
            <a:pPr eaLnBrk="1" hangingPunct="1"/>
            <a:r>
              <a:rPr lang="ja-JP" altLang="en-US"/>
              <a:t>・本研究の調査結果から、泌乳持続性の能力に関わらす乾乳日数は</a:t>
            </a:r>
            <a:r>
              <a:rPr lang="en-US" altLang="ja-JP"/>
              <a:t>60</a:t>
            </a:r>
            <a:r>
              <a:rPr lang="ja-JP" altLang="en-US"/>
              <a:t>日程度。</a:t>
            </a:r>
          </a:p>
          <a:p>
            <a:pPr eaLnBrk="1" hangingPunct="1"/>
            <a:r>
              <a:rPr lang="ja-JP" altLang="en-US"/>
              <a:t>・乾乳時点での乳量は泌乳持続性が高い牛で多い傾向。</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16"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D5F24A4-C72F-45E6-9A96-2F1E3A2025A1}" type="slidenum">
              <a:rPr lang="en-US" altLang="ja-JP"/>
              <a:pPr/>
              <a:t>13</a:t>
            </a:fld>
            <a:endParaRPr lang="en-US" altLang="ja-JP"/>
          </a:p>
        </p:txBody>
      </p:sp>
      <p:sp>
        <p:nvSpPr>
          <p:cNvPr id="1317" name="Rectangle 2"/>
          <p:cNvSpPr>
            <a:spLocks noRot="1" noChangeArrowheads="1" noTextEdit="1"/>
          </p:cNvSpPr>
          <p:nvPr>
            <p:ph type="sldImg"/>
          </p:nvPr>
        </p:nvSpPr>
        <p:spPr>
          <a:ln/>
        </p:spPr>
      </p:sp>
      <p:sp>
        <p:nvSpPr>
          <p:cNvPr id="1318" name="Rectangle 3"/>
          <p:cNvSpPr>
            <a:spLocks noGrp="1" noChangeArrowheads="1"/>
          </p:cNvSpPr>
          <p:nvPr>
            <p:ph type="body" idx="1"/>
          </p:nvPr>
        </p:nvSpPr>
        <p:spPr>
          <a:noFill/>
        </p:spPr>
        <p:txBody>
          <a:bodyPr/>
          <a:lstStyle/>
          <a:p>
            <a:pPr eaLnBrk="1" hangingPunct="1"/>
            <a:r>
              <a:rPr lang="ja-JP" altLang="en-US"/>
              <a:t>・本県の酪農現場では、</a:t>
            </a:r>
            <a:r>
              <a:rPr lang="ja-JP" altLang="en-US"/>
              <a:t>乳量が多く泌乳持続性の高い牛も、</a:t>
            </a:r>
            <a:r>
              <a:rPr lang="ja-JP" altLang="en-US"/>
              <a:t>他の牛と同様の時期に乾乳。</a:t>
            </a:r>
            <a:endParaRPr lang="ja-JP" altLang="en-US"/>
          </a:p>
          <a:p>
            <a:pPr eaLnBrk="1" hangingPunct="1"/>
            <a:r>
              <a:rPr lang="ja-JP" altLang="en-US"/>
              <a:t>・特に乳量が多い牛においては、</a:t>
            </a:r>
            <a:r>
              <a:rPr lang="ja-JP" altLang="en-US"/>
              <a:t>泌乳後期においての乳生産が十分に行われず、</a:t>
            </a:r>
            <a:endParaRPr lang="en-US" altLang="ja-JP"/>
          </a:p>
          <a:p>
            <a:pPr eaLnBrk="1" hangingPunct="1"/>
            <a:r>
              <a:rPr lang="ja-JP" altLang="en-US"/>
              <a:t>　泌乳持続性の能力を十分発揮させられていない可能性。</a:t>
            </a:r>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41"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6E88334-04B9-44E3-A130-5523C716DBFF}" type="slidenum">
              <a:rPr lang="en-US" altLang="ja-JP"/>
              <a:pPr/>
              <a:t>14</a:t>
            </a:fld>
            <a:endParaRPr lang="en-US" altLang="ja-JP"/>
          </a:p>
        </p:txBody>
      </p:sp>
      <p:sp>
        <p:nvSpPr>
          <p:cNvPr id="1342" name="Rectangle 2"/>
          <p:cNvSpPr>
            <a:spLocks noRot="1" noChangeArrowheads="1" noTextEdit="1"/>
          </p:cNvSpPr>
          <p:nvPr>
            <p:ph type="sldImg"/>
          </p:nvPr>
        </p:nvSpPr>
        <p:spPr>
          <a:ln/>
        </p:spPr>
      </p:sp>
      <p:sp>
        <p:nvSpPr>
          <p:cNvPr id="1343" name="Rectangle 3"/>
          <p:cNvSpPr>
            <a:spLocks noGrp="1" noChangeArrowheads="1"/>
          </p:cNvSpPr>
          <p:nvPr>
            <p:ph type="body" idx="1"/>
          </p:nvPr>
        </p:nvSpPr>
        <p:spPr>
          <a:noFill/>
        </p:spPr>
        <p:txBody>
          <a:bodyPr/>
          <a:lstStyle/>
          <a:p>
            <a:pPr eaLnBrk="1" hangingPunct="1"/>
            <a:r>
              <a:rPr lang="ja-JP" altLang="en-US"/>
              <a:t>・乳量が多く、泌乳持続性が高い牛は乾乳日数を短縮する必要。</a:t>
            </a:r>
          </a:p>
          <a:p>
            <a:pPr eaLnBrk="1" hangingPunct="1"/>
            <a:r>
              <a:rPr lang="ja-JP" altLang="en-US"/>
              <a:t>・例えば、従来の乾乳日数</a:t>
            </a:r>
            <a:r>
              <a:rPr lang="en-US" altLang="ja-JP"/>
              <a:t>60</a:t>
            </a:r>
            <a:r>
              <a:rPr lang="ja-JP" altLang="en-US"/>
              <a:t>日から、</a:t>
            </a:r>
            <a:r>
              <a:rPr lang="en-US" altLang="ja-JP"/>
              <a:t>40</a:t>
            </a:r>
            <a:r>
              <a:rPr lang="ja-JP" altLang="en-US"/>
              <a:t>日へ短縮することにより、</a:t>
            </a:r>
            <a:r>
              <a:rPr lang="ja-JP" altLang="en-US"/>
              <a:t>搾乳期間が延長し、</a:t>
            </a:r>
          </a:p>
          <a:p>
            <a:pPr eaLnBrk="1" hangingPunct="1"/>
            <a:r>
              <a:rPr lang="en-US" altLang="ja-JP"/>
              <a:t>1</a:t>
            </a:r>
            <a:r>
              <a:rPr lang="ja-JP" altLang="en-US"/>
              <a:t>乳期に</a:t>
            </a:r>
            <a:r>
              <a:rPr lang="en-US" altLang="ja-JP"/>
              <a:t>480kg</a:t>
            </a:r>
            <a:r>
              <a:rPr lang="ja-JP" altLang="en-US"/>
              <a:t>程度の追加乳量生産が見込め、</a:t>
            </a:r>
            <a:r>
              <a:rPr lang="ja-JP" altLang="en-US"/>
              <a:t>泌乳持続性の効果が向上。</a:t>
            </a:r>
          </a:p>
          <a:p>
            <a:pPr eaLnBrk="1" hangingPunct="1"/>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62"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2C763F0-71A6-4A34-B943-673498F4745E}" type="slidenum">
              <a:rPr lang="en-US" altLang="ja-JP"/>
              <a:pPr/>
              <a:t>15</a:t>
            </a:fld>
            <a:endParaRPr lang="en-US" altLang="ja-JP"/>
          </a:p>
        </p:txBody>
      </p:sp>
      <p:sp>
        <p:nvSpPr>
          <p:cNvPr id="1363" name="Rectangle 2"/>
          <p:cNvSpPr>
            <a:spLocks noRot="1" noChangeArrowheads="1" noTextEdit="1"/>
          </p:cNvSpPr>
          <p:nvPr>
            <p:ph type="sldImg"/>
          </p:nvPr>
        </p:nvSpPr>
        <p:spPr>
          <a:ln/>
        </p:spPr>
      </p:sp>
      <p:sp>
        <p:nvSpPr>
          <p:cNvPr id="1364" name="Rectangle 3"/>
          <p:cNvSpPr>
            <a:spLocks noGrp="1" noChangeArrowheads="1"/>
          </p:cNvSpPr>
          <p:nvPr>
            <p:ph type="body" idx="1"/>
          </p:nvPr>
        </p:nvSpPr>
        <p:spPr>
          <a:noFill/>
        </p:spPr>
        <p:txBody>
          <a:bodyPr/>
          <a:lstStyle/>
          <a:p>
            <a:pPr eaLnBrk="1" hangingPunct="1"/>
            <a:r>
              <a:rPr lang="ja-JP" altLang="en-US"/>
              <a:t>・泌乳持続性の効果が現れていない原因として、</a:t>
            </a:r>
            <a:r>
              <a:rPr lang="ja-JP" altLang="en-US"/>
              <a:t>エネルギーバランス管理が不適である可能性。</a:t>
            </a:r>
          </a:p>
          <a:p>
            <a:pPr eaLnBrk="1" hangingPunct="1"/>
            <a:r>
              <a:rPr lang="ja-JP" altLang="en-US"/>
              <a:t>・泌乳持続性によって、必要なエネルギーバランスンスが異なるため、</a:t>
            </a:r>
          </a:p>
          <a:p>
            <a:pPr eaLnBrk="1" hangingPunct="1"/>
            <a:r>
              <a:rPr lang="ja-JP" altLang="en-US"/>
              <a:t>泌乳持続性の効果を発揮させるためには、</a:t>
            </a:r>
            <a:r>
              <a:rPr lang="ja-JP" altLang="en-US"/>
              <a:t>飼料メニュー等、エネルギーバランスを個体の能力に応じて管理することが</a:t>
            </a:r>
            <a:r>
              <a:rPr lang="ja-JP" altLang="en-US"/>
              <a:t>必要。</a:t>
            </a:r>
            <a:endParaRPr lang="ja-JP" altLang="en-US"/>
          </a:p>
          <a:p>
            <a:pPr eaLnBrk="1" hangingPunct="1"/>
            <a:endParaRPr lang="ja-JP" altLang="en-US"/>
          </a:p>
          <a:p>
            <a:pPr eaLnBrk="1" hangingPunct="1"/>
            <a:r>
              <a:rPr lang="ja-JP" altLang="en-US"/>
              <a:t>・泌乳持続性を有効に活用するためには、</a:t>
            </a:r>
            <a:r>
              <a:rPr lang="ja-JP" altLang="en-US"/>
              <a:t>乾乳期間の短縮も含め、</a:t>
            </a:r>
            <a:endParaRPr lang="ja-JP" altLang="en-US"/>
          </a:p>
          <a:p>
            <a:pPr eaLnBrk="1" hangingPunct="1"/>
            <a:r>
              <a:rPr lang="ja-JP" altLang="en-US"/>
              <a:t>個々の能力の把握とそれに応じた飼養管理が必要になることを</a:t>
            </a:r>
            <a:r>
              <a:rPr lang="ja-JP" altLang="en-US"/>
              <a:t>県内酪農家へ提示。</a:t>
            </a:r>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74"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7154044-16E8-4042-9D3C-A2173332E2E7}" type="slidenum">
              <a:rPr lang="en-US" altLang="ja-JP"/>
              <a:pPr/>
              <a:t>16</a:t>
            </a:fld>
            <a:endParaRPr lang="en-US" altLang="ja-JP"/>
          </a:p>
        </p:txBody>
      </p:sp>
      <p:sp>
        <p:nvSpPr>
          <p:cNvPr id="1375" name="Rectangle 2"/>
          <p:cNvSpPr>
            <a:spLocks noRot="1" noChangeArrowheads="1" noTextEdit="1"/>
          </p:cNvSpPr>
          <p:nvPr>
            <p:ph type="sldImg"/>
          </p:nvPr>
        </p:nvSpPr>
        <p:spPr>
          <a:ln/>
        </p:spPr>
      </p:sp>
      <p:sp>
        <p:nvSpPr>
          <p:cNvPr id="1376" name="Rectangle 3"/>
          <p:cNvSpPr>
            <a:spLocks noGrp="1" noChangeArrowheads="1"/>
          </p:cNvSpPr>
          <p:nvPr>
            <p:ph type="body" idx="1"/>
          </p:nvPr>
        </p:nvSpPr>
        <p:spPr>
          <a:noFill/>
        </p:spPr>
        <p:txBody>
          <a:bodyPr/>
          <a:lstStyle/>
          <a:p>
            <a:pPr eaLnBrk="1" hangingPunct="1"/>
            <a:r>
              <a:rPr lang="ja-JP" altLang="en-US"/>
              <a:t>・泌乳持続性が県内酪農家においても一定の経済性効果があることを確認。</a:t>
            </a:r>
          </a:p>
          <a:p>
            <a:pPr eaLnBrk="1" hangingPunct="1"/>
            <a:r>
              <a:rPr lang="ja-JP" altLang="en-US"/>
              <a:t>・乳量が多く、泌乳持続性が高い牛については、その効果が現れていない。</a:t>
            </a:r>
            <a:endParaRPr lang="ja-JP" altLang="en-US"/>
          </a:p>
          <a:p>
            <a:pPr eaLnBrk="1" hangingPunct="1"/>
            <a:r>
              <a:rPr lang="ja-JP" altLang="en-US"/>
              <a:t>・乾乳期間及び個体に合わせたエネルギーバランス管理の適否が影響している可能性。</a:t>
            </a:r>
            <a:endParaRPr lang="ja-JP" altLang="en-US"/>
          </a:p>
          <a:p>
            <a:pPr eaLnBrk="1" hangingPunct="1"/>
            <a:r>
              <a:rPr lang="ja-JP" altLang="en-US"/>
              <a:t>・今後は個体の能力、特に泌乳持続性に応じての飼養管理、</a:t>
            </a:r>
            <a:endParaRPr lang="ja-JP" altLang="en-US"/>
          </a:p>
          <a:p>
            <a:pPr eaLnBrk="1" hangingPunct="1"/>
            <a:r>
              <a:rPr lang="ja-JP" altLang="en-US"/>
              <a:t>さらには</a:t>
            </a:r>
            <a:r>
              <a:rPr lang="ja-JP" altLang="en-US"/>
              <a:t>「乾乳期の短縮」が必要であることを県内酪農家へ提示。</a:t>
            </a:r>
            <a:endParaRPr lang="ja-JP" altLang="en-US"/>
          </a:p>
          <a:p>
            <a:pPr eaLnBrk="1" hangingPunct="1"/>
            <a:r>
              <a:rPr lang="ja-JP" altLang="en-US"/>
              <a:t>・牛群検定成績検討会を開催し、周知。</a:t>
            </a:r>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40"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1B9B51E-39BA-4ACC-BDC8-450577612FAC}" type="slidenum">
              <a:rPr lang="en-US" altLang="ja-JP"/>
              <a:pPr/>
              <a:t>2</a:t>
            </a:fld>
            <a:endParaRPr lang="en-US" altLang="ja-JP"/>
          </a:p>
        </p:txBody>
      </p:sp>
      <p:sp>
        <p:nvSpPr>
          <p:cNvPr id="1141" name="Rectangle 2"/>
          <p:cNvSpPr>
            <a:spLocks noRot="1" noChangeArrowheads="1" noTextEdit="1"/>
          </p:cNvSpPr>
          <p:nvPr>
            <p:ph type="sldImg"/>
          </p:nvPr>
        </p:nvSpPr>
        <p:spPr>
          <a:ln/>
        </p:spPr>
      </p:sp>
      <p:sp>
        <p:nvSpPr>
          <p:cNvPr id="1142" name="Rectangle 3"/>
          <p:cNvSpPr>
            <a:spLocks noGrp="1" noChangeArrowheads="1"/>
          </p:cNvSpPr>
          <p:nvPr>
            <p:ph type="body" idx="1"/>
          </p:nvPr>
        </p:nvSpPr>
        <p:spPr>
          <a:noFill/>
        </p:spPr>
        <p:txBody>
          <a:bodyPr/>
          <a:lstStyle/>
          <a:p>
            <a:pPr eaLnBrk="1" hangingPunct="1"/>
            <a:r>
              <a:rPr lang="ja-JP" altLang="en-US"/>
              <a:t>・乳牛は分娩後約</a:t>
            </a:r>
            <a:r>
              <a:rPr lang="en-US" altLang="ja-JP"/>
              <a:t>60</a:t>
            </a:r>
            <a:r>
              <a:rPr lang="ja-JP" altLang="en-US"/>
              <a:t>日で</a:t>
            </a:r>
            <a:r>
              <a:rPr lang="en-US" altLang="ja-JP"/>
              <a:t>1</a:t>
            </a:r>
            <a:r>
              <a:rPr lang="ja-JP" altLang="en-US"/>
              <a:t>日の生産乳量が最大となり、その後、徐々に乳量を減少させ、この乳量の推移は泌乳曲線と呼ばれる。</a:t>
            </a:r>
          </a:p>
          <a:p>
            <a:pPr eaLnBrk="1" hangingPunct="1"/>
            <a:r>
              <a:rPr lang="ja-JP" altLang="en-US"/>
              <a:t>・泌乳持続性は、分娩後60日目と240日目の乳量の差から算出され、泌乳曲線が緩やかかどうかを表す指標。</a:t>
            </a:r>
          </a:p>
          <a:p>
            <a:pPr eaLnBrk="1" hangingPunct="1"/>
            <a:r>
              <a:rPr lang="ja-JP" altLang="en-US"/>
              <a:t>・泌乳初期と泌乳中期の乳量の差が少ない牛は、泌乳持続性が高いと評価。</a:t>
            </a:r>
            <a:endParaRPr lang="ja-JP" altLang="en-US"/>
          </a:p>
          <a:p>
            <a:pPr eaLnBrk="1" hangingPunct="1"/>
            <a:r>
              <a:rPr lang="ja-JP" altLang="en-US"/>
              <a:t>・これまでの報告から、泌乳持続性が高い牛は、泌乳初期の牛への負担が少ないことから、疾病等が少なく、経済的効果が高いと考えられ、</a:t>
            </a:r>
          </a:p>
          <a:p>
            <a:pPr eaLnBrk="1" hangingPunct="1"/>
            <a:r>
              <a:rPr lang="ja-JP" altLang="en-US"/>
              <a:t>　近年泌乳持続性の改良が進む</a:t>
            </a:r>
            <a:r>
              <a:rPr lang="ja-JP" altLang="en-US"/>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4"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359EE6C-9264-4954-9F2E-00F653E1F491}" type="slidenum">
              <a:rPr lang="en-US" altLang="ja-JP"/>
              <a:pPr/>
              <a:t>3</a:t>
            </a:fld>
            <a:endParaRPr lang="en-US" altLang="ja-JP"/>
          </a:p>
        </p:txBody>
      </p:sp>
      <p:sp>
        <p:nvSpPr>
          <p:cNvPr id="1165" name="Rectangle 2"/>
          <p:cNvSpPr>
            <a:spLocks noRot="1" noChangeArrowheads="1" noTextEdit="1"/>
          </p:cNvSpPr>
          <p:nvPr>
            <p:ph type="sldImg"/>
          </p:nvPr>
        </p:nvSpPr>
        <p:spPr>
          <a:ln/>
        </p:spPr>
      </p:sp>
      <p:sp>
        <p:nvSpPr>
          <p:cNvPr id="1166" name="Rectangle 3"/>
          <p:cNvSpPr>
            <a:spLocks noGrp="1" noChangeArrowheads="1"/>
          </p:cNvSpPr>
          <p:nvPr>
            <p:ph type="body" idx="1"/>
          </p:nvPr>
        </p:nvSpPr>
        <p:spPr>
          <a:noFill/>
        </p:spPr>
        <p:txBody>
          <a:bodyPr/>
          <a:lstStyle/>
          <a:p>
            <a:pPr eaLnBrk="1" hangingPunct="1"/>
            <a:r>
              <a:rPr lang="ja-JP" altLang="en-US"/>
              <a:t>・県内で飼養されている乳牛における泌乳持続性の能力の高さについて調査し、</a:t>
            </a:r>
          </a:p>
          <a:p>
            <a:pPr eaLnBrk="1" hangingPunct="1"/>
            <a:r>
              <a:rPr lang="ja-JP" altLang="en-US"/>
              <a:t>　それらの牛の健全性や生産性を調査することにより、泌乳持続性との関係を検討。</a:t>
            </a:r>
            <a:endParaRPr lang="ja-JP" altLang="en-US"/>
          </a:p>
          <a:p>
            <a:pPr eaLnBrk="1" hangingPunct="1"/>
            <a:r>
              <a:rPr lang="ja-JP" altLang="en-US"/>
              <a:t>・県内の酪農現場で、泌乳持続性がもたらす経済性効果を検証し、</a:t>
            </a:r>
          </a:p>
          <a:p>
            <a:pPr eaLnBrk="1" hangingPunct="1"/>
            <a:r>
              <a:rPr lang="ja-JP" altLang="en-US"/>
              <a:t>「泌乳持続性の能力に合った適切な飼い方」について一定の方針を酪農家に提示することを目指した。</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84"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104CAE1-5F20-4979-9E2D-C7985BCFB37D}" type="slidenum">
              <a:rPr lang="en-US" altLang="ja-JP"/>
              <a:pPr/>
              <a:t>4</a:t>
            </a:fld>
            <a:endParaRPr lang="en-US" altLang="ja-JP"/>
          </a:p>
        </p:txBody>
      </p:sp>
      <p:sp>
        <p:nvSpPr>
          <p:cNvPr id="1185" name="Rectangle 2"/>
          <p:cNvSpPr>
            <a:spLocks noRot="1" noChangeArrowheads="1" noTextEdit="1"/>
          </p:cNvSpPr>
          <p:nvPr>
            <p:ph type="sldImg"/>
          </p:nvPr>
        </p:nvSpPr>
        <p:spPr>
          <a:ln/>
        </p:spPr>
      </p:sp>
      <p:sp>
        <p:nvSpPr>
          <p:cNvPr id="1186" name="Rectangle 3"/>
          <p:cNvSpPr>
            <a:spLocks noGrp="1" noChangeArrowheads="1"/>
          </p:cNvSpPr>
          <p:nvPr>
            <p:ph type="body" idx="1"/>
          </p:nvPr>
        </p:nvSpPr>
        <p:spPr>
          <a:noFill/>
        </p:spPr>
        <p:txBody>
          <a:bodyPr/>
          <a:lstStyle/>
          <a:p>
            <a:pPr eaLnBrk="1" hangingPunct="1"/>
            <a:r>
              <a:rPr lang="ja-JP" altLang="en-US"/>
              <a:t>・調査農家として、県内で牛群検定を実施している農家から、平均的な飼養規模である</a:t>
            </a:r>
            <a:r>
              <a:rPr lang="en-US" altLang="ja-JP"/>
              <a:t>4</a:t>
            </a:r>
            <a:r>
              <a:rPr lang="ja-JP" altLang="en-US"/>
              <a:t>戸を選定。</a:t>
            </a:r>
          </a:p>
          <a:p>
            <a:pPr eaLnBrk="1" hangingPunct="1"/>
            <a:r>
              <a:rPr lang="ja-JP" altLang="en-US"/>
              <a:t>・調査対象牛として、</a:t>
            </a:r>
            <a:r>
              <a:rPr lang="en-US" altLang="ja-JP"/>
              <a:t>2010</a:t>
            </a:r>
            <a:r>
              <a:rPr lang="ja-JP" altLang="en-US"/>
              <a:t>年～</a:t>
            </a:r>
            <a:r>
              <a:rPr lang="en-US" altLang="ja-JP"/>
              <a:t>2014</a:t>
            </a:r>
            <a:r>
              <a:rPr lang="ja-JP" altLang="en-US"/>
              <a:t>年に初産分娩した牛とし、乳量と泌乳持続性の育種価（遺伝的能力の指標）を有する牛を選抜。</a:t>
            </a:r>
          </a:p>
          <a:p>
            <a:pPr eaLnBrk="1" hangingPunct="1"/>
            <a:r>
              <a:rPr lang="ja-JP" altLang="en-US"/>
              <a:t>・選抜された</a:t>
            </a:r>
            <a:r>
              <a:rPr lang="en-US" altLang="ja-JP"/>
              <a:t>169</a:t>
            </a:r>
            <a:r>
              <a:rPr lang="ja-JP" altLang="en-US"/>
              <a:t>頭の牛を、育種価によって乳量の</a:t>
            </a:r>
            <a:r>
              <a:rPr lang="en-US" altLang="ja-JP"/>
              <a:t>3</a:t>
            </a:r>
            <a:r>
              <a:rPr lang="ja-JP" altLang="en-US"/>
              <a:t>階層及び泌乳持続性の</a:t>
            </a:r>
            <a:r>
              <a:rPr lang="en-US" altLang="ja-JP"/>
              <a:t>3</a:t>
            </a:r>
            <a:r>
              <a:rPr lang="ja-JP" altLang="en-US"/>
              <a:t>階層、またその組み合わせで</a:t>
            </a:r>
            <a:r>
              <a:rPr lang="en-US" altLang="ja-JP"/>
              <a:t>9</a:t>
            </a:r>
            <a:r>
              <a:rPr lang="ja-JP" altLang="en-US"/>
              <a:t>階層に分類し、　</a:t>
            </a:r>
          </a:p>
          <a:p>
            <a:pPr eaLnBrk="1" hangingPunct="1"/>
            <a:r>
              <a:rPr lang="ja-JP" altLang="en-US"/>
              <a:t>　生涯収益等、経済性に関連する指標の平均値をそれぞれ算出し階層間で比較。</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96"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6FEA49A-833C-448B-B1E8-43DBAD5DEE16}" type="slidenum">
              <a:rPr lang="en-US" altLang="ja-JP"/>
              <a:pPr/>
              <a:t>5</a:t>
            </a:fld>
            <a:endParaRPr lang="en-US" altLang="ja-JP"/>
          </a:p>
        </p:txBody>
      </p:sp>
      <p:sp>
        <p:nvSpPr>
          <p:cNvPr id="1197" name="Rectangle 2"/>
          <p:cNvSpPr>
            <a:spLocks noRot="1" noChangeArrowheads="1" noTextEdit="1"/>
          </p:cNvSpPr>
          <p:nvPr>
            <p:ph type="sldImg"/>
          </p:nvPr>
        </p:nvSpPr>
        <p:spPr>
          <a:ln/>
        </p:spPr>
      </p:sp>
      <p:sp>
        <p:nvSpPr>
          <p:cNvPr id="1198" name="Rectangle 3"/>
          <p:cNvSpPr>
            <a:spLocks noGrp="1" noChangeArrowheads="1"/>
          </p:cNvSpPr>
          <p:nvPr>
            <p:ph type="body" idx="1"/>
          </p:nvPr>
        </p:nvSpPr>
        <p:spPr>
          <a:noFill/>
        </p:spPr>
        <p:txBody>
          <a:bodyPr/>
          <a:lstStyle/>
          <a:p>
            <a:pPr eaLnBrk="1" hangingPunct="1"/>
            <a:r>
              <a:rPr lang="ja-JP" altLang="en-US"/>
              <a:t>・育種価による分類によると、</a:t>
            </a:r>
            <a:r>
              <a:rPr lang="ja-JP" altLang="en-US"/>
              <a:t>県内で飼養される乳牛は、乳量の能力、泌乳持続性の能力共に低い階層を中心に分布。</a:t>
            </a:r>
          </a:p>
          <a:p>
            <a:pPr eaLnBrk="1" hangingPunct="1"/>
            <a:r>
              <a:rPr lang="ja-JP" altLang="en-US"/>
              <a:t>・徳島県においては、特に泌乳持続性に関して改良が遅れている</a:t>
            </a:r>
            <a:r>
              <a:rPr lang="ja-JP" altLang="en-US"/>
              <a:t>傾向にある。</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09"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ED08530-555C-4647-827B-B7CDD4CB6408}" type="slidenum">
              <a:rPr lang="en-US" altLang="ja-JP"/>
              <a:pPr/>
              <a:t>6</a:t>
            </a:fld>
            <a:endParaRPr lang="en-US" altLang="ja-JP"/>
          </a:p>
        </p:txBody>
      </p:sp>
      <p:sp>
        <p:nvSpPr>
          <p:cNvPr id="1210" name="Rectangle 2"/>
          <p:cNvSpPr>
            <a:spLocks noRot="1" noChangeArrowheads="1" noTextEdit="1"/>
          </p:cNvSpPr>
          <p:nvPr>
            <p:ph type="sldImg"/>
          </p:nvPr>
        </p:nvSpPr>
        <p:spPr>
          <a:ln/>
        </p:spPr>
      </p:sp>
      <p:sp>
        <p:nvSpPr>
          <p:cNvPr id="1211" name="Rectangle 3"/>
          <p:cNvSpPr>
            <a:spLocks noGrp="1" noChangeArrowheads="1"/>
          </p:cNvSpPr>
          <p:nvPr>
            <p:ph type="body" idx="1"/>
          </p:nvPr>
        </p:nvSpPr>
        <p:spPr>
          <a:noFill/>
        </p:spPr>
        <p:txBody>
          <a:bodyPr/>
          <a:lstStyle/>
          <a:p>
            <a:pPr eaLnBrk="1" hangingPunct="1"/>
            <a:r>
              <a:rPr lang="ja-JP" altLang="en-US"/>
              <a:t>・県内の酪農現場における、泌乳持続性がもたらす経済性効果を</a:t>
            </a:r>
            <a:r>
              <a:rPr lang="ja-JP" altLang="en-US"/>
              <a:t>検証。</a:t>
            </a:r>
          </a:p>
          <a:p>
            <a:pPr eaLnBrk="1" hangingPunct="1"/>
            <a:r>
              <a:rPr lang="ja-JP" altLang="en-US"/>
              <a:t>・全頭を泌乳持続性の育種価で区分した3階層間で、経済性の指標について</a:t>
            </a:r>
            <a:r>
              <a:rPr lang="ja-JP" altLang="en-US"/>
              <a:t>比較。</a:t>
            </a:r>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25"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B660342-BB99-4863-BCB0-3FD6DC4EEF70}" type="slidenum">
              <a:rPr lang="en-US" altLang="ja-JP"/>
              <a:pPr/>
              <a:t>7</a:t>
            </a:fld>
            <a:endParaRPr lang="en-US" altLang="ja-JP"/>
          </a:p>
        </p:txBody>
      </p:sp>
      <p:sp>
        <p:nvSpPr>
          <p:cNvPr id="1226" name="Rectangle 2"/>
          <p:cNvSpPr>
            <a:spLocks noRot="1" noChangeArrowheads="1" noTextEdit="1"/>
          </p:cNvSpPr>
          <p:nvPr>
            <p:ph type="sldImg"/>
          </p:nvPr>
        </p:nvSpPr>
        <p:spPr>
          <a:ln/>
        </p:spPr>
      </p:sp>
      <p:sp>
        <p:nvSpPr>
          <p:cNvPr id="1227" name="Rectangle 3"/>
          <p:cNvSpPr>
            <a:spLocks noGrp="1" noChangeArrowheads="1"/>
          </p:cNvSpPr>
          <p:nvPr>
            <p:ph type="body" idx="1"/>
          </p:nvPr>
        </p:nvSpPr>
        <p:spPr>
          <a:noFill/>
        </p:spPr>
        <p:txBody>
          <a:bodyPr/>
          <a:lstStyle/>
          <a:p>
            <a:pPr eaLnBrk="1" hangingPunct="1"/>
            <a:r>
              <a:rPr lang="ja-JP" altLang="en-US"/>
              <a:t>・泌乳持続性の違いによる除籍月齢（病気等で搾乳できなくなり廃用になった月齢）。</a:t>
            </a:r>
          </a:p>
          <a:p>
            <a:pPr eaLnBrk="1" hangingPunct="1"/>
            <a:r>
              <a:rPr lang="en-US" altLang="ja-JP"/>
              <a:t>・84</a:t>
            </a:r>
            <a:r>
              <a:rPr lang="ja-JP" altLang="en-US"/>
              <a:t>ヶ月齢を経過しても除籍にならなかった牛は、</a:t>
            </a:r>
            <a:r>
              <a:rPr lang="en-US" altLang="ja-JP"/>
              <a:t>84</a:t>
            </a:r>
            <a:r>
              <a:rPr lang="ja-JP" altLang="en-US"/>
              <a:t>ヶ月として計算。</a:t>
            </a:r>
          </a:p>
          <a:p>
            <a:pPr eaLnBrk="1" hangingPunct="1"/>
            <a:r>
              <a:rPr lang="ja-JP" altLang="en-US"/>
              <a:t>・泌乳持続性が高いＰ３の階層に位置づけられた牛において、他の階層に比較して除籍月齢が長い傾向。</a:t>
            </a:r>
            <a:endParaRPr lang="ja-JP" altLang="en-US"/>
          </a:p>
          <a:p>
            <a:pPr eaLnBrk="1" hangingPunct="1"/>
            <a:r>
              <a:rPr lang="ja-JP" altLang="en-US"/>
              <a:t>・泌乳持続性が高い牛は経済寿命が長いと考えられる。</a:t>
            </a:r>
            <a:endParaRPr lang="ja-JP" altLang="en-US"/>
          </a:p>
          <a:p>
            <a:pPr eaLnBrk="1" hangingPunct="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41"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2D39F74-DDE1-4D77-80FB-350C842DE074}" type="slidenum">
              <a:rPr lang="en-US" altLang="ja-JP"/>
              <a:pPr/>
              <a:t>8</a:t>
            </a:fld>
            <a:endParaRPr lang="en-US" altLang="ja-JP"/>
          </a:p>
        </p:txBody>
      </p:sp>
      <p:sp>
        <p:nvSpPr>
          <p:cNvPr id="1242" name="Rectangle 2"/>
          <p:cNvSpPr>
            <a:spLocks noRot="1" noChangeArrowheads="1" noTextEdit="1"/>
          </p:cNvSpPr>
          <p:nvPr>
            <p:ph type="sldImg"/>
          </p:nvPr>
        </p:nvSpPr>
        <p:spPr>
          <a:ln/>
        </p:spPr>
      </p:sp>
      <p:sp>
        <p:nvSpPr>
          <p:cNvPr id="1243" name="Rectangle 3"/>
          <p:cNvSpPr>
            <a:spLocks noGrp="1" noChangeArrowheads="1"/>
          </p:cNvSpPr>
          <p:nvPr>
            <p:ph type="body" idx="1"/>
          </p:nvPr>
        </p:nvSpPr>
        <p:spPr>
          <a:noFill/>
        </p:spPr>
        <p:txBody>
          <a:bodyPr/>
          <a:lstStyle/>
          <a:p>
            <a:pPr eaLnBrk="1" hangingPunct="1"/>
            <a:r>
              <a:rPr lang="ja-JP" altLang="en-US"/>
              <a:t>・生涯生産額は生涯の間に生産した生乳の販売額及び、</a:t>
            </a:r>
            <a:endParaRPr lang="ja-JP" altLang="en-US"/>
          </a:p>
          <a:p>
            <a:pPr eaLnBrk="1" hangingPunct="1"/>
            <a:r>
              <a:rPr lang="ja-JP" altLang="en-US"/>
              <a:t>　生産した子牛の販売額（１頭は保留、残りは30万円/頭で売却と仮定）の</a:t>
            </a:r>
            <a:r>
              <a:rPr lang="ja-JP" altLang="en-US"/>
              <a:t>合計額。</a:t>
            </a:r>
            <a:endParaRPr lang="ja-JP" altLang="en-US"/>
          </a:p>
          <a:p>
            <a:pPr eaLnBrk="1" hangingPunct="1"/>
            <a:r>
              <a:rPr lang="ja-JP" altLang="en-US"/>
              <a:t>・</a:t>
            </a:r>
            <a:r>
              <a:rPr lang="ja-JP" altLang="en-US"/>
              <a:t>泌乳持続性の高いＰ３の階層において生涯生産額が高い傾向。</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54"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1F49F9C-AB16-4B00-964F-B47B2BE61D18}" type="slidenum">
              <a:rPr lang="en-US" altLang="ja-JP"/>
              <a:pPr/>
              <a:t>9</a:t>
            </a:fld>
            <a:endParaRPr lang="en-US" altLang="ja-JP"/>
          </a:p>
        </p:txBody>
      </p:sp>
      <p:sp>
        <p:nvSpPr>
          <p:cNvPr id="1255" name="Rectangle 2"/>
          <p:cNvSpPr>
            <a:spLocks noRot="1" noChangeArrowheads="1" noTextEdit="1"/>
          </p:cNvSpPr>
          <p:nvPr>
            <p:ph type="sldImg"/>
          </p:nvPr>
        </p:nvSpPr>
        <p:spPr>
          <a:ln/>
        </p:spPr>
      </p:sp>
      <p:sp>
        <p:nvSpPr>
          <p:cNvPr id="1256" name="Rectangle 3"/>
          <p:cNvSpPr>
            <a:spLocks noGrp="1" noChangeArrowheads="1"/>
          </p:cNvSpPr>
          <p:nvPr>
            <p:ph type="body" idx="1"/>
          </p:nvPr>
        </p:nvSpPr>
        <p:spPr>
          <a:noFill/>
        </p:spPr>
        <p:txBody>
          <a:bodyPr/>
          <a:lstStyle/>
          <a:p>
            <a:pPr eaLnBrk="1" hangingPunct="1"/>
            <a:r>
              <a:rPr lang="ja-JP" altLang="en-US"/>
              <a:t>・生涯収益は、各農家の経費から算出した</a:t>
            </a:r>
            <a:r>
              <a:rPr lang="en-US" altLang="ja-JP"/>
              <a:t>1</a:t>
            </a:r>
            <a:r>
              <a:rPr lang="ja-JP" altLang="en-US"/>
              <a:t>頭あたりの生産経費を、生涯生産額から差し引いて算出</a:t>
            </a:r>
            <a:r>
              <a:rPr lang="ja-JP" altLang="en-US"/>
              <a:t>。</a:t>
            </a:r>
          </a:p>
          <a:p>
            <a:pPr eaLnBrk="1" hangingPunct="1"/>
            <a:r>
              <a:rPr lang="ja-JP" altLang="en-US"/>
              <a:t>・泌乳乳持続性の高いＰ３の階層で収益が多い傾向。</a:t>
            </a:r>
          </a:p>
          <a:p>
            <a:pPr eaLnBrk="1" hangingPunct="1"/>
            <a:r>
              <a:rPr lang="ja-JP" altLang="en-US"/>
              <a:t>・平均値ではＰ１とＰ３の階層間で</a:t>
            </a:r>
            <a:r>
              <a:rPr lang="en-US" altLang="ja-JP"/>
              <a:t>1</a:t>
            </a:r>
            <a:r>
              <a:rPr lang="ja-JP" altLang="en-US"/>
              <a:t>頭あたり</a:t>
            </a:r>
            <a:r>
              <a:rPr lang="en-US" altLang="ja-JP"/>
              <a:t>13</a:t>
            </a:r>
            <a:r>
              <a:rPr lang="ja-JP" altLang="en-US"/>
              <a:t>万円の収益の差。</a:t>
            </a:r>
          </a:p>
          <a:p>
            <a:pPr eaLnBrk="1" hangingPunct="1"/>
            <a:r>
              <a:rPr lang="ja-JP" altLang="en-US"/>
              <a:t>・泌乳持続性は県内の酪農現場においても、</a:t>
            </a:r>
            <a:r>
              <a:rPr lang="ja-JP" altLang="en-US"/>
              <a:t>一定の経済性効果を現していると考えられる。</a:t>
            </a:r>
          </a:p>
          <a:p>
            <a:pPr eaLnBrk="1" hangingPunct="1"/>
            <a:endParaRPr lang="en-US" altLang="ja-JP"/>
          </a:p>
        </p:txBody>
      </p:sp>
    </p:spTree>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10.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11.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2.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3.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4.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5.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6.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7.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8.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9.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1"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1032" name="字幕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103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3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35" name="Rectangle 6"/>
          <p:cNvSpPr>
            <a:spLocks noGrp="1" noChangeArrowheads="1"/>
          </p:cNvSpPr>
          <p:nvPr>
            <p:ph type="sldNum" sz="quarter" idx="12"/>
          </p:nvPr>
        </p:nvSpPr>
        <p:spPr>
          <a:ln/>
        </p:spPr>
        <p:txBody>
          <a:bodyPr/>
          <a:lstStyle>
            <a:lvl1pPr>
              <a:defRPr/>
            </a:lvl1pPr>
          </a:lstStyle>
          <a:p>
            <a:pPr>
              <a:defRPr/>
            </a:pPr>
            <a:fld id="{F007336E-396C-465D-903F-84278D7353A2}" type="slidenum">
              <a:rPr lang="en-US" altLang="ja-JP"/>
              <a:pPr>
                <a:defRPr/>
              </a:pPr>
              <a:t>‹#›</a:t>
            </a:fld>
            <a:endParaRPr lang="en-US" altLang="ja-JP"/>
          </a:p>
        </p:txBody>
      </p:sp>
    </p:spTree>
    <p:extLst>
      <p:ext uri="{BB962C8B-B14F-4D97-AF65-F5344CB8AC3E}">
        <p14:creationId xmlns:p14="http://schemas.microsoft.com/office/powerpoint/2010/main" val="4072283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0" name=""/>
        <p:cNvGrpSpPr/>
        <p:nvPr/>
      </p:nvGrpSpPr>
      <p:grpSpPr>
        <a:xfrm>
          <a:off x="0" y="0"/>
          <a:ext cx="0" cy="0"/>
          <a:chOff x="0" y="0"/>
          <a:chExt cx="0" cy="0"/>
        </a:xfrm>
      </p:grpSpPr>
      <p:sp>
        <p:nvSpPr>
          <p:cNvPr id="1088" name="タイトル 1"/>
          <p:cNvSpPr>
            <a:spLocks noGrp="1"/>
          </p:cNvSpPr>
          <p:nvPr>
            <p:ph type="title"/>
          </p:nvPr>
        </p:nvSpPr>
        <p:spPr/>
        <p:txBody>
          <a:bodyPr/>
          <a:lstStyle/>
          <a:p>
            <a:r>
              <a:rPr lang="ja-JP" altLang="en-US"/>
              <a:t>マスター タイトルの書式設定</a:t>
            </a:r>
          </a:p>
        </p:txBody>
      </p:sp>
      <p:sp>
        <p:nvSpPr>
          <p:cNvPr id="1089"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2" name="Rectangle 6"/>
          <p:cNvSpPr>
            <a:spLocks noGrp="1" noChangeArrowheads="1"/>
          </p:cNvSpPr>
          <p:nvPr>
            <p:ph type="sldNum" sz="quarter" idx="12"/>
          </p:nvPr>
        </p:nvSpPr>
        <p:spPr>
          <a:ln/>
        </p:spPr>
        <p:txBody>
          <a:bodyPr/>
          <a:lstStyle>
            <a:lvl1pPr>
              <a:defRPr/>
            </a:lvl1pPr>
          </a:lstStyle>
          <a:p>
            <a:pPr>
              <a:defRPr/>
            </a:pPr>
            <a:fld id="{57FCFB50-3446-42E5-8B55-02DCB75384EC}" type="slidenum">
              <a:rPr lang="en-US" altLang="ja-JP"/>
              <a:pPr>
                <a:defRPr/>
              </a:pPr>
              <a:t>‹#›</a:t>
            </a:fld>
            <a:endParaRPr lang="en-US" altLang="ja-JP"/>
          </a:p>
        </p:txBody>
      </p:sp>
    </p:spTree>
    <p:extLst>
      <p:ext uri="{BB962C8B-B14F-4D97-AF65-F5344CB8AC3E}">
        <p14:creationId xmlns:p14="http://schemas.microsoft.com/office/powerpoint/2010/main" val="3626670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094"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1095"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8" name="Rectangle 6"/>
          <p:cNvSpPr>
            <a:spLocks noGrp="1" noChangeArrowheads="1"/>
          </p:cNvSpPr>
          <p:nvPr>
            <p:ph type="sldNum" sz="quarter" idx="12"/>
          </p:nvPr>
        </p:nvSpPr>
        <p:spPr>
          <a:ln/>
        </p:spPr>
        <p:txBody>
          <a:bodyPr/>
          <a:lstStyle>
            <a:lvl1pPr>
              <a:defRPr/>
            </a:lvl1pPr>
          </a:lstStyle>
          <a:p>
            <a:pPr>
              <a:defRPr/>
            </a:pPr>
            <a:fld id="{2F9C8C64-733B-4631-AE90-7B9A63A946ED}" type="slidenum">
              <a:rPr lang="en-US" altLang="ja-JP"/>
              <a:pPr>
                <a:defRPr/>
              </a:pPr>
              <a:t>‹#›</a:t>
            </a:fld>
            <a:endParaRPr lang="en-US" altLang="ja-JP"/>
          </a:p>
        </p:txBody>
      </p:sp>
    </p:spTree>
    <p:extLst>
      <p:ext uri="{BB962C8B-B14F-4D97-AF65-F5344CB8AC3E}">
        <p14:creationId xmlns:p14="http://schemas.microsoft.com/office/powerpoint/2010/main" val="3781583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37" name="タイトル 1"/>
          <p:cNvSpPr>
            <a:spLocks noGrp="1"/>
          </p:cNvSpPr>
          <p:nvPr>
            <p:ph type="title"/>
          </p:nvPr>
        </p:nvSpPr>
        <p:spPr/>
        <p:txBody>
          <a:bodyPr/>
          <a:lstStyle/>
          <a:p>
            <a:r>
              <a:rPr lang="ja-JP" altLang="en-US"/>
              <a:t>マスター タイトルの書式設定</a:t>
            </a:r>
          </a:p>
        </p:txBody>
      </p:sp>
      <p:sp>
        <p:nvSpPr>
          <p:cNvPr id="1038"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39"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4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41" name="Rectangle 6"/>
          <p:cNvSpPr>
            <a:spLocks noGrp="1" noChangeArrowheads="1"/>
          </p:cNvSpPr>
          <p:nvPr>
            <p:ph type="sldNum" sz="quarter" idx="12"/>
          </p:nvPr>
        </p:nvSpPr>
        <p:spPr>
          <a:ln/>
        </p:spPr>
        <p:txBody>
          <a:bodyPr/>
          <a:lstStyle>
            <a:lvl1pPr>
              <a:defRPr/>
            </a:lvl1pPr>
          </a:lstStyle>
          <a:p>
            <a:pPr>
              <a:defRPr/>
            </a:pPr>
            <a:fld id="{C21556C0-2F10-41F0-AA74-DBA5811A7EA0}" type="slidenum">
              <a:rPr lang="en-US" altLang="ja-JP"/>
              <a:pPr>
                <a:defRPr/>
              </a:pPr>
              <a:t>‹#›</a:t>
            </a:fld>
            <a:endParaRPr lang="en-US" altLang="ja-JP"/>
          </a:p>
        </p:txBody>
      </p:sp>
    </p:spTree>
    <p:extLst>
      <p:ext uri="{BB962C8B-B14F-4D97-AF65-F5344CB8AC3E}">
        <p14:creationId xmlns:p14="http://schemas.microsoft.com/office/powerpoint/2010/main" val="63744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043"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1044"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104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4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47" name="Rectangle 6"/>
          <p:cNvSpPr>
            <a:spLocks noGrp="1" noChangeArrowheads="1"/>
          </p:cNvSpPr>
          <p:nvPr>
            <p:ph type="sldNum" sz="quarter" idx="12"/>
          </p:nvPr>
        </p:nvSpPr>
        <p:spPr>
          <a:ln/>
        </p:spPr>
        <p:txBody>
          <a:bodyPr/>
          <a:lstStyle>
            <a:lvl1pPr>
              <a:defRPr/>
            </a:lvl1pPr>
          </a:lstStyle>
          <a:p>
            <a:pPr>
              <a:defRPr/>
            </a:pPr>
            <a:fld id="{2CFD735C-0126-463F-AF5B-A3B43F9DE813}" type="slidenum">
              <a:rPr lang="en-US" altLang="ja-JP"/>
              <a:pPr>
                <a:defRPr/>
              </a:pPr>
              <a:t>‹#›</a:t>
            </a:fld>
            <a:endParaRPr lang="en-US" altLang="ja-JP"/>
          </a:p>
        </p:txBody>
      </p:sp>
    </p:spTree>
    <p:extLst>
      <p:ext uri="{BB962C8B-B14F-4D97-AF65-F5344CB8AC3E}">
        <p14:creationId xmlns:p14="http://schemas.microsoft.com/office/powerpoint/2010/main" val="405819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049" name="タイトル 1"/>
          <p:cNvSpPr>
            <a:spLocks noGrp="1"/>
          </p:cNvSpPr>
          <p:nvPr>
            <p:ph type="title"/>
          </p:nvPr>
        </p:nvSpPr>
        <p:spPr/>
        <p:txBody>
          <a:bodyPr/>
          <a:lstStyle/>
          <a:p>
            <a:r>
              <a:rPr lang="ja-JP" altLang="en-US"/>
              <a:t>マスター タイトルの書式設定</a:t>
            </a:r>
          </a:p>
        </p:txBody>
      </p:sp>
      <p:sp>
        <p:nvSpPr>
          <p:cNvPr id="1050"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1"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4" name="Rectangle 6"/>
          <p:cNvSpPr>
            <a:spLocks noGrp="1" noChangeArrowheads="1"/>
          </p:cNvSpPr>
          <p:nvPr>
            <p:ph type="sldNum" sz="quarter" idx="12"/>
          </p:nvPr>
        </p:nvSpPr>
        <p:spPr>
          <a:ln/>
        </p:spPr>
        <p:txBody>
          <a:bodyPr/>
          <a:lstStyle>
            <a:lvl1pPr>
              <a:defRPr/>
            </a:lvl1pPr>
          </a:lstStyle>
          <a:p>
            <a:pPr>
              <a:defRPr/>
            </a:pPr>
            <a:fld id="{1BF41F51-99CA-4C85-AAA3-1A1999DAE8BF}" type="slidenum">
              <a:rPr lang="en-US" altLang="ja-JP"/>
              <a:pPr>
                <a:defRPr/>
              </a:pPr>
              <a:t>‹#›</a:t>
            </a:fld>
            <a:endParaRPr lang="en-US" altLang="ja-JP"/>
          </a:p>
        </p:txBody>
      </p:sp>
    </p:spTree>
    <p:extLst>
      <p:ext uri="{BB962C8B-B14F-4D97-AF65-F5344CB8AC3E}">
        <p14:creationId xmlns:p14="http://schemas.microsoft.com/office/powerpoint/2010/main" val="3923738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56"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1057"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58"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9"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60"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3" name="Rectangle 6"/>
          <p:cNvSpPr>
            <a:spLocks noGrp="1" noChangeArrowheads="1"/>
          </p:cNvSpPr>
          <p:nvPr>
            <p:ph type="sldNum" sz="quarter" idx="12"/>
          </p:nvPr>
        </p:nvSpPr>
        <p:spPr>
          <a:ln/>
        </p:spPr>
        <p:txBody>
          <a:bodyPr/>
          <a:lstStyle>
            <a:lvl1pPr>
              <a:defRPr/>
            </a:lvl1pPr>
          </a:lstStyle>
          <a:p>
            <a:pPr>
              <a:defRPr/>
            </a:pPr>
            <a:fld id="{C0019748-66C7-4741-A960-2830202AAC56}" type="slidenum">
              <a:rPr lang="en-US" altLang="ja-JP"/>
              <a:pPr>
                <a:defRPr/>
              </a:pPr>
              <a:t>‹#›</a:t>
            </a:fld>
            <a:endParaRPr lang="en-US" altLang="ja-JP"/>
          </a:p>
        </p:txBody>
      </p:sp>
    </p:spTree>
    <p:extLst>
      <p:ext uri="{BB962C8B-B14F-4D97-AF65-F5344CB8AC3E}">
        <p14:creationId xmlns:p14="http://schemas.microsoft.com/office/powerpoint/2010/main" val="10660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065" name="タイトル 1"/>
          <p:cNvSpPr>
            <a:spLocks noGrp="1"/>
          </p:cNvSpPr>
          <p:nvPr>
            <p:ph type="title"/>
          </p:nvPr>
        </p:nvSpPr>
        <p:spPr/>
        <p:txBody>
          <a:bodyPr/>
          <a:lstStyle/>
          <a:p>
            <a:r>
              <a:rPr lang="ja-JP" altLang="en-US"/>
              <a:t>マスター タイトルの書式設定</a:t>
            </a:r>
          </a:p>
        </p:txBody>
      </p:sp>
      <p:sp>
        <p:nvSpPr>
          <p:cNvPr id="106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8" name="Rectangle 6"/>
          <p:cNvSpPr>
            <a:spLocks noGrp="1" noChangeArrowheads="1"/>
          </p:cNvSpPr>
          <p:nvPr>
            <p:ph type="sldNum" sz="quarter" idx="12"/>
          </p:nvPr>
        </p:nvSpPr>
        <p:spPr>
          <a:ln/>
        </p:spPr>
        <p:txBody>
          <a:bodyPr/>
          <a:lstStyle>
            <a:lvl1pPr>
              <a:defRPr/>
            </a:lvl1pPr>
          </a:lstStyle>
          <a:p>
            <a:pPr>
              <a:defRPr/>
            </a:pPr>
            <a:fld id="{DC98E5B6-55A8-4748-8BCF-704BA076F76E}" type="slidenum">
              <a:rPr lang="en-US" altLang="ja-JP"/>
              <a:pPr>
                <a:defRPr/>
              </a:pPr>
              <a:t>‹#›</a:t>
            </a:fld>
            <a:endParaRPr lang="en-US" altLang="ja-JP"/>
          </a:p>
        </p:txBody>
      </p:sp>
    </p:spTree>
    <p:extLst>
      <p:ext uri="{BB962C8B-B14F-4D97-AF65-F5344CB8AC3E}">
        <p14:creationId xmlns:p14="http://schemas.microsoft.com/office/powerpoint/2010/main" val="3255953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07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2" name="Rectangle 6"/>
          <p:cNvSpPr>
            <a:spLocks noGrp="1" noChangeArrowheads="1"/>
          </p:cNvSpPr>
          <p:nvPr>
            <p:ph type="sldNum" sz="quarter" idx="12"/>
          </p:nvPr>
        </p:nvSpPr>
        <p:spPr>
          <a:ln/>
        </p:spPr>
        <p:txBody>
          <a:bodyPr/>
          <a:lstStyle>
            <a:lvl1pPr>
              <a:defRPr/>
            </a:lvl1pPr>
          </a:lstStyle>
          <a:p>
            <a:pPr>
              <a:defRPr/>
            </a:pPr>
            <a:fld id="{3FC42582-296A-41BD-9385-0AC4E5FDB5D1}" type="slidenum">
              <a:rPr lang="en-US" altLang="ja-JP"/>
              <a:pPr>
                <a:defRPr/>
              </a:pPr>
              <a:t>‹#›</a:t>
            </a:fld>
            <a:endParaRPr lang="en-US" altLang="ja-JP"/>
          </a:p>
        </p:txBody>
      </p:sp>
    </p:spTree>
    <p:extLst>
      <p:ext uri="{BB962C8B-B14F-4D97-AF65-F5344CB8AC3E}">
        <p14:creationId xmlns:p14="http://schemas.microsoft.com/office/powerpoint/2010/main" val="55771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0" name=""/>
        <p:cNvGrpSpPr/>
        <p:nvPr/>
      </p:nvGrpSpPr>
      <p:grpSpPr>
        <a:xfrm>
          <a:off x="0" y="0"/>
          <a:ext cx="0" cy="0"/>
          <a:chOff x="0" y="0"/>
          <a:chExt cx="0" cy="0"/>
        </a:xfrm>
      </p:grpSpPr>
      <p:sp>
        <p:nvSpPr>
          <p:cNvPr id="1074"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1075"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6"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107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9" name="Rectangle 6"/>
          <p:cNvSpPr>
            <a:spLocks noGrp="1" noChangeArrowheads="1"/>
          </p:cNvSpPr>
          <p:nvPr>
            <p:ph type="sldNum" sz="quarter" idx="12"/>
          </p:nvPr>
        </p:nvSpPr>
        <p:spPr>
          <a:ln/>
        </p:spPr>
        <p:txBody>
          <a:bodyPr/>
          <a:lstStyle>
            <a:lvl1pPr>
              <a:defRPr/>
            </a:lvl1pPr>
          </a:lstStyle>
          <a:p>
            <a:pPr>
              <a:defRPr/>
            </a:pPr>
            <a:fld id="{0006D629-BB6F-40E8-9727-D6B7BCECE031}" type="slidenum">
              <a:rPr lang="en-US" altLang="ja-JP"/>
              <a:pPr>
                <a:defRPr/>
              </a:pPr>
              <a:t>‹#›</a:t>
            </a:fld>
            <a:endParaRPr lang="en-US" altLang="ja-JP"/>
          </a:p>
        </p:txBody>
      </p:sp>
    </p:spTree>
    <p:extLst>
      <p:ext uri="{BB962C8B-B14F-4D97-AF65-F5344CB8AC3E}">
        <p14:creationId xmlns:p14="http://schemas.microsoft.com/office/powerpoint/2010/main" val="3778204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081"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1082"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083"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108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6" name="Rectangle 6"/>
          <p:cNvSpPr>
            <a:spLocks noGrp="1" noChangeArrowheads="1"/>
          </p:cNvSpPr>
          <p:nvPr>
            <p:ph type="sldNum" sz="quarter" idx="12"/>
          </p:nvPr>
        </p:nvSpPr>
        <p:spPr>
          <a:ln/>
        </p:spPr>
        <p:txBody>
          <a:bodyPr/>
          <a:lstStyle>
            <a:lvl1pPr>
              <a:defRPr/>
            </a:lvl1pPr>
          </a:lstStyle>
          <a:p>
            <a:pPr>
              <a:defRPr/>
            </a:pPr>
            <a:fld id="{20A8AD87-4BFA-42CC-9DDE-083524AF6BDB}" type="slidenum">
              <a:rPr lang="en-US" altLang="ja-JP"/>
              <a:pPr>
                <a:defRPr/>
              </a:pPr>
              <a:t>‹#›</a:t>
            </a:fld>
            <a:endParaRPr lang="en-US" altLang="ja-JP"/>
          </a:p>
        </p:txBody>
      </p:sp>
    </p:spTree>
    <p:extLst>
      <p:ext uri="{BB962C8B-B14F-4D97-AF65-F5344CB8AC3E}">
        <p14:creationId xmlns:p14="http://schemas.microsoft.com/office/powerpoint/2010/main" val="3431838855"/>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slideLayout" Target="../slideLayouts/slideLayout1.xml" Id="rId1" /><Relationship Type="http://schemas.openxmlformats.org/officeDocument/2006/relationships/slideLayout" Target="../slideLayouts/slideLayout2.xml" Id="rId2" /><Relationship Type="http://schemas.openxmlformats.org/officeDocument/2006/relationships/slideLayout" Target="../slideLayouts/slideLayout3.xml" Id="rId3" /><Relationship Type="http://schemas.openxmlformats.org/officeDocument/2006/relationships/slideLayout" Target="../slideLayouts/slideLayout4.xml" Id="rId4" /><Relationship Type="http://schemas.openxmlformats.org/officeDocument/2006/relationships/slideLayout" Target="../slideLayouts/slideLayout5.xml" Id="rId5" /><Relationship Type="http://schemas.openxmlformats.org/officeDocument/2006/relationships/slideLayout" Target="../slideLayouts/slideLayout6.xml" Id="rId6" /><Relationship Type="http://schemas.openxmlformats.org/officeDocument/2006/relationships/slideLayout" Target="../slideLayouts/slideLayout7.xml" Id="rId7" /><Relationship Type="http://schemas.openxmlformats.org/officeDocument/2006/relationships/slideLayout" Target="../slideLayouts/slideLayout8.xml" Id="rId8" /><Relationship Type="http://schemas.openxmlformats.org/officeDocument/2006/relationships/slideLayout" Target="../slideLayouts/slideLayout9.xml" Id="rId9" /><Relationship Type="http://schemas.openxmlformats.org/officeDocument/2006/relationships/slideLayout" Target="../slideLayouts/slideLayout10.xml" Id="rId10" /><Relationship Type="http://schemas.openxmlformats.org/officeDocument/2006/relationships/slideLayout" Target="../slideLayouts/slideLayout11.xml" Id="rId11" /><Relationship Type="http://schemas.openxmlformats.org/officeDocument/2006/relationships/theme" Target="../theme/theme1.xml" Id="rId12"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0" name=""/>
        <p:cNvGrpSpPr/>
        <p:nvPr/>
      </p:nvGrpSpPr>
      <p:grpSpPr>
        <a:xfrm>
          <a:off x="0" y="0"/>
          <a:ext cx="0" cy="0"/>
          <a:chOff x="0" y="0"/>
          <a:chExt cx="0" cy="0"/>
        </a:xfrm>
      </p:grpSpPr>
      <p:sp>
        <p:nvSpPr>
          <p:cNvPr id="1025" name="Rectangle 2"/>
          <p:cNvSpPr>
            <a:spLocks noGrp="1" noChangeArrowheads="1"/>
          </p:cNvSpPr>
          <p:nvPr>
            <p:ph type="title"/>
          </p:nvPr>
        </p:nvSpPr>
        <p:spPr>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6" name="Rectangle 3"/>
          <p:cNvSpPr>
            <a:spLocks noGrp="1" noChangeArrowheads="1"/>
          </p:cNvSpPr>
          <p:nvPr>
            <p:ph type="body" idx="1"/>
          </p:nvPr>
        </p:nvSpPr>
        <p:spPr>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7" name="Rectangle 4"/>
          <p:cNvSpPr>
            <a:spLocks noGrp="1" noChangeArrowheads="1"/>
          </p:cNvSpPr>
          <p:nvPr>
            <p:ph type="dt" sz="half" idx="2"/>
          </p:nvPr>
        </p:nvSpPr>
        <p:spPr>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ja-JP"/>
          </a:p>
        </p:txBody>
      </p:sp>
      <p:sp>
        <p:nvSpPr>
          <p:cNvPr id="1028" name="Rectangle 5"/>
          <p:cNvSpPr>
            <a:spLocks noGrp="1" noChangeArrowheads="1"/>
          </p:cNvSpPr>
          <p:nvPr>
            <p:ph type="ftr" sz="quarter" idx="3"/>
          </p:nvPr>
        </p:nvSpPr>
        <p:spPr>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ja-JP"/>
          </a:p>
        </p:txBody>
      </p:sp>
      <p:sp>
        <p:nvSpPr>
          <p:cNvPr id="1029" name="Rectangle 6"/>
          <p:cNvSpPr>
            <a:spLocks noGrp="1" noChangeArrowheads="1"/>
          </p:cNvSpPr>
          <p:nvPr>
            <p:ph type="sldNum" sz="quarter" idx="4"/>
          </p:nvPr>
        </p:nvSpPr>
        <p:spPr>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A9AE5C80-9621-4528-A28C-C8EB1BB45C41}"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image" Target="../media/image1.png" Id="rId1" /><Relationship Type="http://schemas.openxmlformats.org/officeDocument/2006/relationships/image" Target="../media/image2.png" Id="rId2" /><Relationship Type="http://schemas.openxmlformats.org/officeDocument/2006/relationships/audio" Target="../media/media1.m4a" Id="rId3" /><Relationship Type="http://schemas.microsoft.com/office/2007/relationships/media" Target="../media/media1.m4a" Id="rId4" /><Relationship Type="http://schemas.openxmlformats.org/officeDocument/2006/relationships/slideLayout" Target="../slideLayouts/slideLayout1.xml" Id="rId5" /><Relationship Type="http://schemas.openxmlformats.org/officeDocument/2006/relationships/notesSlide" Target="../notesSlides/notesSlide1.xml" Id="rId6" /></Relationships>
</file>

<file path=ppt/slides/_rels/slide10.xml.rels>&#65279;<?xml version="1.0" encoding="utf-8"?><Relationships xmlns="http://schemas.openxmlformats.org/package/2006/relationships"><Relationship Type="http://schemas.openxmlformats.org/officeDocument/2006/relationships/image" Target="../media/image1.png" Id="rId1" /><Relationship Type="http://schemas.openxmlformats.org/officeDocument/2006/relationships/image" Target="../media/image2.png" Id="rId2" /><Relationship Type="http://schemas.openxmlformats.org/officeDocument/2006/relationships/audio" Target="../media/media10.m4a" Id="rId3" /><Relationship Type="http://schemas.microsoft.com/office/2007/relationships/media" Target="../media/media10.m4a" Id="rId4" /><Relationship Type="http://schemas.openxmlformats.org/officeDocument/2006/relationships/slideLayout" Target="../slideLayouts/slideLayout7.xml" Id="rId5" /><Relationship Type="http://schemas.openxmlformats.org/officeDocument/2006/relationships/notesSlide" Target="../notesSlides/notesSlide10.xml" Id="rId6" /></Relationships>
</file>

<file path=ppt/slides/_rels/slide11.xml.rels>&#65279;<?xml version="1.0" encoding="utf-8"?><Relationships xmlns="http://schemas.openxmlformats.org/package/2006/relationships"><Relationship Type="http://schemas.openxmlformats.org/officeDocument/2006/relationships/image" Target="../media/image8.png" Id="rId1" /><Relationship Type="http://schemas.openxmlformats.org/officeDocument/2006/relationships/image" Target="../media/image1.png" Id="rId2" /><Relationship Type="http://schemas.openxmlformats.org/officeDocument/2006/relationships/image" Target="../media/image2.png" Id="rId3" /><Relationship Type="http://schemas.openxmlformats.org/officeDocument/2006/relationships/audio" Target="../media/media11.m4a" Id="rId4" /><Relationship Type="http://schemas.microsoft.com/office/2007/relationships/media" Target="../media/media11.m4a" Id="rId5" /><Relationship Type="http://schemas.openxmlformats.org/officeDocument/2006/relationships/slideLayout" Target="../slideLayouts/slideLayout7.xml" Id="rId6" /><Relationship Type="http://schemas.openxmlformats.org/officeDocument/2006/relationships/notesSlide" Target="../notesSlides/notesSlide11.xml" Id="rId7" /></Relationships>
</file>

<file path=ppt/slides/_rels/slide12.xml.rels>&#65279;<?xml version="1.0" encoding="utf-8"?><Relationships xmlns="http://schemas.openxmlformats.org/package/2006/relationships"><Relationship Type="http://schemas.openxmlformats.org/officeDocument/2006/relationships/image" Target="../media/image9.png" Id="rId1" /><Relationship Type="http://schemas.openxmlformats.org/officeDocument/2006/relationships/image" Target="../media/image10.png" Id="rId2" /><Relationship Type="http://schemas.openxmlformats.org/officeDocument/2006/relationships/image" Target="../media/image1.png" Id="rId3" /><Relationship Type="http://schemas.openxmlformats.org/officeDocument/2006/relationships/image" Target="../media/image2.png" Id="rId4" /><Relationship Type="http://schemas.openxmlformats.org/officeDocument/2006/relationships/audio" Target="../media/media12.m4a" Id="rId5" /><Relationship Type="http://schemas.microsoft.com/office/2007/relationships/media" Target="../media/media12.m4a" Id="rId6" /><Relationship Type="http://schemas.openxmlformats.org/officeDocument/2006/relationships/slideLayout" Target="../slideLayouts/slideLayout7.xml" Id="rId7" /><Relationship Type="http://schemas.openxmlformats.org/officeDocument/2006/relationships/notesSlide" Target="../notesSlides/notesSlide12.xml" Id="rId8" /></Relationships>
</file>

<file path=ppt/slides/_rels/slide13.xml.rels>&#65279;<?xml version="1.0" encoding="utf-8"?><Relationships xmlns="http://schemas.openxmlformats.org/package/2006/relationships"><Relationship Type="http://schemas.openxmlformats.org/officeDocument/2006/relationships/image" Target="../media/image1.png" Id="rId1" /><Relationship Type="http://schemas.openxmlformats.org/officeDocument/2006/relationships/image" Target="../media/image2.png" Id="rId2" /><Relationship Type="http://schemas.openxmlformats.org/officeDocument/2006/relationships/audio" Target="../media/media13.m4a" Id="rId3" /><Relationship Type="http://schemas.microsoft.com/office/2007/relationships/media" Target="../media/media13.m4a" Id="rId4" /><Relationship Type="http://schemas.openxmlformats.org/officeDocument/2006/relationships/slideLayout" Target="../slideLayouts/slideLayout7.xml" Id="rId5" /><Relationship Type="http://schemas.openxmlformats.org/officeDocument/2006/relationships/notesSlide" Target="../notesSlides/notesSlide13.xml" Id="rId6" /></Relationships>
</file>

<file path=ppt/slides/_rels/slide14.xml.rels>&#65279;<?xml version="1.0" encoding="utf-8"?><Relationships xmlns="http://schemas.openxmlformats.org/package/2006/relationships"><Relationship Type="http://schemas.openxmlformats.org/officeDocument/2006/relationships/image" Target="../media/image1.png" Id="rId1" /><Relationship Type="http://schemas.openxmlformats.org/officeDocument/2006/relationships/image" Target="../media/image2.png" Id="rId2" /><Relationship Type="http://schemas.openxmlformats.org/officeDocument/2006/relationships/audio" Target="../media/media14.m4a" Id="rId3" /><Relationship Type="http://schemas.microsoft.com/office/2007/relationships/media" Target="../media/media14.m4a" Id="rId4" /><Relationship Type="http://schemas.openxmlformats.org/officeDocument/2006/relationships/slideLayout" Target="../slideLayouts/slideLayout7.xml" Id="rId5" /><Relationship Type="http://schemas.openxmlformats.org/officeDocument/2006/relationships/notesSlide" Target="../notesSlides/notesSlide14.xml" Id="rId6" /></Relationships>
</file>

<file path=ppt/slides/_rels/slide15.xml.rels>&#65279;<?xml version="1.0" encoding="utf-8"?><Relationships xmlns="http://schemas.openxmlformats.org/package/2006/relationships"><Relationship Type="http://schemas.openxmlformats.org/officeDocument/2006/relationships/image" Target="../media/image1.png" Id="rId1" /><Relationship Type="http://schemas.openxmlformats.org/officeDocument/2006/relationships/image" Target="../media/image2.png" Id="rId2" /><Relationship Type="http://schemas.openxmlformats.org/officeDocument/2006/relationships/audio" Target="../media/media15.m4a" Id="rId3" /><Relationship Type="http://schemas.microsoft.com/office/2007/relationships/media" Target="../media/media15.m4a" Id="rId4" /><Relationship Type="http://schemas.openxmlformats.org/officeDocument/2006/relationships/slideLayout" Target="../slideLayouts/slideLayout7.xml" Id="rId5" /><Relationship Type="http://schemas.openxmlformats.org/officeDocument/2006/relationships/notesSlide" Target="../notesSlides/notesSlide15.xml" Id="rId6" /></Relationships>
</file>

<file path=ppt/slides/_rels/slide16.xml.rels>&#65279;<?xml version="1.0" encoding="utf-8"?><Relationships xmlns="http://schemas.openxmlformats.org/package/2006/relationships"><Relationship Type="http://schemas.openxmlformats.org/officeDocument/2006/relationships/image" Target="../media/image11.jpeg" Id="rId1" /><Relationship Type="http://schemas.openxmlformats.org/officeDocument/2006/relationships/image" Target="../media/image1.png" Id="rId2" /><Relationship Type="http://schemas.openxmlformats.org/officeDocument/2006/relationships/image" Target="../media/image2.png" Id="rId3" /><Relationship Type="http://schemas.openxmlformats.org/officeDocument/2006/relationships/audio" Target="../media/media16.m4a" Id="rId4" /><Relationship Type="http://schemas.microsoft.com/office/2007/relationships/media" Target="../media/media16.m4a" Id="rId5" /><Relationship Type="http://schemas.openxmlformats.org/officeDocument/2006/relationships/slideLayout" Target="../slideLayouts/slideLayout7.xml" Id="rId6" /><Relationship Type="http://schemas.openxmlformats.org/officeDocument/2006/relationships/notesSlide" Target="../notesSlides/notesSlide16.xml" Id="rId7" /></Relationships>
</file>

<file path=ppt/slides/_rels/slide2.xml.rels>&#65279;<?xml version="1.0" encoding="utf-8"?><Relationships xmlns="http://schemas.openxmlformats.org/package/2006/relationships"><Relationship Type="http://schemas.openxmlformats.org/officeDocument/2006/relationships/image" Target="../media/image1.png" Id="rId1" /><Relationship Type="http://schemas.openxmlformats.org/officeDocument/2006/relationships/image" Target="../media/image2.png" Id="rId2" /><Relationship Type="http://schemas.openxmlformats.org/officeDocument/2006/relationships/audio" Target="../media/media2.m4a" Id="rId3" /><Relationship Type="http://schemas.microsoft.com/office/2007/relationships/media" Target="../media/media2.m4a" Id="rId4" /><Relationship Type="http://schemas.openxmlformats.org/officeDocument/2006/relationships/slideLayout" Target="../slideLayouts/slideLayout7.xml" Id="rId5" /><Relationship Type="http://schemas.openxmlformats.org/officeDocument/2006/relationships/notesSlide" Target="../notesSlides/notesSlide2.xml" Id="rId6" /></Relationships>
</file>

<file path=ppt/slides/_rels/slide3.xml.rels>&#65279;<?xml version="1.0" encoding="utf-8"?><Relationships xmlns="http://schemas.openxmlformats.org/package/2006/relationships"><Relationship Type="http://schemas.openxmlformats.org/officeDocument/2006/relationships/image" Target="../media/image3.png" Id="rId1" /><Relationship Type="http://schemas.openxmlformats.org/officeDocument/2006/relationships/image" Target="../media/image1.png" Id="rId2" /><Relationship Type="http://schemas.openxmlformats.org/officeDocument/2006/relationships/image" Target="../media/image2.png" Id="rId3" /><Relationship Type="http://schemas.openxmlformats.org/officeDocument/2006/relationships/audio" Target="../media/media3.m4a" Id="rId4" /><Relationship Type="http://schemas.microsoft.com/office/2007/relationships/media" Target="../media/media3.m4a" Id="rId5" /><Relationship Type="http://schemas.openxmlformats.org/officeDocument/2006/relationships/slideLayout" Target="../slideLayouts/slideLayout7.xml" Id="rId6" /><Relationship Type="http://schemas.openxmlformats.org/officeDocument/2006/relationships/notesSlide" Target="../notesSlides/notesSlide3.xml" Id="rId7" /></Relationships>
</file>

<file path=ppt/slides/_rels/slide4.xml.rels>&#65279;<?xml version="1.0" encoding="utf-8"?><Relationships xmlns="http://schemas.openxmlformats.org/package/2006/relationships"><Relationship Type="http://schemas.openxmlformats.org/officeDocument/2006/relationships/image" Target="../media/image4.emf" Id="rId1" /><Relationship Type="http://schemas.openxmlformats.org/officeDocument/2006/relationships/image" Target="../media/image1.png" Id="rId2" /><Relationship Type="http://schemas.openxmlformats.org/officeDocument/2006/relationships/image" Target="../media/image2.png" Id="rId3" /><Relationship Type="http://schemas.openxmlformats.org/officeDocument/2006/relationships/audio" Target="../media/media4.m4a" Id="rId4" /><Relationship Type="http://schemas.microsoft.com/office/2007/relationships/media" Target="../media/media4.m4a" Id="rId5" /><Relationship Type="http://schemas.openxmlformats.org/officeDocument/2006/relationships/slideLayout" Target="../slideLayouts/slideLayout7.xml" Id="rId6" /><Relationship Type="http://schemas.openxmlformats.org/officeDocument/2006/relationships/notesSlide" Target="../notesSlides/notesSlide4.xml" Id="rId7" /></Relationships>
</file>

<file path=ppt/slides/_rels/slide5.xml.rels>&#65279;<?xml version="1.0" encoding="utf-8"?><Relationships xmlns="http://schemas.openxmlformats.org/package/2006/relationships"><Relationship Type="http://schemas.openxmlformats.org/officeDocument/2006/relationships/image" Target="../media/image1.png" Id="rId1" /><Relationship Type="http://schemas.openxmlformats.org/officeDocument/2006/relationships/image" Target="../media/image2.png" Id="rId2" /><Relationship Type="http://schemas.openxmlformats.org/officeDocument/2006/relationships/audio" Target="../media/media5.m4a" Id="rId3" /><Relationship Type="http://schemas.microsoft.com/office/2007/relationships/media" Target="../media/media5.m4a" Id="rId4" /><Relationship Type="http://schemas.openxmlformats.org/officeDocument/2006/relationships/slideLayout" Target="../slideLayouts/slideLayout7.xml" Id="rId5" /><Relationship Type="http://schemas.openxmlformats.org/officeDocument/2006/relationships/notesSlide" Target="../notesSlides/notesSlide5.xml" Id="rId6" /></Relationships>
</file>

<file path=ppt/slides/_rels/slide6.xml.rels>&#65279;<?xml version="1.0" encoding="utf-8"?><Relationships xmlns="http://schemas.openxmlformats.org/package/2006/relationships"><Relationship Type="http://schemas.openxmlformats.org/officeDocument/2006/relationships/image" Target="../media/image1.png" Id="rId1" /><Relationship Type="http://schemas.openxmlformats.org/officeDocument/2006/relationships/image" Target="../media/image2.png" Id="rId2" /><Relationship Type="http://schemas.openxmlformats.org/officeDocument/2006/relationships/audio" Target="../media/media6.m4a" Id="rId3" /><Relationship Type="http://schemas.microsoft.com/office/2007/relationships/media" Target="../media/media6.m4a" Id="rId4" /><Relationship Type="http://schemas.openxmlformats.org/officeDocument/2006/relationships/slideLayout" Target="../slideLayouts/slideLayout7.xml" Id="rId5" /><Relationship Type="http://schemas.openxmlformats.org/officeDocument/2006/relationships/notesSlide" Target="../notesSlides/notesSlide6.xml" Id="rId6" /></Relationships>
</file>

<file path=ppt/slides/_rels/slide7.xml.rels>&#65279;<?xml version="1.0" encoding="utf-8"?><Relationships xmlns="http://schemas.openxmlformats.org/package/2006/relationships"><Relationship Type="http://schemas.openxmlformats.org/officeDocument/2006/relationships/image" Target="../media/image5.png" Id="rId1" /><Relationship Type="http://schemas.openxmlformats.org/officeDocument/2006/relationships/image" Target="../media/image1.png" Id="rId2" /><Relationship Type="http://schemas.openxmlformats.org/officeDocument/2006/relationships/image" Target="../media/image2.png" Id="rId3" /><Relationship Type="http://schemas.openxmlformats.org/officeDocument/2006/relationships/audio" Target="../media/media7.m4a" Id="rId4" /><Relationship Type="http://schemas.microsoft.com/office/2007/relationships/media" Target="../media/media7.m4a" Id="rId5" /><Relationship Type="http://schemas.openxmlformats.org/officeDocument/2006/relationships/slideLayout" Target="../slideLayouts/slideLayout7.xml" Id="rId6" /><Relationship Type="http://schemas.openxmlformats.org/officeDocument/2006/relationships/notesSlide" Target="../notesSlides/notesSlide7.xml" Id="rId7" /></Relationships>
</file>

<file path=ppt/slides/_rels/slide8.xml.rels>&#65279;<?xml version="1.0" encoding="utf-8"?><Relationships xmlns="http://schemas.openxmlformats.org/package/2006/relationships"><Relationship Type="http://schemas.openxmlformats.org/officeDocument/2006/relationships/image" Target="../media/image6.png" Id="rId1" /><Relationship Type="http://schemas.openxmlformats.org/officeDocument/2006/relationships/image" Target="../media/image1.png" Id="rId2" /><Relationship Type="http://schemas.openxmlformats.org/officeDocument/2006/relationships/image" Target="../media/image2.png" Id="rId3" /><Relationship Type="http://schemas.openxmlformats.org/officeDocument/2006/relationships/audio" Target="../media/media8.m4a" Id="rId4" /><Relationship Type="http://schemas.microsoft.com/office/2007/relationships/media" Target="../media/media8.m4a" Id="rId5" /><Relationship Type="http://schemas.openxmlformats.org/officeDocument/2006/relationships/slideLayout" Target="../slideLayouts/slideLayout7.xml" Id="rId6" /><Relationship Type="http://schemas.openxmlformats.org/officeDocument/2006/relationships/notesSlide" Target="../notesSlides/notesSlide8.xml" Id="rId7" /></Relationships>
</file>

<file path=ppt/slides/_rels/slide9.xml.rels>&#65279;<?xml version="1.0" encoding="utf-8"?><Relationships xmlns="http://schemas.openxmlformats.org/package/2006/relationships"><Relationship Type="http://schemas.openxmlformats.org/officeDocument/2006/relationships/image" Target="../media/image7.png" Id="rId1" /><Relationship Type="http://schemas.openxmlformats.org/officeDocument/2006/relationships/image" Target="../media/image1.png" Id="rId2" /><Relationship Type="http://schemas.openxmlformats.org/officeDocument/2006/relationships/image" Target="../media/image2.png" Id="rId3" /><Relationship Type="http://schemas.openxmlformats.org/officeDocument/2006/relationships/audio" Target="../media/media9.m4a" Id="rId4" /><Relationship Type="http://schemas.microsoft.com/office/2007/relationships/media" Target="../media/media9.m4a" Id="rId5" /><Relationship Type="http://schemas.openxmlformats.org/officeDocument/2006/relationships/slideLayout" Target="../slideLayouts/slideLayout7.xml" Id="rId6" /><Relationship Type="http://schemas.openxmlformats.org/officeDocument/2006/relationships/notesSlide" Target="../notesSlides/notesSlide9.xml" Id="rId7"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07" name="Rectangle 4"/>
          <p:cNvSpPr>
            <a:spLocks noGrp="1" noChangeArrowheads="1"/>
          </p:cNvSpPr>
          <p:nvPr>
            <p:ph type="ctrTitle"/>
          </p:nvPr>
        </p:nvSpPr>
        <p:spPr>
          <a:xfrm>
            <a:off x="685800" y="2130425"/>
            <a:ext cx="7772400" cy="1470025"/>
          </a:xfrm>
        </p:spPr>
        <p:txBody>
          <a:bodyPr anchor="ctr"/>
          <a:lstStyle/>
          <a:p>
            <a:pPr eaLnBrk="1" hangingPunct="1"/>
            <a:r>
              <a:rPr lang="ja-JP" altLang="en-US" sz="4400"/>
              <a:t>県内酪農家における</a:t>
            </a:r>
            <a:br>
              <a:rPr lang="ja-JP" altLang="en-US" sz="4400"/>
            </a:br>
            <a:r>
              <a:rPr lang="ja-JP" altLang="en-US" sz="4400"/>
              <a:t>「泌乳持続性」の経済性効果</a:t>
            </a:r>
          </a:p>
        </p:txBody>
      </p:sp>
      <p:sp>
        <p:nvSpPr>
          <p:cNvPr id="1108" name="Rectangle 5"/>
          <p:cNvSpPr>
            <a:spLocks noGrp="1" noChangeArrowheads="1"/>
          </p:cNvSpPr>
          <p:nvPr>
            <p:ph type="subTitle" idx="1"/>
          </p:nvPr>
        </p:nvSpPr>
        <p:spPr>
          <a:xfrm>
            <a:off x="2916238" y="5588000"/>
            <a:ext cx="6011862" cy="936625"/>
          </a:xfrm>
        </p:spPr>
        <p:txBody>
          <a:bodyPr/>
          <a:lstStyle/>
          <a:p>
            <a:pPr algn="r" eaLnBrk="1" hangingPunct="1"/>
            <a:r>
              <a:rPr lang="ja-JP" altLang="en-US"/>
              <a:t>　肉牛酪農担当　森川繁樹・明石聖子・　　　　池角篤志・藤井侑里子・福井弘之</a:t>
            </a:r>
          </a:p>
        </p:txBody>
      </p:sp>
      <p:pic>
        <p:nvPicPr>
          <p:cNvPr id="1109" name="Picture 7"/>
          <p:cNvPicPr>
            <a:picLocks noChangeAspect="1" noChangeArrowheads="1"/>
          </p:cNvPicPr>
          <p:nvPr/>
        </p:nvPicPr>
        <p:blipFill>
          <a:blip r:embed="rId1"/>
          <a:stretch>
            <a:fillRect/>
          </a:stretch>
        </p:blipFill>
        <p:spPr>
          <a:xfrm>
            <a:off x="-26988" y="-26988"/>
            <a:ext cx="1285876" cy="1285876"/>
          </a:xfrm>
          <a:prstGeom prst="rect">
            <a:avLst/>
          </a:prstGeom>
          <a:noFill/>
          <a:ln>
            <a:noFill/>
          </a:ln>
          <a:effectLst/>
        </p:spPr>
      </p:pic>
      <p:pic>
        <p:nvPicPr>
          <p:cNvPr id="1110" name="オーディオ 1">
            <a:hlinkClick r:id="" action="ppaction://media"/>
          </p:cNvPr>
          <p:cNvPicPr>
            <a:picLocks noChangeAspect="1" noChangeArrowheads="1"/>
          </p:cNvPicPr>
          <p:nvPr/>
        </p:nvPicPr>
        <p:blipFill>
          <a:blip r:embed="rId2"/>
          <a:stretch>
            <a:fillRect/>
          </a:stretch>
        </p:blipFill>
        <p:spPr>
          <a:xfrm>
            <a:off x="8318500" y="6032500"/>
            <a:ext cx="609600" cy="609600"/>
          </a:xfrm>
          <a:prstGeom prst="rect">
            <a:avLst/>
          </a:prstGeom>
          <a:noFill/>
          <a:ln>
            <a:noFill/>
          </a:ln>
        </p:spPr>
      </p:pic>
      <p:pic>
        <p:nvPicPr>
          <p:cNvPr id="1111" name="オーディオ 2">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2"/>
          <a:stretch>
            <a:fillRect/>
          </a:stretch>
        </p:blipFill>
        <p:spPr>
          <a:xfrm>
            <a:off x="8318500" y="6032500"/>
            <a:ext cx="609600" cy="609600"/>
          </a:xfrm>
          <a:prstGeom prst="rect">
            <a:avLst/>
          </a:prstGeom>
        </p:spPr>
      </p:pic>
    </p:spTree>
  </p:cSld>
  <p:clrMapOvr>
    <a:masterClrMapping/>
  </p:clrMapOvr>
  <p:transition spd="slow" advTm="124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aphicFrame>
        <p:nvGraphicFramePr>
          <p:cNvPr id="1258" name="Group 2"/>
          <p:cNvGraphicFramePr>
            <a:graphicFrameLocks noGrp="1"/>
          </p:cNvGraphicFramePr>
          <p:nvPr/>
        </p:nvGraphicFramePr>
        <p:xfrm>
          <a:off x="2546350" y="1522413"/>
          <a:ext cx="4051300" cy="3868739"/>
        </p:xfrm>
        <a:graphic>
          <a:graphicData uri="http://schemas.openxmlformats.org/drawingml/2006/table">
            <a:tbl>
              <a:tblPr/>
              <a:tblGrid>
                <a:gridCol w="787400">
                  <a:extLst>
                    <a:ext uri="{9D8B030D-6E8A-4147-A177-3AD203B41FA5}"/>
                  </a:extLst>
                </a:gridCol>
                <a:gridCol w="801688">
                  <a:extLst>
                    <a:ext uri="{9D8B030D-6E8A-4147-A177-3AD203B41FA5}"/>
                  </a:extLst>
                </a:gridCol>
                <a:gridCol w="800100">
                  <a:extLst>
                    <a:ext uri="{9D8B030D-6E8A-4147-A177-3AD203B41FA5}"/>
                  </a:extLst>
                </a:gridCol>
                <a:gridCol w="801687">
                  <a:extLst>
                    <a:ext uri="{9D8B030D-6E8A-4147-A177-3AD203B41FA5}"/>
                  </a:extLst>
                </a:gridCol>
                <a:gridCol w="860425">
                  <a:extLst>
                    <a:ext uri="{9D8B030D-6E8A-4147-A177-3AD203B41FA5}"/>
                  </a:extLst>
                </a:gridCol>
              </a:tblGrid>
              <a:tr h="77311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600" b="1" i="0" u="none" strike="noStrike" cap="none" normalizeH="0" baseline="0">
                          <a:ln>
                            <a:noFill/>
                          </a:ln>
                          <a:solidFill>
                            <a:srgbClr val="000000"/>
                          </a:solidFill>
                          <a:effectLst/>
                          <a:latin typeface="游ゴシック" panose="020B0400000000000000" pitchFamily="50" charset="-128"/>
                          <a:ea typeface="MSPゴシック" charset="-128"/>
                        </a:rPr>
                        <a:t>　</a:t>
                      </a: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P1</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P2</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P3</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600" b="1" i="0" u="none" strike="noStrike" cap="none" normalizeH="0" baseline="0">
                          <a:ln>
                            <a:noFill/>
                          </a:ln>
                          <a:solidFill>
                            <a:srgbClr val="000000"/>
                          </a:solidFill>
                          <a:effectLst/>
                          <a:latin typeface="游ゴシック" panose="020B0400000000000000" pitchFamily="50" charset="-128"/>
                          <a:ea typeface="MSPゴシック" charset="-128"/>
                        </a:rPr>
                        <a:t>計</a:t>
                      </a: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747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M1</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48</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14</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6</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68</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7311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M2</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23</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27</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59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747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M3</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8</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18</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16</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42</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7311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600" b="1" i="0" u="none" strike="noStrike" cap="none" normalizeH="0" baseline="0">
                          <a:ln>
                            <a:noFill/>
                          </a:ln>
                          <a:solidFill>
                            <a:srgbClr val="000000"/>
                          </a:solidFill>
                          <a:effectLst/>
                          <a:latin typeface="游ゴシック" panose="020B0400000000000000" pitchFamily="50" charset="-128"/>
                          <a:ea typeface="MSPゴシック" charset="-128"/>
                        </a:rPr>
                        <a:t>計</a:t>
                      </a: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79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59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31</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169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1259" name="Text Box 40"/>
          <p:cNvSpPr txBox="1">
            <a:spLocks noChangeArrowheads="1"/>
          </p:cNvSpPr>
          <p:nvPr/>
        </p:nvSpPr>
        <p:spPr>
          <a:xfrm>
            <a:off x="1547813" y="188913"/>
            <a:ext cx="6486525" cy="946150"/>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問題点：</a:t>
            </a:r>
          </a:p>
          <a:p>
            <a:pPr eaLnBrk="1" hangingPunct="1"/>
            <a:r>
              <a:rPr lang="ja-JP" altLang="en-US" sz="2800" b="1"/>
              <a:t>乳量が多い牛における泌乳持続性の効果</a:t>
            </a:r>
          </a:p>
        </p:txBody>
      </p:sp>
      <p:sp>
        <p:nvSpPr>
          <p:cNvPr id="1260" name="Oval 41"/>
          <p:cNvSpPr>
            <a:spLocks noChangeArrowheads="1"/>
          </p:cNvSpPr>
          <p:nvPr/>
        </p:nvSpPr>
        <p:spPr>
          <a:xfrm>
            <a:off x="3348038" y="3754438"/>
            <a:ext cx="2447925" cy="935037"/>
          </a:xfrm>
          <a:prstGeom prst="ellipse">
            <a:avLst/>
          </a:prstGeom>
          <a:noFill/>
          <a:ln w="28575">
            <a:solidFill>
              <a:srgbClr val="003366"/>
            </a:solidFill>
            <a:round/>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61" name="AutoShape 42"/>
          <p:cNvSpPr>
            <a:spLocks noChangeArrowheads="1"/>
          </p:cNvSpPr>
          <p:nvPr/>
        </p:nvSpPr>
        <p:spPr>
          <a:xfrm>
            <a:off x="2987675" y="5410200"/>
            <a:ext cx="3384550" cy="792163"/>
          </a:xfrm>
          <a:prstGeom prst="rightArrow">
            <a:avLst>
              <a:gd name="adj1" fmla="val 49685"/>
              <a:gd name="adj2" fmla="val 53980"/>
            </a:avLst>
          </a:prstGeom>
          <a:solidFill>
            <a:schemeClr val="accent1"/>
          </a:solidFill>
          <a:ln w="9525">
            <a:solidFill>
              <a:schemeClr val="tx1"/>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400" b="1"/>
              <a:t>低　　泌乳持続性　　高</a:t>
            </a:r>
          </a:p>
        </p:txBody>
      </p:sp>
      <p:sp>
        <p:nvSpPr>
          <p:cNvPr id="1262" name="Text Box 43"/>
          <p:cNvSpPr txBox="1">
            <a:spLocks noChangeArrowheads="1"/>
          </p:cNvSpPr>
          <p:nvPr/>
        </p:nvSpPr>
        <p:spPr>
          <a:xfrm>
            <a:off x="3486150" y="6202363"/>
            <a:ext cx="2171700" cy="466725"/>
          </a:xfrm>
          <a:prstGeom prst="rect">
            <a:avLst/>
          </a:prstGeom>
          <a:solidFill>
            <a:srgbClr val="FFFF99"/>
          </a:solidFill>
          <a:ln w="9525">
            <a:solidFill>
              <a:schemeClr val="tx1"/>
            </a:solidFill>
            <a:miter lim="800000"/>
            <a:headEnd/>
            <a:tailEnd/>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b="1"/>
              <a:t>3</a:t>
            </a:r>
            <a:r>
              <a:rPr lang="ja-JP" altLang="en-US" sz="2400" b="1"/>
              <a:t>階層間で比較</a:t>
            </a:r>
          </a:p>
        </p:txBody>
      </p:sp>
      <p:pic>
        <p:nvPicPr>
          <p:cNvPr id="1263" name="Picture 45"/>
          <p:cNvPicPr>
            <a:picLocks noChangeAspect="1" noChangeArrowheads="1"/>
          </p:cNvPicPr>
          <p:nvPr/>
        </p:nvPicPr>
        <p:blipFill>
          <a:blip r:embed="rId1"/>
          <a:stretch>
            <a:fillRect/>
          </a:stretch>
        </p:blipFill>
        <p:spPr>
          <a:xfrm>
            <a:off x="-26988" y="-26988"/>
            <a:ext cx="1285876" cy="1285876"/>
          </a:xfrm>
          <a:prstGeom prst="rect">
            <a:avLst/>
          </a:prstGeom>
          <a:noFill/>
          <a:ln>
            <a:noFill/>
          </a:ln>
          <a:effectLst/>
        </p:spPr>
      </p:pic>
      <p:pic>
        <p:nvPicPr>
          <p:cNvPr id="1264" name="オーディオ 2">
            <a:hlinkClick r:id="" action="ppaction://media"/>
          </p:cNvPr>
          <p:cNvPicPr>
            <a:picLocks noChangeAspect="1" noChangeArrowheads="1"/>
          </p:cNvPicPr>
          <p:nvPr/>
        </p:nvPicPr>
        <p:blipFill>
          <a:blip r:embed="rId2"/>
          <a:stretch>
            <a:fillRect/>
          </a:stretch>
        </p:blipFill>
        <p:spPr>
          <a:xfrm>
            <a:off x="8318500" y="6032500"/>
            <a:ext cx="609600" cy="609600"/>
          </a:xfrm>
          <a:prstGeom prst="rect">
            <a:avLst/>
          </a:prstGeom>
          <a:noFill/>
          <a:ln>
            <a:noFill/>
          </a:ln>
        </p:spPr>
      </p:pic>
      <p:pic>
        <p:nvPicPr>
          <p:cNvPr id="1265" name="オーディオ 1">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2"/>
          <a:stretch>
            <a:fillRect/>
          </a:stretch>
        </p:blipFill>
        <p:spPr>
          <a:xfrm>
            <a:off x="8318500" y="6032500"/>
            <a:ext cx="609600" cy="609600"/>
          </a:xfrm>
          <a:prstGeom prst="rect">
            <a:avLst/>
          </a:prstGeom>
        </p:spPr>
      </p:pic>
    </p:spTree>
  </p:cSld>
  <p:clrMapOvr>
    <a:masterClrMapping/>
  </p:clrMapOvr>
  <p:transition spd="slow" advTm="209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6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71" name="Picture 13"/>
          <p:cNvPicPr>
            <a:picLocks noChangeAspect="1" noChangeArrowheads="1"/>
          </p:cNvPicPr>
          <p:nvPr/>
        </p:nvPicPr>
        <p:blipFill>
          <a:blip r:embed="rId1"/>
          <a:stretch>
            <a:fillRect/>
          </a:stretch>
        </p:blipFill>
        <p:spPr>
          <a:xfrm>
            <a:off x="1295400" y="1341438"/>
            <a:ext cx="6661150" cy="4003675"/>
          </a:xfrm>
          <a:prstGeom prst="rect">
            <a:avLst/>
          </a:prstGeom>
          <a:noFill/>
          <a:ln w="9525">
            <a:solidFill>
              <a:schemeClr val="tx1"/>
            </a:solidFill>
            <a:miter lim="800000"/>
            <a:headEnd/>
            <a:tailEnd/>
          </a:ln>
          <a:effectLst/>
        </p:spPr>
      </p:pic>
      <p:sp>
        <p:nvSpPr>
          <p:cNvPr id="1272" name="Text Box 4"/>
          <p:cNvSpPr txBox="1">
            <a:spLocks noChangeArrowheads="1"/>
          </p:cNvSpPr>
          <p:nvPr/>
        </p:nvSpPr>
        <p:spPr>
          <a:xfrm>
            <a:off x="5724525" y="5367338"/>
            <a:ext cx="2397125" cy="366712"/>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84</a:t>
            </a:r>
            <a:r>
              <a:rPr lang="ja-JP" altLang="en-US"/>
              <a:t>ヶ月齢までの収益額</a:t>
            </a:r>
          </a:p>
        </p:txBody>
      </p:sp>
      <p:sp>
        <p:nvSpPr>
          <p:cNvPr id="1273" name="Text Box 8"/>
          <p:cNvSpPr txBox="1">
            <a:spLocks noChangeArrowheads="1"/>
          </p:cNvSpPr>
          <p:nvPr/>
        </p:nvSpPr>
        <p:spPr>
          <a:xfrm>
            <a:off x="1692275" y="5805488"/>
            <a:ext cx="6337300" cy="466725"/>
          </a:xfrm>
          <a:prstGeom prst="rect">
            <a:avLst/>
          </a:prstGeom>
          <a:solidFill>
            <a:srgbClr val="FFFF99"/>
          </a:solidFill>
          <a:ln w="9525">
            <a:solidFill>
              <a:schemeClr val="tx1"/>
            </a:solidFill>
            <a:miter lim="800000"/>
            <a:headEnd/>
            <a:tailEnd/>
          </a:ln>
          <a:effec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乳量の多い牛　：持続性の効果が現れていない　</a:t>
            </a:r>
          </a:p>
        </p:txBody>
      </p:sp>
      <p:sp>
        <p:nvSpPr>
          <p:cNvPr id="1274" name="Text Box 10"/>
          <p:cNvSpPr txBox="1">
            <a:spLocks noChangeArrowheads="1"/>
          </p:cNvSpPr>
          <p:nvPr/>
        </p:nvSpPr>
        <p:spPr>
          <a:xfrm>
            <a:off x="2274888" y="1989138"/>
            <a:ext cx="641350" cy="366712"/>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（円）</a:t>
            </a:r>
          </a:p>
        </p:txBody>
      </p:sp>
      <p:sp>
        <p:nvSpPr>
          <p:cNvPr id="1275" name="Text Box 11"/>
          <p:cNvSpPr txBox="1">
            <a:spLocks noChangeArrowheads="1"/>
          </p:cNvSpPr>
          <p:nvPr/>
        </p:nvSpPr>
        <p:spPr>
          <a:xfrm>
            <a:off x="1476375" y="188913"/>
            <a:ext cx="6486525" cy="946150"/>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問題点：</a:t>
            </a:r>
          </a:p>
          <a:p>
            <a:pPr eaLnBrk="1" hangingPunct="1"/>
            <a:r>
              <a:rPr lang="ja-JP" altLang="en-US" sz="2800" b="1"/>
              <a:t>乳量が多い牛における泌乳持続性の効果</a:t>
            </a:r>
          </a:p>
        </p:txBody>
      </p:sp>
      <p:pic>
        <p:nvPicPr>
          <p:cNvPr id="1276" name="Picture 14"/>
          <p:cNvPicPr>
            <a:picLocks noChangeAspect="1" noChangeArrowheads="1"/>
          </p:cNvPicPr>
          <p:nvPr/>
        </p:nvPicPr>
        <p:blipFill>
          <a:blip r:embed="rId2"/>
          <a:stretch>
            <a:fillRect/>
          </a:stretch>
        </p:blipFill>
        <p:spPr>
          <a:xfrm>
            <a:off x="0" y="0"/>
            <a:ext cx="1285875" cy="1285875"/>
          </a:xfrm>
          <a:prstGeom prst="rect">
            <a:avLst/>
          </a:prstGeom>
          <a:noFill/>
          <a:ln>
            <a:noFill/>
          </a:ln>
          <a:effectLst/>
        </p:spPr>
      </p:pic>
      <p:pic>
        <p:nvPicPr>
          <p:cNvPr id="1277" name="オーディオ 2">
            <a:hlinkClick r:id="" action="ppaction://media"/>
          </p:cNvPr>
          <p:cNvPicPr>
            <a:picLocks noChangeAspect="1" noChangeArrowheads="1"/>
          </p:cNvPicPr>
          <p:nvPr/>
        </p:nvPicPr>
        <p:blipFill>
          <a:blip r:embed="rId3"/>
          <a:stretch>
            <a:fillRect/>
          </a:stretch>
        </p:blipFill>
        <p:spPr>
          <a:xfrm>
            <a:off x="8318500" y="6032500"/>
            <a:ext cx="609600" cy="609600"/>
          </a:xfrm>
          <a:prstGeom prst="rect">
            <a:avLst/>
          </a:prstGeom>
          <a:noFill/>
          <a:ln>
            <a:noFill/>
          </a:ln>
        </p:spPr>
      </p:pic>
      <p:pic>
        <p:nvPicPr>
          <p:cNvPr id="1278" name="オーディオ 1">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3"/>
          <a:stretch>
            <a:fillRect/>
          </a:stretch>
        </p:blipFill>
        <p:spPr>
          <a:xfrm>
            <a:off x="8318500" y="6032500"/>
            <a:ext cx="609600" cy="609600"/>
          </a:xfrm>
          <a:prstGeom prst="rect">
            <a:avLst/>
          </a:prstGeom>
        </p:spPr>
      </p:pic>
    </p:spTree>
  </p:cSld>
  <p:clrMapOvr>
    <a:masterClrMapping/>
  </p:clrMapOvr>
  <p:transition spd="slow" advTm="217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7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7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84" name="Picture 20"/>
          <p:cNvPicPr>
            <a:picLocks noChangeAspect="1" noChangeArrowheads="1"/>
          </p:cNvPicPr>
          <p:nvPr/>
        </p:nvPicPr>
        <p:blipFill>
          <a:blip r:embed="rId1"/>
          <a:stretch>
            <a:fillRect/>
          </a:stretch>
        </p:blipFill>
        <p:spPr>
          <a:xfrm>
            <a:off x="4716463" y="1484313"/>
            <a:ext cx="4297362" cy="2759075"/>
          </a:xfrm>
          <a:prstGeom prst="rect">
            <a:avLst/>
          </a:prstGeom>
          <a:noFill/>
          <a:ln w="9525">
            <a:solidFill>
              <a:schemeClr val="tx1"/>
            </a:solidFill>
            <a:miter lim="800000"/>
            <a:headEnd/>
            <a:tailEnd/>
          </a:ln>
          <a:effectLst/>
        </p:spPr>
      </p:pic>
      <p:pic>
        <p:nvPicPr>
          <p:cNvPr id="1285" name="Picture 19"/>
          <p:cNvPicPr>
            <a:picLocks noChangeAspect="1" noChangeArrowheads="1"/>
          </p:cNvPicPr>
          <p:nvPr/>
        </p:nvPicPr>
        <p:blipFill>
          <a:blip r:embed="rId2"/>
          <a:stretch>
            <a:fillRect/>
          </a:stretch>
        </p:blipFill>
        <p:spPr>
          <a:xfrm>
            <a:off x="58738" y="1484313"/>
            <a:ext cx="4584700" cy="2755900"/>
          </a:xfrm>
          <a:prstGeom prst="rect">
            <a:avLst/>
          </a:prstGeom>
          <a:noFill/>
          <a:ln w="9525">
            <a:solidFill>
              <a:schemeClr val="tx1"/>
            </a:solidFill>
            <a:miter lim="800000"/>
            <a:headEnd/>
            <a:tailEnd/>
          </a:ln>
          <a:effectLst/>
        </p:spPr>
      </p:pic>
      <p:sp>
        <p:nvSpPr>
          <p:cNvPr id="1286" name="Text Box 4"/>
          <p:cNvSpPr txBox="1">
            <a:spLocks noChangeArrowheads="1"/>
          </p:cNvSpPr>
          <p:nvPr/>
        </p:nvSpPr>
        <p:spPr>
          <a:xfrm>
            <a:off x="6773863" y="4252913"/>
            <a:ext cx="2370137" cy="396875"/>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t>（乳量曲線より推測）</a:t>
            </a:r>
          </a:p>
        </p:txBody>
      </p:sp>
      <p:sp>
        <p:nvSpPr>
          <p:cNvPr id="1287" name="Text Box 9"/>
          <p:cNvSpPr txBox="1">
            <a:spLocks noChangeArrowheads="1"/>
          </p:cNvSpPr>
          <p:nvPr/>
        </p:nvSpPr>
        <p:spPr>
          <a:xfrm>
            <a:off x="2124075" y="188913"/>
            <a:ext cx="4929188" cy="946150"/>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原因　　乾乳日数と乾乳時乳量</a:t>
            </a:r>
          </a:p>
          <a:p>
            <a:pPr eaLnBrk="1" hangingPunct="1"/>
            <a:r>
              <a:rPr lang="ja-JP" altLang="en-US" sz="2800" b="1"/>
              <a:t>　　　　　（乳量が多い牛の階層）</a:t>
            </a:r>
          </a:p>
        </p:txBody>
      </p:sp>
      <p:sp>
        <p:nvSpPr>
          <p:cNvPr id="1288" name="Text Box 10"/>
          <p:cNvSpPr txBox="1">
            <a:spLocks noChangeArrowheads="1"/>
          </p:cNvSpPr>
          <p:nvPr/>
        </p:nvSpPr>
        <p:spPr>
          <a:xfrm>
            <a:off x="1900238" y="4868863"/>
            <a:ext cx="6056312" cy="831850"/>
          </a:xfrm>
          <a:prstGeom prst="rect">
            <a:avLst/>
          </a:prstGeom>
          <a:solidFill>
            <a:srgbClr val="FFFF99"/>
          </a:solidFill>
          <a:ln w="9525">
            <a:solidFill>
              <a:schemeClr val="tx1"/>
            </a:solidFill>
            <a:miter lim="800000"/>
            <a:headEnd/>
            <a:tailEnd/>
          </a:ln>
          <a:effec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乾乳日数　  →  持続性に関わらず</a:t>
            </a:r>
            <a:r>
              <a:rPr lang="en-US" altLang="ja-JP" sz="2400" b="1"/>
              <a:t>60</a:t>
            </a:r>
            <a:r>
              <a:rPr lang="ja-JP" altLang="en-US" sz="2400" b="1"/>
              <a:t>日前後</a:t>
            </a:r>
          </a:p>
          <a:p>
            <a:pPr eaLnBrk="1" hangingPunct="1"/>
            <a:r>
              <a:rPr lang="ja-JP" altLang="en-US" sz="2400" b="1"/>
              <a:t>乾乳時乳量 →  持続性の高い牛で多い</a:t>
            </a:r>
          </a:p>
        </p:txBody>
      </p:sp>
      <p:sp>
        <p:nvSpPr>
          <p:cNvPr id="1289" name="Text Box 11"/>
          <p:cNvSpPr txBox="1">
            <a:spLocks noChangeArrowheads="1"/>
          </p:cNvSpPr>
          <p:nvPr/>
        </p:nvSpPr>
        <p:spPr>
          <a:xfrm>
            <a:off x="179388" y="1773238"/>
            <a:ext cx="641350" cy="366712"/>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（日）</a:t>
            </a:r>
          </a:p>
        </p:txBody>
      </p:sp>
      <p:sp>
        <p:nvSpPr>
          <p:cNvPr id="1290" name="Text Box 12"/>
          <p:cNvSpPr txBox="1">
            <a:spLocks noChangeArrowheads="1"/>
          </p:cNvSpPr>
          <p:nvPr/>
        </p:nvSpPr>
        <p:spPr>
          <a:xfrm>
            <a:off x="4676775" y="1700213"/>
            <a:ext cx="946150" cy="366712"/>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a:t>
            </a:r>
            <a:r>
              <a:rPr lang="en-US" altLang="ja-JP"/>
              <a:t>kg/</a:t>
            </a:r>
            <a:r>
              <a:rPr lang="ja-JP" altLang="en-US"/>
              <a:t>日）</a:t>
            </a:r>
          </a:p>
        </p:txBody>
      </p:sp>
      <p:pic>
        <p:nvPicPr>
          <p:cNvPr id="1291" name="Picture 21"/>
          <p:cNvPicPr>
            <a:picLocks noChangeAspect="1" noChangeArrowheads="1"/>
          </p:cNvPicPr>
          <p:nvPr/>
        </p:nvPicPr>
        <p:blipFill>
          <a:blip r:embed="rId3"/>
          <a:stretch>
            <a:fillRect/>
          </a:stretch>
        </p:blipFill>
        <p:spPr>
          <a:xfrm>
            <a:off x="-26988" y="-26988"/>
            <a:ext cx="1285876" cy="1285876"/>
          </a:xfrm>
          <a:prstGeom prst="rect">
            <a:avLst/>
          </a:prstGeom>
          <a:noFill/>
          <a:ln>
            <a:noFill/>
          </a:ln>
          <a:effectLst/>
        </p:spPr>
      </p:pic>
      <p:pic>
        <p:nvPicPr>
          <p:cNvPr id="1292" name="オーディオ 2">
            <a:hlinkClick r:id="" action="ppaction://media"/>
          </p:cNvPr>
          <p:cNvPicPr>
            <a:picLocks noChangeAspect="1" noChangeArrowheads="1"/>
          </p:cNvPicPr>
          <p:nvPr/>
        </p:nvPicPr>
        <p:blipFill>
          <a:blip r:embed="rId4"/>
          <a:stretch>
            <a:fillRect/>
          </a:stretch>
        </p:blipFill>
        <p:spPr>
          <a:xfrm>
            <a:off x="8318500" y="6032500"/>
            <a:ext cx="609600" cy="609600"/>
          </a:xfrm>
          <a:prstGeom prst="rect">
            <a:avLst/>
          </a:prstGeom>
          <a:noFill/>
          <a:ln>
            <a:noFill/>
          </a:ln>
        </p:spPr>
      </p:pic>
      <p:pic>
        <p:nvPicPr>
          <p:cNvPr id="1293" name="オーディオ 4">
            <a:hlinkClick r:id="" action="ppaction://media"/>
          </p:cNvPr>
          <p:cNvPicPr>
            <a:picLocks noChangeAspect="1"/>
          </p:cNvPicPr>
          <p:nvPr>
            <a:audioFile r:link="rId5" contentType="audio/mp4"/>
            <p:extLst>
              <p:ext uri="{DAA4B4D4-6D71-4841-9C94-3DE7FCFB9230}">
                <p14:media xmlns:p14="http://schemas.microsoft.com/office/powerpoint/2010/main" r:embed="rId6"/>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504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9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9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99" name="Freeform 2"/>
          <p:cNvSpPr/>
          <p:nvPr/>
        </p:nvSpPr>
        <p:spPr>
          <a:xfrm>
            <a:off x="314325" y="1409700"/>
            <a:ext cx="7215188" cy="3444875"/>
          </a:xfrm>
          <a:custGeom>
            <a:avLst/>
            <a:gdLst>
              <a:gd name="T0" fmla="*/ 0 w 5262"/>
              <a:gd name="T1" fmla="*/ 3295739 h 2102"/>
              <a:gd name="T2" fmla="*/ 1618001 w 5262"/>
              <a:gd name="T3" fmla="*/ 24583 h 2102"/>
              <a:gd name="T4" fmla="*/ 7215188 w 5262"/>
              <a:gd name="T5" fmla="*/ 3444875 h 2102"/>
              <a:gd name="T6" fmla="*/ 0 60000 65536"/>
              <a:gd name="T7" fmla="*/ 0 60000 65536"/>
              <a:gd name="T8" fmla="*/ 0 60000 65536"/>
            </a:gdLst>
            <a:ahLst/>
            <a:cxnLst>
              <a:cxn ang="T6">
                <a:pos x="T0" y="T1"/>
              </a:cxn>
              <a:cxn ang="T7">
                <a:pos x="T2" y="T3"/>
              </a:cxn>
              <a:cxn ang="T8">
                <a:pos x="T4" y="T5"/>
              </a:cxn>
            </a:cxnLst>
            <a:rect l="0" t="0" r="r" b="b"/>
            <a:pathLst>
              <a:path w="5262" h="2102">
                <a:moveTo>
                  <a:pt x="0" y="2011"/>
                </a:moveTo>
                <a:cubicBezTo>
                  <a:pt x="151" y="1005"/>
                  <a:pt x="303" y="0"/>
                  <a:pt x="1180" y="15"/>
                </a:cubicBezTo>
                <a:cubicBezTo>
                  <a:pt x="2057" y="30"/>
                  <a:pt x="3659" y="1066"/>
                  <a:pt x="5262" y="2102"/>
                </a:cubicBezTo>
              </a:path>
            </a:pathLst>
          </a:custGeom>
          <a:noFill/>
          <a:ln w="38100">
            <a:solidFill>
              <a:srgbClr val="006699"/>
            </a:solidFill>
            <a:round/>
            <a:headEnd/>
            <a:tailEnd/>
          </a:ln>
          <a:effectLst/>
        </p:spPr>
        <p:txBody>
          <a:bodyPr/>
          <a:lstStyle/>
          <a:p>
            <a:endParaRPr lang="ja-JP" altLang="en-US"/>
          </a:p>
        </p:txBody>
      </p:sp>
      <p:sp>
        <p:nvSpPr>
          <p:cNvPr id="1300" name="Freeform 5"/>
          <p:cNvSpPr/>
          <p:nvPr/>
        </p:nvSpPr>
        <p:spPr>
          <a:xfrm>
            <a:off x="384175" y="1981200"/>
            <a:ext cx="8296275" cy="2154238"/>
          </a:xfrm>
          <a:custGeom>
            <a:avLst/>
            <a:gdLst>
              <a:gd name="T0" fmla="*/ 0 w 5262"/>
              <a:gd name="T1" fmla="*/ 2154238 h 1701"/>
              <a:gd name="T2" fmla="*/ 1573486 w 5262"/>
              <a:gd name="T3" fmla="*/ 86119 h 1701"/>
              <a:gd name="T4" fmla="*/ 8296275 w 5262"/>
              <a:gd name="T5" fmla="*/ 1637525 h 1701"/>
              <a:gd name="T6" fmla="*/ 0 60000 65536"/>
              <a:gd name="T7" fmla="*/ 0 60000 65536"/>
              <a:gd name="T8" fmla="*/ 0 60000 65536"/>
            </a:gdLst>
            <a:ahLst/>
            <a:cxnLst>
              <a:cxn ang="T6">
                <a:pos x="T0" y="T1"/>
              </a:cxn>
              <a:cxn ang="T7">
                <a:pos x="T2" y="T3"/>
              </a:cxn>
              <a:cxn ang="T8">
                <a:pos x="T4" y="T5"/>
              </a:cxn>
            </a:cxnLst>
            <a:rect l="0" t="0" r="r" b="b"/>
            <a:pathLst>
              <a:path w="5262" h="1701">
                <a:moveTo>
                  <a:pt x="0" y="1701"/>
                </a:moveTo>
                <a:cubicBezTo>
                  <a:pt x="60" y="918"/>
                  <a:pt x="121" y="136"/>
                  <a:pt x="998" y="68"/>
                </a:cubicBezTo>
                <a:cubicBezTo>
                  <a:pt x="1875" y="0"/>
                  <a:pt x="3568" y="646"/>
                  <a:pt x="5262" y="1293"/>
                </a:cubicBezTo>
              </a:path>
            </a:pathLst>
          </a:custGeom>
          <a:noFill/>
          <a:ln w="38100">
            <a:solidFill>
              <a:srgbClr val="990000"/>
            </a:solidFill>
            <a:round/>
            <a:headEnd/>
            <a:tailEnd/>
          </a:ln>
          <a:effectLst/>
        </p:spPr>
        <p:txBody>
          <a:bodyPr/>
          <a:lstStyle/>
          <a:p>
            <a:endParaRPr lang="ja-JP" altLang="en-US"/>
          </a:p>
        </p:txBody>
      </p:sp>
      <p:grpSp>
        <p:nvGrpSpPr>
          <p:cNvPr id="1301" name="Group 7"/>
          <p:cNvGrpSpPr/>
          <p:nvPr/>
        </p:nvGrpSpPr>
        <p:grpSpPr>
          <a:xfrm>
            <a:off x="179388" y="1341438"/>
            <a:ext cx="8780462" cy="3946525"/>
            <a:chOff x="158" y="799"/>
            <a:chExt cx="5489" cy="2268"/>
          </a:xfrm>
        </p:grpSpPr>
        <p:sp>
          <p:nvSpPr>
            <p:cNvPr id="1302" name="Line 8"/>
            <p:cNvSpPr>
              <a:spLocks noChangeShapeType="1"/>
            </p:cNvSpPr>
            <p:nvPr/>
          </p:nvSpPr>
          <p:spPr>
            <a:xfrm>
              <a:off x="158" y="799"/>
              <a:ext cx="0" cy="2268"/>
            </a:xfrm>
            <a:prstGeom prst="line">
              <a:avLst/>
            </a:prstGeom>
            <a:noFill/>
            <a:ln w="9525">
              <a:solidFill>
                <a:schemeClr val="tx1"/>
              </a:solidFill>
              <a:round/>
              <a:headEnd/>
              <a:tailEnd/>
            </a:ln>
            <a:effectLst/>
          </p:spPr>
          <p:txBody>
            <a:bodyPr/>
            <a:lstStyle/>
            <a:p>
              <a:endParaRPr lang="ja-JP" altLang="en-US"/>
            </a:p>
          </p:txBody>
        </p:sp>
        <p:sp>
          <p:nvSpPr>
            <p:cNvPr id="1303" name="Line 9"/>
            <p:cNvSpPr>
              <a:spLocks noChangeShapeType="1"/>
            </p:cNvSpPr>
            <p:nvPr/>
          </p:nvSpPr>
          <p:spPr>
            <a:xfrm>
              <a:off x="158" y="3067"/>
              <a:ext cx="5489" cy="0"/>
            </a:xfrm>
            <a:prstGeom prst="line">
              <a:avLst/>
            </a:prstGeom>
            <a:noFill/>
            <a:ln w="9525">
              <a:solidFill>
                <a:schemeClr val="tx1"/>
              </a:solidFill>
              <a:round/>
              <a:headEnd/>
              <a:tailEnd/>
            </a:ln>
            <a:effectLst/>
          </p:spPr>
          <p:txBody>
            <a:bodyPr/>
            <a:lstStyle/>
            <a:p>
              <a:endParaRPr lang="ja-JP" altLang="en-US"/>
            </a:p>
          </p:txBody>
        </p:sp>
      </p:grpSp>
      <p:sp>
        <p:nvSpPr>
          <p:cNvPr id="1304" name="Text Box 15"/>
          <p:cNvSpPr txBox="1">
            <a:spLocks noChangeArrowheads="1"/>
          </p:cNvSpPr>
          <p:nvPr/>
        </p:nvSpPr>
        <p:spPr>
          <a:xfrm>
            <a:off x="1668463" y="5805488"/>
            <a:ext cx="5807075" cy="841375"/>
          </a:xfrm>
          <a:prstGeom prst="rect">
            <a:avLst/>
          </a:prstGeom>
          <a:solidFill>
            <a:srgbClr val="FFFF99"/>
          </a:solidFill>
          <a:ln w="19050">
            <a:solidFill>
              <a:schemeClr val="tx1"/>
            </a:solidFill>
            <a:miter lim="800000"/>
            <a:headEnd/>
            <a:tailEnd/>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泌乳持続性が高い牛：乳量多い状態で乾乳</a:t>
            </a:r>
          </a:p>
          <a:p>
            <a:pPr eaLnBrk="1" hangingPunct="1"/>
            <a:r>
              <a:rPr lang="ja-JP" altLang="en-US" sz="2400" b="1"/>
              <a:t>十分能力を発揮できていない可能性</a:t>
            </a:r>
          </a:p>
        </p:txBody>
      </p:sp>
      <p:sp>
        <p:nvSpPr>
          <p:cNvPr id="1305" name="Line 18"/>
          <p:cNvSpPr>
            <a:spLocks noChangeShapeType="1"/>
          </p:cNvSpPr>
          <p:nvPr/>
        </p:nvSpPr>
        <p:spPr>
          <a:xfrm>
            <a:off x="6016625" y="2141538"/>
            <a:ext cx="1588" cy="3016250"/>
          </a:xfrm>
          <a:prstGeom prst="line">
            <a:avLst/>
          </a:prstGeom>
          <a:noFill/>
          <a:ln w="28575">
            <a:solidFill>
              <a:schemeClr val="tx1"/>
            </a:solidFill>
            <a:prstDash val="dash"/>
            <a:round/>
            <a:headEnd/>
            <a:tailEnd/>
          </a:ln>
          <a:effectLst/>
        </p:spPr>
        <p:txBody>
          <a:bodyPr/>
          <a:lstStyle/>
          <a:p>
            <a:endParaRPr lang="ja-JP" altLang="en-US"/>
          </a:p>
        </p:txBody>
      </p:sp>
      <p:sp>
        <p:nvSpPr>
          <p:cNvPr id="1306" name="Text Box 19"/>
          <p:cNvSpPr txBox="1">
            <a:spLocks noChangeArrowheads="1"/>
          </p:cNvSpPr>
          <p:nvPr/>
        </p:nvSpPr>
        <p:spPr>
          <a:xfrm>
            <a:off x="5483225" y="5278438"/>
            <a:ext cx="1104900" cy="455612"/>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乾乳日</a:t>
            </a:r>
          </a:p>
        </p:txBody>
      </p:sp>
      <p:sp>
        <p:nvSpPr>
          <p:cNvPr id="1307" name="Oval 22"/>
          <p:cNvSpPr>
            <a:spLocks noChangeArrowheads="1"/>
          </p:cNvSpPr>
          <p:nvPr/>
        </p:nvSpPr>
        <p:spPr>
          <a:xfrm>
            <a:off x="5938838" y="2782888"/>
            <a:ext cx="2959100" cy="788987"/>
          </a:xfrm>
          <a:prstGeom prst="ellipse">
            <a:avLst/>
          </a:prstGeom>
          <a:noFill/>
          <a:ln w="38100">
            <a:solidFill>
              <a:srgbClr val="FF3300"/>
            </a:solidFill>
            <a:prstDash val="dash"/>
            <a:round/>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sz="2800"/>
          </a:p>
        </p:txBody>
      </p:sp>
      <p:sp>
        <p:nvSpPr>
          <p:cNvPr id="1308" name="Text Box 24"/>
          <p:cNvSpPr txBox="1">
            <a:spLocks noChangeArrowheads="1"/>
          </p:cNvSpPr>
          <p:nvPr/>
        </p:nvSpPr>
        <p:spPr>
          <a:xfrm>
            <a:off x="6089650" y="2222500"/>
            <a:ext cx="2752725" cy="485775"/>
          </a:xfrm>
          <a:prstGeom prst="rect">
            <a:avLst/>
          </a:prstGeom>
          <a:noFill/>
          <a:ln w="28575">
            <a:solidFill>
              <a:srgbClr val="FF3300"/>
            </a:solidFill>
            <a:miter lim="800000"/>
            <a:headEnd/>
            <a:tailEnd/>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能力発揮のポイント</a:t>
            </a:r>
          </a:p>
        </p:txBody>
      </p:sp>
      <p:sp>
        <p:nvSpPr>
          <p:cNvPr id="1309" name="Text Box 28"/>
          <p:cNvSpPr txBox="1">
            <a:spLocks noChangeArrowheads="1"/>
          </p:cNvSpPr>
          <p:nvPr/>
        </p:nvSpPr>
        <p:spPr>
          <a:xfrm>
            <a:off x="2157413" y="188913"/>
            <a:ext cx="4862512" cy="946150"/>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原因　　乾乳日数と乾乳時乳量</a:t>
            </a:r>
          </a:p>
          <a:p>
            <a:pPr eaLnBrk="1" hangingPunct="1"/>
            <a:r>
              <a:rPr lang="ja-JP" altLang="en-US" sz="2800" b="1"/>
              <a:t>　　　　　　（乳量が多い牛）</a:t>
            </a:r>
          </a:p>
        </p:txBody>
      </p:sp>
      <p:sp>
        <p:nvSpPr>
          <p:cNvPr id="1310" name="Text Box 29"/>
          <p:cNvSpPr txBox="1">
            <a:spLocks noChangeArrowheads="1"/>
          </p:cNvSpPr>
          <p:nvPr/>
        </p:nvSpPr>
        <p:spPr>
          <a:xfrm>
            <a:off x="3230563" y="1484313"/>
            <a:ext cx="1846262" cy="396875"/>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b="1">
                <a:solidFill>
                  <a:srgbClr val="003366"/>
                </a:solidFill>
              </a:rPr>
              <a:t>泌乳持続性：低</a:t>
            </a:r>
          </a:p>
        </p:txBody>
      </p:sp>
      <p:sp>
        <p:nvSpPr>
          <p:cNvPr id="1311" name="Text Box 30"/>
          <p:cNvSpPr txBox="1">
            <a:spLocks noChangeArrowheads="1"/>
          </p:cNvSpPr>
          <p:nvPr/>
        </p:nvSpPr>
        <p:spPr>
          <a:xfrm>
            <a:off x="1187450" y="2349500"/>
            <a:ext cx="1846263" cy="396875"/>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b="1">
                <a:solidFill>
                  <a:srgbClr val="CC0000"/>
                </a:solidFill>
              </a:rPr>
              <a:t>泌乳持続性：高</a:t>
            </a:r>
          </a:p>
        </p:txBody>
      </p:sp>
      <p:pic>
        <p:nvPicPr>
          <p:cNvPr id="1312" name="Picture 32"/>
          <p:cNvPicPr>
            <a:picLocks noChangeAspect="1" noChangeArrowheads="1"/>
          </p:cNvPicPr>
          <p:nvPr/>
        </p:nvPicPr>
        <p:blipFill>
          <a:blip r:embed="rId1"/>
          <a:stretch>
            <a:fillRect/>
          </a:stretch>
        </p:blipFill>
        <p:spPr>
          <a:xfrm>
            <a:off x="-26988" y="-26988"/>
            <a:ext cx="1285876" cy="1285876"/>
          </a:xfrm>
          <a:prstGeom prst="rect">
            <a:avLst/>
          </a:prstGeom>
          <a:noFill/>
          <a:ln>
            <a:noFill/>
          </a:ln>
          <a:effectLst/>
        </p:spPr>
      </p:pic>
      <p:pic>
        <p:nvPicPr>
          <p:cNvPr id="1313" name="オーディオ 2">
            <a:hlinkClick r:id="" action="ppaction://media"/>
          </p:cNvPr>
          <p:cNvPicPr>
            <a:picLocks noChangeAspect="1" noChangeArrowheads="1"/>
          </p:cNvPicPr>
          <p:nvPr/>
        </p:nvPicPr>
        <p:blipFill>
          <a:blip r:embed="rId2"/>
          <a:stretch>
            <a:fillRect/>
          </a:stretch>
        </p:blipFill>
        <p:spPr>
          <a:xfrm>
            <a:off x="8318500" y="6032500"/>
            <a:ext cx="609600" cy="609600"/>
          </a:xfrm>
          <a:prstGeom prst="rect">
            <a:avLst/>
          </a:prstGeom>
          <a:noFill/>
          <a:ln>
            <a:noFill/>
          </a:ln>
        </p:spPr>
      </p:pic>
      <p:pic>
        <p:nvPicPr>
          <p:cNvPr id="1314" name="オーディオ 5">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2"/>
          <a:stretch>
            <a:fillRect/>
          </a:stretch>
        </p:blipFill>
        <p:spPr>
          <a:xfrm>
            <a:off x="8318500" y="6032500"/>
            <a:ext cx="609600" cy="609600"/>
          </a:xfrm>
          <a:prstGeom prst="rect">
            <a:avLst/>
          </a:prstGeom>
        </p:spPr>
      </p:pic>
    </p:spTree>
  </p:cSld>
  <p:clrMapOvr>
    <a:masterClrMapping/>
  </p:clrMapOvr>
  <p:transition spd="slow" advTm="504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20" name="Freeform 21"/>
          <p:cNvSpPr/>
          <p:nvPr/>
        </p:nvSpPr>
        <p:spPr>
          <a:xfrm>
            <a:off x="5435600" y="2779713"/>
            <a:ext cx="1368425" cy="2376487"/>
          </a:xfrm>
          <a:custGeom>
            <a:avLst/>
            <a:gdLst>
              <a:gd name="T0" fmla="*/ 0 w 862"/>
              <a:gd name="T1" fmla="*/ 2376487 h 1497"/>
              <a:gd name="T2" fmla="*/ 1368425 w 862"/>
              <a:gd name="T3" fmla="*/ 2376487 h 1497"/>
              <a:gd name="T4" fmla="*/ 1368425 w 862"/>
              <a:gd name="T5" fmla="*/ 431800 h 1497"/>
              <a:gd name="T6" fmla="*/ 0 w 862"/>
              <a:gd name="T7" fmla="*/ 0 h 1497"/>
              <a:gd name="T8" fmla="*/ 0 w 862"/>
              <a:gd name="T9" fmla="*/ 2376487 h 14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2" h="1497">
                <a:moveTo>
                  <a:pt x="0" y="1497"/>
                </a:moveTo>
                <a:lnTo>
                  <a:pt x="862" y="1497"/>
                </a:lnTo>
                <a:lnTo>
                  <a:pt x="862" y="272"/>
                </a:lnTo>
                <a:lnTo>
                  <a:pt x="0" y="0"/>
                </a:lnTo>
                <a:lnTo>
                  <a:pt x="0" y="1497"/>
                </a:lnTo>
                <a:close/>
              </a:path>
            </a:pathLst>
          </a:custGeom>
          <a:solidFill>
            <a:schemeClr val="accent1"/>
          </a:solidFill>
          <a:ln w="9525">
            <a:solidFill>
              <a:schemeClr val="tx1"/>
            </a:solidFill>
            <a:round/>
            <a:headEnd/>
            <a:tailEnd/>
          </a:ln>
          <a:effectLst/>
        </p:spPr>
        <p:txBody>
          <a:bodyPr/>
          <a:lstStyle/>
          <a:p>
            <a:endParaRPr lang="ja-JP" altLang="en-US"/>
          </a:p>
        </p:txBody>
      </p:sp>
      <p:sp>
        <p:nvSpPr>
          <p:cNvPr id="1321" name="Freeform 2"/>
          <p:cNvSpPr/>
          <p:nvPr/>
        </p:nvSpPr>
        <p:spPr>
          <a:xfrm>
            <a:off x="468313" y="2203450"/>
            <a:ext cx="4895850" cy="2952750"/>
          </a:xfrm>
          <a:custGeom>
            <a:avLst/>
            <a:gdLst>
              <a:gd name="T0" fmla="*/ 0 w 3084"/>
              <a:gd name="T1" fmla="*/ 2814955 h 1950"/>
              <a:gd name="T2" fmla="*/ 0 w 3084"/>
              <a:gd name="T3" fmla="*/ 1991213 h 1950"/>
              <a:gd name="T4" fmla="*/ 71438 w 3084"/>
              <a:gd name="T5" fmla="*/ 1441548 h 1950"/>
              <a:gd name="T6" fmla="*/ 142875 w 3084"/>
              <a:gd name="T7" fmla="*/ 1097817 h 1950"/>
              <a:gd name="T8" fmla="*/ 287338 w 3084"/>
              <a:gd name="T9" fmla="*/ 755601 h 1950"/>
              <a:gd name="T10" fmla="*/ 358775 w 3084"/>
              <a:gd name="T11" fmla="*/ 480011 h 1950"/>
              <a:gd name="T12" fmla="*/ 647700 w 3084"/>
              <a:gd name="T13" fmla="*/ 274076 h 1950"/>
              <a:gd name="T14" fmla="*/ 935038 w 3084"/>
              <a:gd name="T15" fmla="*/ 136281 h 1950"/>
              <a:gd name="T16" fmla="*/ 1223963 w 3084"/>
              <a:gd name="T17" fmla="*/ 68140 h 1950"/>
              <a:gd name="T18" fmla="*/ 1582738 w 3084"/>
              <a:gd name="T19" fmla="*/ 0 h 1950"/>
              <a:gd name="T20" fmla="*/ 2016125 w 3084"/>
              <a:gd name="T21" fmla="*/ 0 h 1950"/>
              <a:gd name="T22" fmla="*/ 2303463 w 3084"/>
              <a:gd name="T23" fmla="*/ 0 h 1950"/>
              <a:gd name="T24" fmla="*/ 4895850 w 3084"/>
              <a:gd name="T25" fmla="*/ 548152 h 1950"/>
              <a:gd name="T26" fmla="*/ 4895850 w 3084"/>
              <a:gd name="T27" fmla="*/ 2952750 h 1950"/>
              <a:gd name="T28" fmla="*/ 0 w 3084"/>
              <a:gd name="T29" fmla="*/ 2952750 h 1950"/>
              <a:gd name="T30" fmla="*/ 0 w 3084"/>
              <a:gd name="T31" fmla="*/ 2814955 h 19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084" h="1950">
                <a:moveTo>
                  <a:pt x="0" y="1859"/>
                </a:moveTo>
                <a:lnTo>
                  <a:pt x="0" y="1315"/>
                </a:lnTo>
                <a:lnTo>
                  <a:pt x="45" y="952"/>
                </a:lnTo>
                <a:lnTo>
                  <a:pt x="90" y="725"/>
                </a:lnTo>
                <a:lnTo>
                  <a:pt x="181" y="499"/>
                </a:lnTo>
                <a:lnTo>
                  <a:pt x="226" y="317"/>
                </a:lnTo>
                <a:lnTo>
                  <a:pt x="408" y="181"/>
                </a:lnTo>
                <a:lnTo>
                  <a:pt x="589" y="90"/>
                </a:lnTo>
                <a:lnTo>
                  <a:pt x="771" y="45"/>
                </a:lnTo>
                <a:lnTo>
                  <a:pt x="997" y="0"/>
                </a:lnTo>
                <a:lnTo>
                  <a:pt x="1270" y="0"/>
                </a:lnTo>
                <a:lnTo>
                  <a:pt x="1451" y="0"/>
                </a:lnTo>
                <a:lnTo>
                  <a:pt x="3084" y="362"/>
                </a:lnTo>
                <a:lnTo>
                  <a:pt x="3084" y="1950"/>
                </a:lnTo>
                <a:lnTo>
                  <a:pt x="0" y="1950"/>
                </a:lnTo>
                <a:lnTo>
                  <a:pt x="0" y="1859"/>
                </a:lnTo>
                <a:close/>
              </a:path>
            </a:pathLst>
          </a:custGeom>
          <a:solidFill>
            <a:srgbClr val="CCFFCC"/>
          </a:solidFill>
          <a:ln w="9525">
            <a:solidFill>
              <a:schemeClr val="tx1"/>
            </a:solidFill>
            <a:round/>
            <a:headEnd/>
            <a:tailEnd/>
          </a:ln>
          <a:effectLst/>
        </p:spPr>
        <p:txBody>
          <a:bodyPr/>
          <a:lstStyle/>
          <a:p>
            <a:endParaRPr lang="ja-JP" altLang="en-US"/>
          </a:p>
        </p:txBody>
      </p:sp>
      <p:sp>
        <p:nvSpPr>
          <p:cNvPr id="1322" name="Text Box 3"/>
          <p:cNvSpPr txBox="1">
            <a:spLocks noChangeArrowheads="1"/>
          </p:cNvSpPr>
          <p:nvPr/>
        </p:nvSpPr>
        <p:spPr>
          <a:xfrm>
            <a:off x="2395538" y="188913"/>
            <a:ext cx="3994150" cy="519112"/>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対応策　乾乳期間の短縮</a:t>
            </a:r>
          </a:p>
        </p:txBody>
      </p:sp>
      <p:sp>
        <p:nvSpPr>
          <p:cNvPr id="1323" name="Freeform 4"/>
          <p:cNvSpPr/>
          <p:nvPr/>
        </p:nvSpPr>
        <p:spPr>
          <a:xfrm>
            <a:off x="431800" y="2058988"/>
            <a:ext cx="8280400" cy="2160587"/>
          </a:xfrm>
          <a:custGeom>
            <a:avLst/>
            <a:gdLst>
              <a:gd name="T0" fmla="*/ 0 w 5262"/>
              <a:gd name="T1" fmla="*/ 2160587 h 1701"/>
              <a:gd name="T2" fmla="*/ 1570475 w 5262"/>
              <a:gd name="T3" fmla="*/ 86373 h 1701"/>
              <a:gd name="T4" fmla="*/ 8280400 w 5262"/>
              <a:gd name="T5" fmla="*/ 1642351 h 1701"/>
              <a:gd name="T6" fmla="*/ 0 60000 65536"/>
              <a:gd name="T7" fmla="*/ 0 60000 65536"/>
              <a:gd name="T8" fmla="*/ 0 60000 65536"/>
            </a:gdLst>
            <a:ahLst/>
            <a:cxnLst>
              <a:cxn ang="T6">
                <a:pos x="T0" y="T1"/>
              </a:cxn>
              <a:cxn ang="T7">
                <a:pos x="T2" y="T3"/>
              </a:cxn>
              <a:cxn ang="T8">
                <a:pos x="T4" y="T5"/>
              </a:cxn>
            </a:cxnLst>
            <a:rect l="0" t="0" r="r" b="b"/>
            <a:pathLst>
              <a:path w="5262" h="1701">
                <a:moveTo>
                  <a:pt x="0" y="1701"/>
                </a:moveTo>
                <a:cubicBezTo>
                  <a:pt x="60" y="918"/>
                  <a:pt x="121" y="136"/>
                  <a:pt x="998" y="68"/>
                </a:cubicBezTo>
                <a:cubicBezTo>
                  <a:pt x="1875" y="0"/>
                  <a:pt x="3568" y="646"/>
                  <a:pt x="5262" y="1293"/>
                </a:cubicBezTo>
              </a:path>
            </a:pathLst>
          </a:custGeom>
          <a:noFill/>
          <a:ln w="38100">
            <a:solidFill>
              <a:srgbClr val="990000"/>
            </a:solidFill>
            <a:round/>
            <a:headEnd/>
            <a:tailEnd/>
          </a:ln>
          <a:effectLst/>
        </p:spPr>
        <p:txBody>
          <a:bodyPr/>
          <a:lstStyle/>
          <a:p>
            <a:endParaRPr lang="ja-JP" altLang="en-US"/>
          </a:p>
        </p:txBody>
      </p:sp>
      <p:grpSp>
        <p:nvGrpSpPr>
          <p:cNvPr id="1324" name="Group 5"/>
          <p:cNvGrpSpPr/>
          <p:nvPr/>
        </p:nvGrpSpPr>
        <p:grpSpPr>
          <a:xfrm>
            <a:off x="250825" y="1268413"/>
            <a:ext cx="8704263" cy="3962400"/>
            <a:chOff x="158" y="799"/>
            <a:chExt cx="5489" cy="2268"/>
          </a:xfrm>
        </p:grpSpPr>
        <p:sp>
          <p:nvSpPr>
            <p:cNvPr id="1325" name="Line 6"/>
            <p:cNvSpPr>
              <a:spLocks noChangeShapeType="1"/>
            </p:cNvSpPr>
            <p:nvPr/>
          </p:nvSpPr>
          <p:spPr>
            <a:xfrm>
              <a:off x="158" y="799"/>
              <a:ext cx="0" cy="2268"/>
            </a:xfrm>
            <a:prstGeom prst="line">
              <a:avLst/>
            </a:prstGeom>
            <a:noFill/>
            <a:ln w="9525">
              <a:solidFill>
                <a:schemeClr val="tx1"/>
              </a:solidFill>
              <a:round/>
              <a:headEnd/>
              <a:tailEnd/>
            </a:ln>
            <a:effectLst/>
          </p:spPr>
          <p:txBody>
            <a:bodyPr/>
            <a:lstStyle/>
            <a:p>
              <a:endParaRPr lang="ja-JP" altLang="en-US"/>
            </a:p>
          </p:txBody>
        </p:sp>
        <p:sp>
          <p:nvSpPr>
            <p:cNvPr id="1326" name="Line 7"/>
            <p:cNvSpPr>
              <a:spLocks noChangeShapeType="1"/>
            </p:cNvSpPr>
            <p:nvPr/>
          </p:nvSpPr>
          <p:spPr>
            <a:xfrm>
              <a:off x="158" y="3067"/>
              <a:ext cx="5489" cy="0"/>
            </a:xfrm>
            <a:prstGeom prst="line">
              <a:avLst/>
            </a:prstGeom>
            <a:noFill/>
            <a:ln w="9525">
              <a:solidFill>
                <a:schemeClr val="tx1"/>
              </a:solidFill>
              <a:round/>
              <a:headEnd/>
              <a:tailEnd/>
            </a:ln>
            <a:effectLst/>
          </p:spPr>
          <p:txBody>
            <a:bodyPr/>
            <a:lstStyle/>
            <a:p>
              <a:endParaRPr lang="ja-JP" altLang="en-US"/>
            </a:p>
          </p:txBody>
        </p:sp>
      </p:grpSp>
      <p:sp>
        <p:nvSpPr>
          <p:cNvPr id="1327" name="Text Box 8"/>
          <p:cNvSpPr txBox="1">
            <a:spLocks noChangeArrowheads="1"/>
          </p:cNvSpPr>
          <p:nvPr/>
        </p:nvSpPr>
        <p:spPr>
          <a:xfrm>
            <a:off x="3059113" y="5300663"/>
            <a:ext cx="5956300" cy="538162"/>
          </a:xfrm>
          <a:prstGeom prst="rect">
            <a:avLst/>
          </a:prstGeom>
          <a:solidFill>
            <a:srgbClr val="FFFF99"/>
          </a:solidFill>
          <a:ln w="19050">
            <a:solidFill>
              <a:schemeClr val="tx1"/>
            </a:solidFill>
            <a:miter lim="800000"/>
            <a:headEnd/>
            <a:tailEnd/>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搾乳期間の延長により</a:t>
            </a:r>
            <a:r>
              <a:rPr lang="en-US" altLang="ja-JP" sz="2800" b="1"/>
              <a:t>1</a:t>
            </a:r>
            <a:r>
              <a:rPr lang="ja-JP" altLang="en-US" sz="2800" b="1"/>
              <a:t>乳期乳量向上</a:t>
            </a:r>
          </a:p>
        </p:txBody>
      </p:sp>
      <p:sp>
        <p:nvSpPr>
          <p:cNvPr id="1328" name="Line 9"/>
          <p:cNvSpPr>
            <a:spLocks noChangeShapeType="1"/>
          </p:cNvSpPr>
          <p:nvPr/>
        </p:nvSpPr>
        <p:spPr>
          <a:xfrm>
            <a:off x="5437188" y="2347913"/>
            <a:ext cx="0" cy="3025775"/>
          </a:xfrm>
          <a:prstGeom prst="line">
            <a:avLst/>
          </a:prstGeom>
          <a:noFill/>
          <a:ln w="28575">
            <a:solidFill>
              <a:schemeClr val="tx1"/>
            </a:solidFill>
            <a:prstDash val="dash"/>
            <a:round/>
            <a:headEnd/>
            <a:tailEnd/>
          </a:ln>
          <a:effectLst/>
        </p:spPr>
        <p:txBody>
          <a:bodyPr/>
          <a:lstStyle/>
          <a:p>
            <a:endParaRPr lang="ja-JP" altLang="en-US"/>
          </a:p>
        </p:txBody>
      </p:sp>
      <p:sp>
        <p:nvSpPr>
          <p:cNvPr id="1329" name="Text Box 10"/>
          <p:cNvSpPr txBox="1">
            <a:spLocks noChangeArrowheads="1"/>
          </p:cNvSpPr>
          <p:nvPr/>
        </p:nvSpPr>
        <p:spPr>
          <a:xfrm>
            <a:off x="4356100" y="1916113"/>
            <a:ext cx="1444625" cy="457200"/>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a:t>
            </a:r>
            <a:r>
              <a:rPr lang="en-US" altLang="ja-JP" sz="2400" b="1"/>
              <a:t>60</a:t>
            </a:r>
            <a:r>
              <a:rPr lang="ja-JP" altLang="en-US" sz="2400" b="1"/>
              <a:t>日前）</a:t>
            </a:r>
          </a:p>
        </p:txBody>
      </p:sp>
      <p:sp>
        <p:nvSpPr>
          <p:cNvPr id="1330" name="Line 11"/>
          <p:cNvSpPr>
            <a:spLocks noChangeShapeType="1"/>
          </p:cNvSpPr>
          <p:nvPr/>
        </p:nvSpPr>
        <p:spPr>
          <a:xfrm>
            <a:off x="6877050" y="2347913"/>
            <a:ext cx="0" cy="2971800"/>
          </a:xfrm>
          <a:prstGeom prst="line">
            <a:avLst/>
          </a:prstGeom>
          <a:noFill/>
          <a:ln w="28575">
            <a:solidFill>
              <a:schemeClr val="tx1"/>
            </a:solidFill>
            <a:prstDash val="dash"/>
            <a:round/>
            <a:headEnd/>
            <a:tailEnd/>
          </a:ln>
          <a:effectLst/>
        </p:spPr>
        <p:txBody>
          <a:bodyPr/>
          <a:lstStyle/>
          <a:p>
            <a:endParaRPr lang="ja-JP" altLang="en-US"/>
          </a:p>
        </p:txBody>
      </p:sp>
      <p:sp>
        <p:nvSpPr>
          <p:cNvPr id="1331" name="Text Box 12"/>
          <p:cNvSpPr txBox="1">
            <a:spLocks noChangeArrowheads="1"/>
          </p:cNvSpPr>
          <p:nvPr/>
        </p:nvSpPr>
        <p:spPr>
          <a:xfrm>
            <a:off x="6078538" y="1916113"/>
            <a:ext cx="1444625" cy="457200"/>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a:t>
            </a:r>
            <a:r>
              <a:rPr lang="en-US" altLang="ja-JP" sz="2400" b="1"/>
              <a:t>40</a:t>
            </a:r>
            <a:r>
              <a:rPr lang="ja-JP" altLang="en-US" sz="2400" b="1"/>
              <a:t>日前）</a:t>
            </a:r>
          </a:p>
        </p:txBody>
      </p:sp>
      <p:sp>
        <p:nvSpPr>
          <p:cNvPr id="1332" name="Text Box 13"/>
          <p:cNvSpPr txBox="1">
            <a:spLocks noChangeArrowheads="1"/>
          </p:cNvSpPr>
          <p:nvPr/>
        </p:nvSpPr>
        <p:spPr>
          <a:xfrm>
            <a:off x="5413375" y="1536700"/>
            <a:ext cx="1103313" cy="457200"/>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乾乳日</a:t>
            </a:r>
          </a:p>
        </p:txBody>
      </p:sp>
      <p:sp>
        <p:nvSpPr>
          <p:cNvPr id="1333" name="Line 14"/>
          <p:cNvSpPr>
            <a:spLocks noChangeShapeType="1"/>
          </p:cNvSpPr>
          <p:nvPr/>
        </p:nvSpPr>
        <p:spPr>
          <a:xfrm>
            <a:off x="5508625" y="2563813"/>
            <a:ext cx="1223963" cy="0"/>
          </a:xfrm>
          <a:prstGeom prst="line">
            <a:avLst/>
          </a:prstGeom>
          <a:noFill/>
          <a:ln w="38100">
            <a:solidFill>
              <a:srgbClr val="FF0000"/>
            </a:solidFill>
            <a:round/>
            <a:headEnd/>
            <a:tailEnd type="triangle" w="med" len="med"/>
          </a:ln>
          <a:effectLst/>
        </p:spPr>
        <p:txBody>
          <a:bodyPr/>
          <a:lstStyle/>
          <a:p>
            <a:endParaRPr lang="ja-JP" altLang="en-US"/>
          </a:p>
        </p:txBody>
      </p:sp>
      <p:sp>
        <p:nvSpPr>
          <p:cNvPr id="1334" name="Text Box 18"/>
          <p:cNvSpPr txBox="1">
            <a:spLocks noChangeArrowheads="1"/>
          </p:cNvSpPr>
          <p:nvPr/>
        </p:nvSpPr>
        <p:spPr>
          <a:xfrm>
            <a:off x="5376863" y="3802063"/>
            <a:ext cx="1355725" cy="457200"/>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約</a:t>
            </a:r>
            <a:r>
              <a:rPr lang="en-US" altLang="ja-JP" sz="2400" b="1"/>
              <a:t>480kg</a:t>
            </a:r>
          </a:p>
        </p:txBody>
      </p:sp>
      <p:sp>
        <p:nvSpPr>
          <p:cNvPr id="1335" name="Text Box 19"/>
          <p:cNvSpPr txBox="1">
            <a:spLocks noChangeArrowheads="1"/>
          </p:cNvSpPr>
          <p:nvPr/>
        </p:nvSpPr>
        <p:spPr>
          <a:xfrm>
            <a:off x="3059113" y="5949950"/>
            <a:ext cx="3656012" cy="538163"/>
          </a:xfrm>
          <a:prstGeom prst="rect">
            <a:avLst/>
          </a:prstGeom>
          <a:solidFill>
            <a:srgbClr val="FFFF99"/>
          </a:solidFill>
          <a:ln w="19050">
            <a:solidFill>
              <a:schemeClr val="tx1"/>
            </a:solidFill>
            <a:miter lim="800000"/>
            <a:headEnd/>
            <a:tailEnd/>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泌乳持続性の効果　↑</a:t>
            </a:r>
          </a:p>
        </p:txBody>
      </p:sp>
      <p:sp>
        <p:nvSpPr>
          <p:cNvPr id="1336" name="Text Box 20"/>
          <p:cNvSpPr txBox="1">
            <a:spLocks noChangeArrowheads="1"/>
          </p:cNvSpPr>
          <p:nvPr/>
        </p:nvSpPr>
        <p:spPr>
          <a:xfrm>
            <a:off x="1908175" y="3498850"/>
            <a:ext cx="1716088" cy="457200"/>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現状の乳量</a:t>
            </a:r>
          </a:p>
        </p:txBody>
      </p:sp>
      <p:pic>
        <p:nvPicPr>
          <p:cNvPr id="1337" name="Picture 26"/>
          <p:cNvPicPr>
            <a:picLocks noChangeAspect="1" noChangeArrowheads="1"/>
          </p:cNvPicPr>
          <p:nvPr/>
        </p:nvPicPr>
        <p:blipFill>
          <a:blip r:embed="rId1"/>
          <a:stretch>
            <a:fillRect/>
          </a:stretch>
        </p:blipFill>
        <p:spPr>
          <a:xfrm>
            <a:off x="-26988" y="-26988"/>
            <a:ext cx="1285876" cy="1285876"/>
          </a:xfrm>
          <a:prstGeom prst="rect">
            <a:avLst/>
          </a:prstGeom>
          <a:noFill/>
          <a:ln>
            <a:noFill/>
          </a:ln>
          <a:effectLst/>
        </p:spPr>
      </p:pic>
      <p:pic>
        <p:nvPicPr>
          <p:cNvPr id="1338" name="オーディオ 2">
            <a:hlinkClick r:id="" action="ppaction://media"/>
          </p:cNvPr>
          <p:cNvPicPr>
            <a:picLocks noChangeAspect="1" noChangeArrowheads="1"/>
          </p:cNvPicPr>
          <p:nvPr/>
        </p:nvPicPr>
        <p:blipFill>
          <a:blip r:embed="rId2"/>
          <a:stretch>
            <a:fillRect/>
          </a:stretch>
        </p:blipFill>
        <p:spPr>
          <a:xfrm>
            <a:off x="8318500" y="6032500"/>
            <a:ext cx="609600" cy="609600"/>
          </a:xfrm>
          <a:prstGeom prst="rect">
            <a:avLst/>
          </a:prstGeom>
          <a:noFill/>
          <a:ln>
            <a:noFill/>
          </a:ln>
        </p:spPr>
      </p:pic>
      <p:pic>
        <p:nvPicPr>
          <p:cNvPr id="1339" name="オーディオ 1">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2"/>
          <a:stretch>
            <a:fillRect/>
          </a:stretch>
        </p:blipFill>
        <p:spPr>
          <a:xfrm>
            <a:off x="8318500" y="6032500"/>
            <a:ext cx="609600" cy="609600"/>
          </a:xfrm>
          <a:prstGeom prst="rect">
            <a:avLst/>
          </a:prstGeom>
        </p:spPr>
      </p:pic>
    </p:spTree>
  </p:cSld>
  <p:clrMapOvr>
    <a:masterClrMapping/>
  </p:clrMapOvr>
  <p:transition advTm="368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3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45" name="Freeform 2"/>
          <p:cNvSpPr/>
          <p:nvPr/>
        </p:nvSpPr>
        <p:spPr>
          <a:xfrm>
            <a:off x="323850" y="1728788"/>
            <a:ext cx="7200900" cy="3455987"/>
          </a:xfrm>
          <a:custGeom>
            <a:avLst/>
            <a:gdLst>
              <a:gd name="T0" fmla="*/ 0 w 5262"/>
              <a:gd name="T1" fmla="*/ 3306370 h 2102"/>
              <a:gd name="T2" fmla="*/ 1614797 w 5262"/>
              <a:gd name="T3" fmla="*/ 24662 h 2102"/>
              <a:gd name="T4" fmla="*/ 7200900 w 5262"/>
              <a:gd name="T5" fmla="*/ 3455987 h 2102"/>
              <a:gd name="T6" fmla="*/ 0 60000 65536"/>
              <a:gd name="T7" fmla="*/ 0 60000 65536"/>
              <a:gd name="T8" fmla="*/ 0 60000 65536"/>
            </a:gdLst>
            <a:ahLst/>
            <a:cxnLst>
              <a:cxn ang="T6">
                <a:pos x="T0" y="T1"/>
              </a:cxn>
              <a:cxn ang="T7">
                <a:pos x="T2" y="T3"/>
              </a:cxn>
              <a:cxn ang="T8">
                <a:pos x="T4" y="T5"/>
              </a:cxn>
            </a:cxnLst>
            <a:rect l="0" t="0" r="r" b="b"/>
            <a:pathLst>
              <a:path w="5262" h="2102">
                <a:moveTo>
                  <a:pt x="0" y="2011"/>
                </a:moveTo>
                <a:cubicBezTo>
                  <a:pt x="151" y="1005"/>
                  <a:pt x="303" y="0"/>
                  <a:pt x="1180" y="15"/>
                </a:cubicBezTo>
                <a:cubicBezTo>
                  <a:pt x="2057" y="30"/>
                  <a:pt x="3659" y="1066"/>
                  <a:pt x="5262" y="2102"/>
                </a:cubicBezTo>
              </a:path>
            </a:pathLst>
          </a:custGeom>
          <a:noFill/>
          <a:ln w="38100">
            <a:solidFill>
              <a:srgbClr val="006699"/>
            </a:solidFill>
            <a:round/>
            <a:headEnd/>
            <a:tailEnd/>
          </a:ln>
          <a:effectLst/>
        </p:spPr>
        <p:txBody>
          <a:bodyPr/>
          <a:lstStyle/>
          <a:p>
            <a:endParaRPr lang="ja-JP" altLang="en-US"/>
          </a:p>
        </p:txBody>
      </p:sp>
      <p:grpSp>
        <p:nvGrpSpPr>
          <p:cNvPr id="1346" name="Group 7"/>
          <p:cNvGrpSpPr/>
          <p:nvPr/>
        </p:nvGrpSpPr>
        <p:grpSpPr>
          <a:xfrm>
            <a:off x="179388" y="1412875"/>
            <a:ext cx="8766175" cy="4154488"/>
            <a:chOff x="158" y="799"/>
            <a:chExt cx="5489" cy="2268"/>
          </a:xfrm>
        </p:grpSpPr>
        <p:sp>
          <p:nvSpPr>
            <p:cNvPr id="1347" name="Line 8"/>
            <p:cNvSpPr>
              <a:spLocks noChangeShapeType="1"/>
            </p:cNvSpPr>
            <p:nvPr/>
          </p:nvSpPr>
          <p:spPr>
            <a:xfrm>
              <a:off x="158" y="799"/>
              <a:ext cx="0" cy="2268"/>
            </a:xfrm>
            <a:prstGeom prst="line">
              <a:avLst/>
            </a:prstGeom>
            <a:noFill/>
            <a:ln w="9525">
              <a:solidFill>
                <a:schemeClr val="tx1"/>
              </a:solidFill>
              <a:round/>
              <a:headEnd/>
              <a:tailEnd/>
            </a:ln>
            <a:effectLst/>
          </p:spPr>
          <p:txBody>
            <a:bodyPr/>
            <a:lstStyle/>
            <a:p>
              <a:endParaRPr lang="ja-JP" altLang="en-US"/>
            </a:p>
          </p:txBody>
        </p:sp>
        <p:sp>
          <p:nvSpPr>
            <p:cNvPr id="1348" name="Line 9"/>
            <p:cNvSpPr>
              <a:spLocks noChangeShapeType="1"/>
            </p:cNvSpPr>
            <p:nvPr/>
          </p:nvSpPr>
          <p:spPr>
            <a:xfrm>
              <a:off x="158" y="3067"/>
              <a:ext cx="5489" cy="0"/>
            </a:xfrm>
            <a:prstGeom prst="line">
              <a:avLst/>
            </a:prstGeom>
            <a:noFill/>
            <a:ln w="9525">
              <a:solidFill>
                <a:schemeClr val="tx1"/>
              </a:solidFill>
              <a:round/>
              <a:headEnd/>
              <a:tailEnd/>
            </a:ln>
            <a:effectLst/>
          </p:spPr>
          <p:txBody>
            <a:bodyPr/>
            <a:lstStyle/>
            <a:p>
              <a:endParaRPr lang="ja-JP" altLang="en-US"/>
            </a:p>
          </p:txBody>
        </p:sp>
      </p:grpSp>
      <p:sp>
        <p:nvSpPr>
          <p:cNvPr id="1349" name="Freeform 33"/>
          <p:cNvSpPr/>
          <p:nvPr/>
        </p:nvSpPr>
        <p:spPr>
          <a:xfrm>
            <a:off x="395288" y="2133600"/>
            <a:ext cx="8280400" cy="2735263"/>
          </a:xfrm>
          <a:custGeom>
            <a:avLst/>
            <a:gdLst>
              <a:gd name="T0" fmla="*/ 0 w 5307"/>
              <a:gd name="T1" fmla="*/ 2735263 h 1709"/>
              <a:gd name="T2" fmla="*/ 1415173 w 5307"/>
              <a:gd name="T3" fmla="*/ 265684 h 1709"/>
              <a:gd name="T4" fmla="*/ 8280400 w 5307"/>
              <a:gd name="T5" fmla="*/ 1137959 h 1709"/>
              <a:gd name="T6" fmla="*/ 0 60000 65536"/>
              <a:gd name="T7" fmla="*/ 0 60000 65536"/>
              <a:gd name="T8" fmla="*/ 0 60000 65536"/>
            </a:gdLst>
            <a:ahLst/>
            <a:cxnLst>
              <a:cxn ang="T6">
                <a:pos x="T0" y="T1"/>
              </a:cxn>
              <a:cxn ang="T7">
                <a:pos x="T2" y="T3"/>
              </a:cxn>
              <a:cxn ang="T8">
                <a:pos x="T4" y="T5"/>
              </a:cxn>
            </a:cxnLst>
            <a:rect l="0" t="0" r="r" b="b"/>
            <a:pathLst>
              <a:path w="5307" h="1709">
                <a:moveTo>
                  <a:pt x="0" y="1709"/>
                </a:moveTo>
                <a:cubicBezTo>
                  <a:pt x="11" y="1020"/>
                  <a:pt x="22" y="332"/>
                  <a:pt x="907" y="166"/>
                </a:cubicBezTo>
                <a:cubicBezTo>
                  <a:pt x="1792" y="0"/>
                  <a:pt x="3549" y="355"/>
                  <a:pt x="5307" y="711"/>
                </a:cubicBezTo>
              </a:path>
            </a:pathLst>
          </a:custGeom>
          <a:noFill/>
          <a:ln w="38100" cap="flat" cmpd="sng">
            <a:solidFill>
              <a:srgbClr val="CC0000"/>
            </a:solidFill>
            <a:prstDash val="solid"/>
            <a:round/>
            <a:headEnd/>
            <a:tailEnd/>
          </a:ln>
          <a:effectLst/>
        </p:spPr>
        <p:txBody>
          <a:bodyPr/>
          <a:lstStyle/>
          <a:p>
            <a:endParaRPr lang="ja-JP" altLang="en-US"/>
          </a:p>
        </p:txBody>
      </p:sp>
      <p:sp>
        <p:nvSpPr>
          <p:cNvPr id="1350" name="Text Box 46"/>
          <p:cNvSpPr txBox="1">
            <a:spLocks noChangeArrowheads="1"/>
          </p:cNvSpPr>
          <p:nvPr/>
        </p:nvSpPr>
        <p:spPr>
          <a:xfrm>
            <a:off x="830263" y="5680075"/>
            <a:ext cx="7270750" cy="476250"/>
          </a:xfrm>
          <a:prstGeom prst="rect">
            <a:avLst/>
          </a:prstGeom>
          <a:solidFill>
            <a:srgbClr val="FFFF99"/>
          </a:solidFill>
          <a:ln w="19050">
            <a:solidFill>
              <a:schemeClr val="tx1"/>
            </a:solidFill>
            <a:miter lim="800000"/>
            <a:headEnd/>
            <a:tailEnd/>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泌乳持続性の違い → 飼養管理（飼料給与法）も異なる</a:t>
            </a:r>
          </a:p>
        </p:txBody>
      </p:sp>
      <p:sp>
        <p:nvSpPr>
          <p:cNvPr id="1351" name="Text Box 49"/>
          <p:cNvSpPr txBox="1">
            <a:spLocks noChangeArrowheads="1"/>
          </p:cNvSpPr>
          <p:nvPr/>
        </p:nvSpPr>
        <p:spPr>
          <a:xfrm>
            <a:off x="2395538" y="173038"/>
            <a:ext cx="4586287" cy="946150"/>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対応策　泌乳持続性の把握</a:t>
            </a:r>
          </a:p>
          <a:p>
            <a:pPr eaLnBrk="1" hangingPunct="1"/>
            <a:r>
              <a:rPr lang="ja-JP" altLang="en-US" sz="2800" b="1"/>
              <a:t>（エネルギーバランスの管理）</a:t>
            </a:r>
          </a:p>
        </p:txBody>
      </p:sp>
      <p:sp>
        <p:nvSpPr>
          <p:cNvPr id="1352" name="Text Box 54"/>
          <p:cNvSpPr txBox="1">
            <a:spLocks noChangeArrowheads="1"/>
          </p:cNvSpPr>
          <p:nvPr/>
        </p:nvSpPr>
        <p:spPr>
          <a:xfrm>
            <a:off x="6948488" y="1557338"/>
            <a:ext cx="2079625" cy="762000"/>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00" b="1">
                <a:solidFill>
                  <a:srgbClr val="FF3300"/>
                </a:solidFill>
              </a:rPr>
              <a:t>必要エネルギー</a:t>
            </a:r>
          </a:p>
          <a:p>
            <a:pPr eaLnBrk="1" hangingPunct="1"/>
            <a:r>
              <a:rPr lang="ja-JP" altLang="en-US" sz="2200" b="1">
                <a:solidFill>
                  <a:srgbClr val="FF3300"/>
                </a:solidFill>
              </a:rPr>
              <a:t>（持続性高）</a:t>
            </a:r>
          </a:p>
        </p:txBody>
      </p:sp>
      <p:sp>
        <p:nvSpPr>
          <p:cNvPr id="1353" name="Freeform 56"/>
          <p:cNvSpPr/>
          <p:nvPr/>
        </p:nvSpPr>
        <p:spPr>
          <a:xfrm>
            <a:off x="539750" y="1916113"/>
            <a:ext cx="7848600" cy="3121025"/>
          </a:xfrm>
          <a:custGeom>
            <a:avLst/>
            <a:gdLst>
              <a:gd name="T0" fmla="*/ 0 w 4944"/>
              <a:gd name="T1" fmla="*/ 3121025 h 1784"/>
              <a:gd name="T2" fmla="*/ 1008063 w 4944"/>
              <a:gd name="T3" fmla="*/ 502093 h 1784"/>
              <a:gd name="T4" fmla="*/ 4319588 w 4944"/>
              <a:gd name="T5" fmla="*/ 106717 h 1784"/>
              <a:gd name="T6" fmla="*/ 7848600 w 4944"/>
              <a:gd name="T7" fmla="*/ 740019 h 17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44" h="1784">
                <a:moveTo>
                  <a:pt x="0" y="1784"/>
                </a:moveTo>
                <a:cubicBezTo>
                  <a:pt x="91" y="1179"/>
                  <a:pt x="182" y="574"/>
                  <a:pt x="635" y="287"/>
                </a:cubicBezTo>
                <a:cubicBezTo>
                  <a:pt x="1088" y="0"/>
                  <a:pt x="2003" y="38"/>
                  <a:pt x="2721" y="61"/>
                </a:cubicBezTo>
                <a:cubicBezTo>
                  <a:pt x="3439" y="84"/>
                  <a:pt x="4191" y="253"/>
                  <a:pt x="4944" y="423"/>
                </a:cubicBezTo>
              </a:path>
            </a:pathLst>
          </a:custGeom>
          <a:noFill/>
          <a:ln w="38100" cap="flat" cmpd="sng">
            <a:solidFill>
              <a:srgbClr val="FF3300"/>
            </a:solidFill>
            <a:prstDash val="dash"/>
            <a:round/>
            <a:headEnd/>
            <a:tailEnd/>
          </a:ln>
          <a:effectLst/>
        </p:spPr>
        <p:txBody>
          <a:bodyPr/>
          <a:lstStyle/>
          <a:p>
            <a:endParaRPr lang="ja-JP" altLang="en-US"/>
          </a:p>
        </p:txBody>
      </p:sp>
      <p:sp>
        <p:nvSpPr>
          <p:cNvPr id="1354" name="Freeform 59"/>
          <p:cNvSpPr/>
          <p:nvPr/>
        </p:nvSpPr>
        <p:spPr>
          <a:xfrm>
            <a:off x="539750" y="1628775"/>
            <a:ext cx="7127875" cy="3168650"/>
          </a:xfrm>
          <a:custGeom>
            <a:avLst/>
            <a:gdLst>
              <a:gd name="T0" fmla="*/ 0 w 4309"/>
              <a:gd name="T1" fmla="*/ 3168650 h 2169"/>
              <a:gd name="T2" fmla="*/ 750999 w 4309"/>
              <a:gd name="T3" fmla="*/ 783032 h 2169"/>
              <a:gd name="T4" fmla="*/ 3227311 w 4309"/>
              <a:gd name="T5" fmla="*/ 319933 h 2169"/>
              <a:gd name="T6" fmla="*/ 7127875 w 4309"/>
              <a:gd name="T7" fmla="*/ 2705551 h 21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09" h="2169">
                <a:moveTo>
                  <a:pt x="0" y="2169"/>
                </a:moveTo>
                <a:cubicBezTo>
                  <a:pt x="64" y="1515"/>
                  <a:pt x="129" y="861"/>
                  <a:pt x="454" y="536"/>
                </a:cubicBezTo>
                <a:cubicBezTo>
                  <a:pt x="779" y="211"/>
                  <a:pt x="1309" y="0"/>
                  <a:pt x="1951" y="219"/>
                </a:cubicBezTo>
                <a:cubicBezTo>
                  <a:pt x="2593" y="438"/>
                  <a:pt x="3451" y="1145"/>
                  <a:pt x="4309" y="1852"/>
                </a:cubicBezTo>
              </a:path>
            </a:pathLst>
          </a:custGeom>
          <a:noFill/>
          <a:ln w="38100" cap="flat" cmpd="sng">
            <a:solidFill>
              <a:schemeClr val="accent2"/>
            </a:solidFill>
            <a:prstDash val="dash"/>
            <a:round/>
            <a:headEnd/>
            <a:tailEnd/>
          </a:ln>
          <a:effectLst/>
        </p:spPr>
        <p:txBody>
          <a:bodyPr/>
          <a:lstStyle/>
          <a:p>
            <a:endParaRPr lang="ja-JP" altLang="en-US"/>
          </a:p>
        </p:txBody>
      </p:sp>
      <p:sp>
        <p:nvSpPr>
          <p:cNvPr id="1355" name="Text Box 37"/>
          <p:cNvSpPr txBox="1">
            <a:spLocks noChangeArrowheads="1"/>
          </p:cNvSpPr>
          <p:nvPr/>
        </p:nvSpPr>
        <p:spPr>
          <a:xfrm>
            <a:off x="6877050" y="3860800"/>
            <a:ext cx="2079625" cy="762000"/>
          </a:xfrm>
          <a:prstGeom prst="rect">
            <a:avLst/>
          </a:prstGeom>
          <a:solidFill>
            <a:schemeClr val="bg1"/>
          </a:solid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00" b="1">
                <a:solidFill>
                  <a:schemeClr val="accent2"/>
                </a:solidFill>
              </a:rPr>
              <a:t>必要エネルギー</a:t>
            </a:r>
          </a:p>
          <a:p>
            <a:pPr eaLnBrk="1" hangingPunct="1"/>
            <a:r>
              <a:rPr lang="ja-JP" altLang="en-US" sz="2200" b="1">
                <a:solidFill>
                  <a:schemeClr val="accent2"/>
                </a:solidFill>
              </a:rPr>
              <a:t>（持続性低）</a:t>
            </a:r>
          </a:p>
        </p:txBody>
      </p:sp>
      <p:sp>
        <p:nvSpPr>
          <p:cNvPr id="1356" name="Text Box 13"/>
          <p:cNvSpPr txBox="1">
            <a:spLocks noChangeArrowheads="1"/>
          </p:cNvSpPr>
          <p:nvPr/>
        </p:nvSpPr>
        <p:spPr>
          <a:xfrm>
            <a:off x="7451725" y="2924175"/>
            <a:ext cx="1590675" cy="762000"/>
          </a:xfrm>
          <a:prstGeom prst="rect">
            <a:avLst/>
          </a:prstGeom>
          <a:solidFill>
            <a:schemeClr val="bg1"/>
          </a:solid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00" b="1">
                <a:solidFill>
                  <a:srgbClr val="990000"/>
                </a:solidFill>
              </a:rPr>
              <a:t>乳量曲線</a:t>
            </a:r>
          </a:p>
          <a:p>
            <a:pPr eaLnBrk="1" hangingPunct="1"/>
            <a:r>
              <a:rPr lang="ja-JP" altLang="en-US" sz="2200" b="1">
                <a:solidFill>
                  <a:srgbClr val="990000"/>
                </a:solidFill>
              </a:rPr>
              <a:t>（持続性高）</a:t>
            </a:r>
          </a:p>
        </p:txBody>
      </p:sp>
      <p:sp>
        <p:nvSpPr>
          <p:cNvPr id="1357" name="Text Box 12"/>
          <p:cNvSpPr txBox="1">
            <a:spLocks noChangeArrowheads="1"/>
          </p:cNvSpPr>
          <p:nvPr/>
        </p:nvSpPr>
        <p:spPr>
          <a:xfrm>
            <a:off x="7019925" y="4724400"/>
            <a:ext cx="1590675" cy="762000"/>
          </a:xfrm>
          <a:prstGeom prst="rect">
            <a:avLst/>
          </a:prstGeom>
          <a:solidFill>
            <a:schemeClr val="bg1"/>
          </a:solid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200" b="1">
                <a:solidFill>
                  <a:srgbClr val="006699"/>
                </a:solidFill>
              </a:rPr>
              <a:t>乳量曲線</a:t>
            </a:r>
          </a:p>
          <a:p>
            <a:pPr eaLnBrk="1" hangingPunct="1"/>
            <a:r>
              <a:rPr lang="ja-JP" altLang="en-US" sz="2200" b="1">
                <a:solidFill>
                  <a:srgbClr val="006699"/>
                </a:solidFill>
              </a:rPr>
              <a:t>（持続性低）</a:t>
            </a:r>
          </a:p>
        </p:txBody>
      </p:sp>
      <p:pic>
        <p:nvPicPr>
          <p:cNvPr id="1358" name="Picture 60"/>
          <p:cNvPicPr>
            <a:picLocks noChangeAspect="1" noChangeArrowheads="1"/>
          </p:cNvPicPr>
          <p:nvPr/>
        </p:nvPicPr>
        <p:blipFill>
          <a:blip r:embed="rId1"/>
          <a:stretch>
            <a:fillRect/>
          </a:stretch>
        </p:blipFill>
        <p:spPr>
          <a:xfrm>
            <a:off x="-26988" y="-26988"/>
            <a:ext cx="1285876" cy="1285876"/>
          </a:xfrm>
          <a:prstGeom prst="rect">
            <a:avLst/>
          </a:prstGeom>
          <a:noFill/>
          <a:ln>
            <a:noFill/>
          </a:ln>
          <a:effectLst/>
        </p:spPr>
      </p:pic>
      <p:pic>
        <p:nvPicPr>
          <p:cNvPr id="1359" name="オーディオ 2">
            <a:hlinkClick r:id="" action="ppaction://media"/>
          </p:cNvPr>
          <p:cNvPicPr>
            <a:picLocks noChangeAspect="1" noChangeArrowheads="1"/>
          </p:cNvPicPr>
          <p:nvPr/>
        </p:nvPicPr>
        <p:blipFill>
          <a:blip r:embed="rId2"/>
          <a:stretch>
            <a:fillRect/>
          </a:stretch>
        </p:blipFill>
        <p:spPr>
          <a:xfrm>
            <a:off x="8318500" y="6032500"/>
            <a:ext cx="609600" cy="609600"/>
          </a:xfrm>
          <a:prstGeom prst="rect">
            <a:avLst/>
          </a:prstGeom>
          <a:noFill/>
          <a:ln>
            <a:noFill/>
          </a:ln>
        </p:spPr>
      </p:pic>
      <p:pic>
        <p:nvPicPr>
          <p:cNvPr id="1360" name="オーディオ 6">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2"/>
          <a:stretch>
            <a:fillRect/>
          </a:stretch>
        </p:blipFill>
        <p:spPr>
          <a:xfrm>
            <a:off x="8318500" y="6032500"/>
            <a:ext cx="609600" cy="609600"/>
          </a:xfrm>
          <a:prstGeom prst="rect">
            <a:avLst/>
          </a:prstGeom>
        </p:spPr>
      </p:pic>
    </p:spTree>
  </p:cSld>
  <p:clrMapOvr>
    <a:masterClrMapping/>
  </p:clrMapOvr>
  <p:transition advTm="529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6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66" name="Text Box 2"/>
          <p:cNvSpPr txBox="1">
            <a:spLocks noChangeArrowheads="1"/>
          </p:cNvSpPr>
          <p:nvPr/>
        </p:nvSpPr>
        <p:spPr>
          <a:xfrm>
            <a:off x="4008438" y="476250"/>
            <a:ext cx="1125537" cy="519113"/>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まとめ</a:t>
            </a:r>
          </a:p>
        </p:txBody>
      </p:sp>
      <p:sp>
        <p:nvSpPr>
          <p:cNvPr id="1367" name="Text Box 40"/>
          <p:cNvSpPr txBox="1">
            <a:spLocks noChangeArrowheads="1"/>
          </p:cNvSpPr>
          <p:nvPr/>
        </p:nvSpPr>
        <p:spPr>
          <a:xfrm>
            <a:off x="122238" y="1052513"/>
            <a:ext cx="8899525" cy="3744912"/>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r>
              <a:rPr lang="ja-JP" altLang="en-US" sz="2600"/>
              <a:t>・泌乳持続性は県内酪農家においても一定の経済性効果あり。</a:t>
            </a:r>
          </a:p>
          <a:p>
            <a:pPr eaLnBrk="1" hangingPunct="1">
              <a:lnSpc>
                <a:spcPct val="150000"/>
              </a:lnSpc>
            </a:pPr>
            <a:r>
              <a:rPr lang="ja-JP" altLang="en-US" sz="2600"/>
              <a:t>・乳量が多く泌乳持続性が高い牛については</a:t>
            </a:r>
          </a:p>
          <a:p>
            <a:pPr eaLnBrk="1" hangingPunct="1">
              <a:lnSpc>
                <a:spcPct val="120000"/>
              </a:lnSpc>
            </a:pPr>
            <a:r>
              <a:rPr lang="ja-JP" altLang="en-US" sz="2600"/>
              <a:t>　効果が現れていない。</a:t>
            </a:r>
          </a:p>
          <a:p>
            <a:pPr eaLnBrk="1" hangingPunct="1">
              <a:lnSpc>
                <a:spcPct val="120000"/>
              </a:lnSpc>
            </a:pPr>
            <a:r>
              <a:rPr lang="ja-JP" altLang="en-US" sz="2600"/>
              <a:t>　（乾乳期間と個体管理の適否が影響している可能性）</a:t>
            </a:r>
          </a:p>
          <a:p>
            <a:pPr eaLnBrk="1" hangingPunct="1">
              <a:lnSpc>
                <a:spcPct val="150000"/>
              </a:lnSpc>
            </a:pPr>
            <a:r>
              <a:rPr lang="ja-JP" altLang="en-US" sz="2600"/>
              <a:t>・個体の能力（泌乳持続性）に応じての飼養管理が必要。</a:t>
            </a:r>
          </a:p>
          <a:p>
            <a:pPr eaLnBrk="1" hangingPunct="1">
              <a:lnSpc>
                <a:spcPct val="120000"/>
              </a:lnSpc>
            </a:pPr>
            <a:r>
              <a:rPr lang="ja-JP" altLang="en-US" sz="2600"/>
              <a:t>　「乾乳期間の短縮等」を</a:t>
            </a:r>
            <a:r>
              <a:rPr lang="ja-JP" altLang="en-US" sz="2600" u="sng"/>
              <a:t>県内酪農家へ提示。</a:t>
            </a:r>
          </a:p>
          <a:p>
            <a:pPr eaLnBrk="1" hangingPunct="1">
              <a:lnSpc>
                <a:spcPct val="120000"/>
              </a:lnSpc>
            </a:pPr>
            <a:r>
              <a:rPr lang="ja-JP" altLang="en-US" sz="2400"/>
              <a:t>　　　　　　　　　　　　　　　　　　　　　　</a:t>
            </a:r>
            <a:r>
              <a:rPr lang="ja-JP" altLang="en-US" sz="2000"/>
              <a:t>→牛群検定成績検討会を開催し、周知</a:t>
            </a:r>
          </a:p>
        </p:txBody>
      </p:sp>
      <p:pic>
        <p:nvPicPr>
          <p:cNvPr id="1368" name="Picture 41"/>
          <p:cNvPicPr>
            <a:picLocks noChangeAspect="1" noChangeArrowheads="1"/>
          </p:cNvPicPr>
          <p:nvPr/>
        </p:nvPicPr>
        <p:blipFill>
          <a:blip r:embed="rId1"/>
          <a:stretch>
            <a:fillRect/>
          </a:stretch>
        </p:blipFill>
        <p:spPr>
          <a:xfrm>
            <a:off x="6227763" y="4868863"/>
            <a:ext cx="2520950" cy="1889125"/>
          </a:xfrm>
          <a:prstGeom prst="rect">
            <a:avLst/>
          </a:prstGeom>
          <a:noFill/>
          <a:ln>
            <a:noFill/>
          </a:ln>
        </p:spPr>
      </p:pic>
      <p:sp>
        <p:nvSpPr>
          <p:cNvPr id="1369" name="Text Box 42"/>
          <p:cNvSpPr txBox="1">
            <a:spLocks noChangeArrowheads="1"/>
          </p:cNvSpPr>
          <p:nvPr/>
        </p:nvSpPr>
        <p:spPr>
          <a:xfrm>
            <a:off x="395288" y="5013325"/>
            <a:ext cx="4505325" cy="1190625"/>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本研究は農研機構生研支援センター</a:t>
            </a:r>
          </a:p>
          <a:p>
            <a:pPr eaLnBrk="1" hangingPunct="1"/>
            <a:r>
              <a:rPr lang="ja-JP" altLang="en-US"/>
              <a:t>「革新的技術開発・緊急展開事業</a:t>
            </a:r>
          </a:p>
          <a:p>
            <a:pPr eaLnBrk="1" hangingPunct="1"/>
            <a:r>
              <a:rPr lang="ja-JP" altLang="en-US"/>
              <a:t>（うち人工知能未来農業創造プロジェクト）」の</a:t>
            </a:r>
          </a:p>
          <a:p>
            <a:pPr eaLnBrk="1" hangingPunct="1"/>
            <a:r>
              <a:rPr lang="ja-JP" altLang="en-US"/>
              <a:t>支援を受けて行った</a:t>
            </a:r>
            <a:r>
              <a:rPr lang="en-US" altLang="ja-JP"/>
              <a:t>.</a:t>
            </a:r>
          </a:p>
        </p:txBody>
      </p:sp>
      <p:pic>
        <p:nvPicPr>
          <p:cNvPr id="1370" name="Picture 43"/>
          <p:cNvPicPr>
            <a:picLocks noChangeAspect="1" noChangeArrowheads="1"/>
          </p:cNvPicPr>
          <p:nvPr/>
        </p:nvPicPr>
        <p:blipFill>
          <a:blip r:embed="rId2"/>
          <a:stretch>
            <a:fillRect/>
          </a:stretch>
        </p:blipFill>
        <p:spPr>
          <a:xfrm>
            <a:off x="0" y="0"/>
            <a:ext cx="1187450" cy="1187450"/>
          </a:xfrm>
          <a:prstGeom prst="rect">
            <a:avLst/>
          </a:prstGeom>
          <a:noFill/>
          <a:ln>
            <a:noFill/>
          </a:ln>
          <a:effectLst/>
        </p:spPr>
      </p:pic>
      <p:pic>
        <p:nvPicPr>
          <p:cNvPr id="1371" name="オーディオ 8">
            <a:hlinkClick r:id="" action="ppaction://media"/>
          </p:cNvPr>
          <p:cNvPicPr>
            <a:picLocks noChangeAspect="1" noChangeArrowheads="1"/>
          </p:cNvPicPr>
          <p:nvPr/>
        </p:nvPicPr>
        <p:blipFill>
          <a:blip r:embed="rId3"/>
          <a:stretch>
            <a:fillRect/>
          </a:stretch>
        </p:blipFill>
        <p:spPr>
          <a:xfrm>
            <a:off x="8318500" y="6032500"/>
            <a:ext cx="609600" cy="609600"/>
          </a:xfrm>
          <a:prstGeom prst="rect">
            <a:avLst/>
          </a:prstGeom>
          <a:noFill/>
          <a:ln>
            <a:noFill/>
          </a:ln>
        </p:spPr>
      </p:pic>
      <p:pic>
        <p:nvPicPr>
          <p:cNvPr id="1372" name="オーディオ 3">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3"/>
          <a:stretch>
            <a:fillRect/>
          </a:stretch>
        </p:blipFill>
        <p:spPr>
          <a:xfrm>
            <a:off x="8318500" y="6032500"/>
            <a:ext cx="609600" cy="609600"/>
          </a:xfrm>
          <a:prstGeom prst="rect">
            <a:avLst/>
          </a:prstGeom>
        </p:spPr>
      </p:pic>
    </p:spTree>
  </p:cSld>
  <p:clrMapOvr>
    <a:masterClrMapping/>
  </p:clrMapOvr>
  <p:transition spd="slow" advTm="810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7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17" name="Freeform 2"/>
          <p:cNvSpPr/>
          <p:nvPr/>
        </p:nvSpPr>
        <p:spPr>
          <a:xfrm>
            <a:off x="285750" y="1989138"/>
            <a:ext cx="7200900" cy="3455987"/>
          </a:xfrm>
          <a:custGeom>
            <a:avLst/>
            <a:gdLst>
              <a:gd name="T0" fmla="*/ 0 w 5262"/>
              <a:gd name="T1" fmla="*/ 3306370 h 2102"/>
              <a:gd name="T2" fmla="*/ 1614797 w 5262"/>
              <a:gd name="T3" fmla="*/ 24662 h 2102"/>
              <a:gd name="T4" fmla="*/ 7200900 w 5262"/>
              <a:gd name="T5" fmla="*/ 3455987 h 2102"/>
              <a:gd name="T6" fmla="*/ 0 60000 65536"/>
              <a:gd name="T7" fmla="*/ 0 60000 65536"/>
              <a:gd name="T8" fmla="*/ 0 60000 65536"/>
            </a:gdLst>
            <a:ahLst/>
            <a:cxnLst>
              <a:cxn ang="T6">
                <a:pos x="T0" y="T1"/>
              </a:cxn>
              <a:cxn ang="T7">
                <a:pos x="T2" y="T3"/>
              </a:cxn>
              <a:cxn ang="T8">
                <a:pos x="T4" y="T5"/>
              </a:cxn>
            </a:cxnLst>
            <a:rect l="0" t="0" r="r" b="b"/>
            <a:pathLst>
              <a:path w="5262" h="2102">
                <a:moveTo>
                  <a:pt x="0" y="2011"/>
                </a:moveTo>
                <a:cubicBezTo>
                  <a:pt x="151" y="1005"/>
                  <a:pt x="303" y="0"/>
                  <a:pt x="1180" y="15"/>
                </a:cubicBezTo>
                <a:cubicBezTo>
                  <a:pt x="2057" y="30"/>
                  <a:pt x="3659" y="1066"/>
                  <a:pt x="5262" y="2102"/>
                </a:cubicBezTo>
              </a:path>
            </a:pathLst>
          </a:custGeom>
          <a:noFill/>
          <a:ln w="38100">
            <a:solidFill>
              <a:srgbClr val="006699"/>
            </a:solidFill>
            <a:round/>
            <a:headEnd/>
            <a:tailEnd/>
          </a:ln>
          <a:effectLst/>
        </p:spPr>
        <p:txBody>
          <a:bodyPr/>
          <a:lstStyle/>
          <a:p>
            <a:endParaRPr lang="ja-JP" altLang="en-US"/>
          </a:p>
        </p:txBody>
      </p:sp>
      <p:sp>
        <p:nvSpPr>
          <p:cNvPr id="1118" name="Freeform 5"/>
          <p:cNvSpPr/>
          <p:nvPr/>
        </p:nvSpPr>
        <p:spPr>
          <a:xfrm>
            <a:off x="393700" y="2636838"/>
            <a:ext cx="8280400" cy="2160587"/>
          </a:xfrm>
          <a:custGeom>
            <a:avLst/>
            <a:gdLst>
              <a:gd name="T0" fmla="*/ 0 w 5262"/>
              <a:gd name="T1" fmla="*/ 2160587 h 1701"/>
              <a:gd name="T2" fmla="*/ 1570475 w 5262"/>
              <a:gd name="T3" fmla="*/ 86373 h 1701"/>
              <a:gd name="T4" fmla="*/ 8280400 w 5262"/>
              <a:gd name="T5" fmla="*/ 1642351 h 1701"/>
              <a:gd name="T6" fmla="*/ 0 60000 65536"/>
              <a:gd name="T7" fmla="*/ 0 60000 65536"/>
              <a:gd name="T8" fmla="*/ 0 60000 65536"/>
            </a:gdLst>
            <a:ahLst/>
            <a:cxnLst>
              <a:cxn ang="T6">
                <a:pos x="T0" y="T1"/>
              </a:cxn>
              <a:cxn ang="T7">
                <a:pos x="T2" y="T3"/>
              </a:cxn>
              <a:cxn ang="T8">
                <a:pos x="T4" y="T5"/>
              </a:cxn>
            </a:cxnLst>
            <a:rect l="0" t="0" r="r" b="b"/>
            <a:pathLst>
              <a:path w="5262" h="1701">
                <a:moveTo>
                  <a:pt x="0" y="1701"/>
                </a:moveTo>
                <a:cubicBezTo>
                  <a:pt x="60" y="918"/>
                  <a:pt x="121" y="136"/>
                  <a:pt x="998" y="68"/>
                </a:cubicBezTo>
                <a:cubicBezTo>
                  <a:pt x="1875" y="0"/>
                  <a:pt x="3568" y="646"/>
                  <a:pt x="5262" y="1293"/>
                </a:cubicBezTo>
              </a:path>
            </a:pathLst>
          </a:custGeom>
          <a:noFill/>
          <a:ln w="38100">
            <a:solidFill>
              <a:srgbClr val="990000"/>
            </a:solidFill>
            <a:round/>
            <a:headEnd/>
            <a:tailEnd/>
          </a:ln>
          <a:effectLst/>
        </p:spPr>
        <p:txBody>
          <a:bodyPr/>
          <a:lstStyle/>
          <a:p>
            <a:endParaRPr lang="ja-JP" altLang="en-US"/>
          </a:p>
        </p:txBody>
      </p:sp>
      <p:grpSp>
        <p:nvGrpSpPr>
          <p:cNvPr id="1119" name="Group 7"/>
          <p:cNvGrpSpPr/>
          <p:nvPr/>
        </p:nvGrpSpPr>
        <p:grpSpPr>
          <a:xfrm>
            <a:off x="141288" y="1196975"/>
            <a:ext cx="8748712" cy="4537075"/>
            <a:chOff x="158" y="799"/>
            <a:chExt cx="5489" cy="2268"/>
          </a:xfrm>
        </p:grpSpPr>
        <p:sp>
          <p:nvSpPr>
            <p:cNvPr id="1120" name="Line 8"/>
            <p:cNvSpPr>
              <a:spLocks noChangeShapeType="1"/>
            </p:cNvSpPr>
            <p:nvPr/>
          </p:nvSpPr>
          <p:spPr>
            <a:xfrm>
              <a:off x="158" y="799"/>
              <a:ext cx="0" cy="2268"/>
            </a:xfrm>
            <a:prstGeom prst="line">
              <a:avLst/>
            </a:prstGeom>
            <a:noFill/>
            <a:ln w="9525">
              <a:solidFill>
                <a:schemeClr val="tx1"/>
              </a:solidFill>
              <a:round/>
              <a:headEnd/>
              <a:tailEnd/>
            </a:ln>
            <a:effectLst/>
          </p:spPr>
          <p:txBody>
            <a:bodyPr/>
            <a:lstStyle/>
            <a:p>
              <a:endParaRPr lang="ja-JP" altLang="en-US"/>
            </a:p>
          </p:txBody>
        </p:sp>
        <p:sp>
          <p:nvSpPr>
            <p:cNvPr id="1121" name="Line 9"/>
            <p:cNvSpPr>
              <a:spLocks noChangeShapeType="1"/>
            </p:cNvSpPr>
            <p:nvPr/>
          </p:nvSpPr>
          <p:spPr>
            <a:xfrm>
              <a:off x="158" y="3067"/>
              <a:ext cx="5489" cy="0"/>
            </a:xfrm>
            <a:prstGeom prst="line">
              <a:avLst/>
            </a:prstGeom>
            <a:noFill/>
            <a:ln w="9525">
              <a:solidFill>
                <a:schemeClr val="tx1"/>
              </a:solidFill>
              <a:round/>
              <a:headEnd/>
              <a:tailEnd/>
            </a:ln>
            <a:effectLst/>
          </p:spPr>
          <p:txBody>
            <a:bodyPr/>
            <a:lstStyle/>
            <a:p>
              <a:endParaRPr lang="ja-JP" altLang="en-US"/>
            </a:p>
          </p:txBody>
        </p:sp>
      </p:grpSp>
      <p:sp>
        <p:nvSpPr>
          <p:cNvPr id="1122" name="Text Box 16"/>
          <p:cNvSpPr txBox="1">
            <a:spLocks noChangeArrowheads="1"/>
          </p:cNvSpPr>
          <p:nvPr/>
        </p:nvSpPr>
        <p:spPr>
          <a:xfrm>
            <a:off x="3586163" y="0"/>
            <a:ext cx="1970087" cy="519113"/>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泌乳持続性</a:t>
            </a:r>
          </a:p>
        </p:txBody>
      </p:sp>
      <p:sp>
        <p:nvSpPr>
          <p:cNvPr id="1123" name="AutoShape 17"/>
          <p:cNvSpPr>
            <a:spLocks noChangeArrowheads="1"/>
          </p:cNvSpPr>
          <p:nvPr/>
        </p:nvSpPr>
        <p:spPr>
          <a:xfrm>
            <a:off x="3886200" y="1341438"/>
            <a:ext cx="5184775" cy="1439862"/>
          </a:xfrm>
          <a:prstGeom prst="wedgeRoundRectCallout">
            <a:avLst>
              <a:gd name="adj1" fmla="val -84509"/>
              <a:gd name="adj2" fmla="val 35116"/>
              <a:gd name="adj3" fmla="val 16667"/>
            </a:avLst>
          </a:prstGeom>
          <a:noFill/>
          <a:ln w="28575">
            <a:solidFill>
              <a:schemeClr val="tx1"/>
            </a:solidFill>
            <a:miter lim="800000"/>
            <a:headEnd/>
            <a:tailEnd/>
          </a:ln>
          <a:effec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t>泌乳持続性が高い</a:t>
            </a:r>
          </a:p>
          <a:p>
            <a:pPr eaLnBrk="1" hangingPunct="1"/>
            <a:r>
              <a:rPr lang="ja-JP" altLang="en-US" sz="2400"/>
              <a:t>→泌乳曲線のカーブが緩やか         → 泌乳初期の牛の負担が少ない</a:t>
            </a:r>
          </a:p>
        </p:txBody>
      </p:sp>
      <p:sp>
        <p:nvSpPr>
          <p:cNvPr id="1124" name="Text Box 18"/>
          <p:cNvSpPr txBox="1">
            <a:spLocks noChangeArrowheads="1"/>
          </p:cNvSpPr>
          <p:nvPr/>
        </p:nvSpPr>
        <p:spPr>
          <a:xfrm>
            <a:off x="2987675" y="765175"/>
            <a:ext cx="6084888" cy="457200"/>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t>分娩後</a:t>
            </a:r>
            <a:r>
              <a:rPr lang="en-US" altLang="ja-JP" sz="2400"/>
              <a:t>60</a:t>
            </a:r>
            <a:r>
              <a:rPr lang="ja-JP" altLang="en-US" sz="2400"/>
              <a:t>日目と</a:t>
            </a:r>
            <a:r>
              <a:rPr lang="en-US" altLang="ja-JP" sz="2400"/>
              <a:t>240</a:t>
            </a:r>
            <a:r>
              <a:rPr lang="ja-JP" altLang="en-US" sz="2400"/>
              <a:t>日目の乳量の差から計算</a:t>
            </a:r>
          </a:p>
        </p:txBody>
      </p:sp>
      <p:sp>
        <p:nvSpPr>
          <p:cNvPr id="1125" name="Line 20"/>
          <p:cNvSpPr>
            <a:spLocks noChangeShapeType="1"/>
          </p:cNvSpPr>
          <p:nvPr/>
        </p:nvSpPr>
        <p:spPr>
          <a:xfrm>
            <a:off x="1797050" y="2062163"/>
            <a:ext cx="0" cy="3671887"/>
          </a:xfrm>
          <a:prstGeom prst="line">
            <a:avLst/>
          </a:prstGeom>
          <a:noFill/>
          <a:ln w="38100">
            <a:solidFill>
              <a:schemeClr val="tx1"/>
            </a:solidFill>
            <a:prstDash val="dash"/>
            <a:round/>
            <a:headEnd/>
            <a:tailEnd/>
          </a:ln>
          <a:effectLst/>
        </p:spPr>
        <p:txBody>
          <a:bodyPr/>
          <a:lstStyle/>
          <a:p>
            <a:endParaRPr lang="ja-JP" altLang="en-US"/>
          </a:p>
        </p:txBody>
      </p:sp>
      <p:sp>
        <p:nvSpPr>
          <p:cNvPr id="1126" name="Line 21"/>
          <p:cNvSpPr>
            <a:spLocks noChangeShapeType="1"/>
          </p:cNvSpPr>
          <p:nvPr/>
        </p:nvSpPr>
        <p:spPr>
          <a:xfrm>
            <a:off x="5541963" y="3357563"/>
            <a:ext cx="0" cy="2376487"/>
          </a:xfrm>
          <a:prstGeom prst="line">
            <a:avLst/>
          </a:prstGeom>
          <a:noFill/>
          <a:ln w="38100">
            <a:solidFill>
              <a:schemeClr val="tx1"/>
            </a:solidFill>
            <a:prstDash val="dash"/>
            <a:round/>
            <a:headEnd/>
            <a:tailEnd/>
          </a:ln>
          <a:effectLst/>
        </p:spPr>
        <p:txBody>
          <a:bodyPr/>
          <a:lstStyle/>
          <a:p>
            <a:endParaRPr lang="ja-JP" altLang="en-US"/>
          </a:p>
        </p:txBody>
      </p:sp>
      <p:sp>
        <p:nvSpPr>
          <p:cNvPr id="1127" name="Text Box 22"/>
          <p:cNvSpPr txBox="1">
            <a:spLocks noChangeArrowheads="1"/>
          </p:cNvSpPr>
          <p:nvPr/>
        </p:nvSpPr>
        <p:spPr>
          <a:xfrm>
            <a:off x="1382713" y="5734050"/>
            <a:ext cx="668337" cy="366713"/>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60</a:t>
            </a:r>
            <a:r>
              <a:rPr lang="ja-JP" altLang="en-US" b="1"/>
              <a:t>日</a:t>
            </a:r>
          </a:p>
        </p:txBody>
      </p:sp>
      <p:sp>
        <p:nvSpPr>
          <p:cNvPr id="1128" name="Text Box 23"/>
          <p:cNvSpPr txBox="1">
            <a:spLocks noChangeArrowheads="1"/>
          </p:cNvSpPr>
          <p:nvPr/>
        </p:nvSpPr>
        <p:spPr>
          <a:xfrm>
            <a:off x="5110163" y="5734050"/>
            <a:ext cx="795337" cy="366713"/>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240</a:t>
            </a:r>
            <a:r>
              <a:rPr lang="ja-JP" altLang="en-US" b="1"/>
              <a:t>日</a:t>
            </a:r>
          </a:p>
        </p:txBody>
      </p:sp>
      <p:sp>
        <p:nvSpPr>
          <p:cNvPr id="1129" name="Text Box 25"/>
          <p:cNvSpPr txBox="1">
            <a:spLocks noChangeArrowheads="1"/>
          </p:cNvSpPr>
          <p:nvPr/>
        </p:nvSpPr>
        <p:spPr>
          <a:xfrm>
            <a:off x="1870075" y="3214688"/>
            <a:ext cx="2251075" cy="457200"/>
          </a:xfrm>
          <a:prstGeom prst="rect">
            <a:avLst/>
          </a:prstGeom>
          <a:solidFill>
            <a:srgbClr val="FFFF99"/>
          </a:solid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経済的にも有利</a:t>
            </a:r>
          </a:p>
        </p:txBody>
      </p:sp>
      <p:sp>
        <p:nvSpPr>
          <p:cNvPr id="1130" name="Text Box 26"/>
          <p:cNvSpPr txBox="1">
            <a:spLocks noChangeArrowheads="1"/>
          </p:cNvSpPr>
          <p:nvPr/>
        </p:nvSpPr>
        <p:spPr>
          <a:xfrm>
            <a:off x="1870075" y="4313238"/>
            <a:ext cx="3097213" cy="457200"/>
          </a:xfrm>
          <a:prstGeom prst="rect">
            <a:avLst/>
          </a:prstGeom>
          <a:solidFill>
            <a:srgbClr val="FFFF99"/>
          </a:solid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牛群改良の指標の</a:t>
            </a:r>
            <a:r>
              <a:rPr lang="en-US" altLang="ja-JP" sz="2400" b="1"/>
              <a:t>1</a:t>
            </a:r>
            <a:r>
              <a:rPr lang="ja-JP" altLang="en-US" sz="2400" b="1"/>
              <a:t>つ</a:t>
            </a:r>
          </a:p>
        </p:txBody>
      </p:sp>
      <p:sp>
        <p:nvSpPr>
          <p:cNvPr id="1131" name="AutoShape 27"/>
          <p:cNvSpPr>
            <a:spLocks noChangeArrowheads="1"/>
          </p:cNvSpPr>
          <p:nvPr/>
        </p:nvSpPr>
        <p:spPr>
          <a:xfrm>
            <a:off x="2662238" y="3789363"/>
            <a:ext cx="649287" cy="433387"/>
          </a:xfrm>
          <a:prstGeom prst="downArrow">
            <a:avLst>
              <a:gd name="adj1" fmla="val 50000"/>
              <a:gd name="adj2" fmla="val 25000"/>
            </a:avLst>
          </a:prstGeom>
          <a:solidFill>
            <a:srgbClr val="003366"/>
          </a:solidFill>
          <a:ln>
            <a:noFill/>
          </a:ln>
          <a:effec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32" name="Text Box 29"/>
          <p:cNvSpPr txBox="1">
            <a:spLocks noChangeArrowheads="1"/>
          </p:cNvSpPr>
          <p:nvPr/>
        </p:nvSpPr>
        <p:spPr>
          <a:xfrm>
            <a:off x="34925" y="5719763"/>
            <a:ext cx="644525" cy="366712"/>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分娩</a:t>
            </a:r>
          </a:p>
        </p:txBody>
      </p:sp>
      <p:sp>
        <p:nvSpPr>
          <p:cNvPr id="1133" name="Text Box 30"/>
          <p:cNvSpPr txBox="1">
            <a:spLocks noChangeArrowheads="1"/>
          </p:cNvSpPr>
          <p:nvPr/>
        </p:nvSpPr>
        <p:spPr>
          <a:xfrm>
            <a:off x="6981825" y="5727700"/>
            <a:ext cx="644525" cy="366713"/>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乾乳</a:t>
            </a:r>
          </a:p>
        </p:txBody>
      </p:sp>
      <p:sp>
        <p:nvSpPr>
          <p:cNvPr id="1134" name="Rectangle 31"/>
          <p:cNvSpPr>
            <a:spLocks noChangeArrowheads="1"/>
          </p:cNvSpPr>
          <p:nvPr/>
        </p:nvSpPr>
        <p:spPr>
          <a:xfrm>
            <a:off x="7812088" y="3429000"/>
            <a:ext cx="1008062" cy="1512888"/>
          </a:xfrm>
          <a:prstGeom prst="rect">
            <a:avLst/>
          </a:prstGeom>
          <a:solidFill>
            <a:schemeClr val="bg1"/>
          </a:solidFill>
          <a:ln w="9525">
            <a:solidFill>
              <a:schemeClr val="bg1"/>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35" name="Text Box 32"/>
          <p:cNvSpPr txBox="1">
            <a:spLocks noChangeArrowheads="1"/>
          </p:cNvSpPr>
          <p:nvPr/>
        </p:nvSpPr>
        <p:spPr>
          <a:xfrm>
            <a:off x="8210550" y="5734050"/>
            <a:ext cx="644525" cy="366713"/>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分娩</a:t>
            </a:r>
          </a:p>
        </p:txBody>
      </p:sp>
      <p:pic>
        <p:nvPicPr>
          <p:cNvPr id="1136" name="Picture 35"/>
          <p:cNvPicPr>
            <a:picLocks noChangeAspect="1" noChangeArrowheads="1"/>
          </p:cNvPicPr>
          <p:nvPr/>
        </p:nvPicPr>
        <p:blipFill>
          <a:blip r:embed="rId1"/>
          <a:stretch>
            <a:fillRect/>
          </a:stretch>
        </p:blipFill>
        <p:spPr>
          <a:xfrm>
            <a:off x="-26988" y="-26988"/>
            <a:ext cx="1285876" cy="1285876"/>
          </a:xfrm>
          <a:prstGeom prst="rect">
            <a:avLst/>
          </a:prstGeom>
          <a:noFill/>
          <a:ln>
            <a:noFill/>
          </a:ln>
          <a:effectLst/>
        </p:spPr>
      </p:pic>
      <p:pic>
        <p:nvPicPr>
          <p:cNvPr id="1137" name="オーディオ 2">
            <a:hlinkClick r:id="" action="ppaction://media"/>
          </p:cNvPr>
          <p:cNvPicPr>
            <a:picLocks noChangeAspect="1" noChangeArrowheads="1"/>
          </p:cNvPicPr>
          <p:nvPr/>
        </p:nvPicPr>
        <p:blipFill>
          <a:blip r:embed="rId2"/>
          <a:stretch>
            <a:fillRect/>
          </a:stretch>
        </p:blipFill>
        <p:spPr>
          <a:xfrm>
            <a:off x="8318500" y="6032500"/>
            <a:ext cx="609600" cy="609600"/>
          </a:xfrm>
          <a:prstGeom prst="rect">
            <a:avLst/>
          </a:prstGeom>
          <a:noFill/>
          <a:ln>
            <a:noFill/>
          </a:ln>
        </p:spPr>
      </p:pic>
      <p:pic>
        <p:nvPicPr>
          <p:cNvPr id="1138" name="オーディオ 1">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2"/>
          <a:stretch>
            <a:fillRect/>
          </a:stretch>
        </p:blipFill>
        <p:spPr>
          <a:xfrm>
            <a:off x="8318500" y="6032500"/>
            <a:ext cx="609600" cy="609600"/>
          </a:xfrm>
          <a:prstGeom prst="rect">
            <a:avLst/>
          </a:prstGeom>
        </p:spPr>
      </p:pic>
    </p:spTree>
  </p:cSld>
  <p:clrMapOvr>
    <a:masterClrMapping/>
  </p:clrMapOvr>
  <p:transition spd="slow" advTm="52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3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44" name="Freeform 2"/>
          <p:cNvSpPr/>
          <p:nvPr/>
        </p:nvSpPr>
        <p:spPr>
          <a:xfrm>
            <a:off x="341313" y="1397000"/>
            <a:ext cx="7200900" cy="3455988"/>
          </a:xfrm>
          <a:custGeom>
            <a:avLst/>
            <a:gdLst>
              <a:gd name="T0" fmla="*/ 0 w 5262"/>
              <a:gd name="T1" fmla="*/ 3306371 h 2102"/>
              <a:gd name="T2" fmla="*/ 1614797 w 5262"/>
              <a:gd name="T3" fmla="*/ 24662 h 2102"/>
              <a:gd name="T4" fmla="*/ 7200900 w 5262"/>
              <a:gd name="T5" fmla="*/ 3455988 h 2102"/>
              <a:gd name="T6" fmla="*/ 0 60000 65536"/>
              <a:gd name="T7" fmla="*/ 0 60000 65536"/>
              <a:gd name="T8" fmla="*/ 0 60000 65536"/>
            </a:gdLst>
            <a:ahLst/>
            <a:cxnLst>
              <a:cxn ang="T6">
                <a:pos x="T0" y="T1"/>
              </a:cxn>
              <a:cxn ang="T7">
                <a:pos x="T2" y="T3"/>
              </a:cxn>
              <a:cxn ang="T8">
                <a:pos x="T4" y="T5"/>
              </a:cxn>
            </a:cxnLst>
            <a:rect l="0" t="0" r="r" b="b"/>
            <a:pathLst>
              <a:path w="5262" h="2102">
                <a:moveTo>
                  <a:pt x="0" y="2011"/>
                </a:moveTo>
                <a:cubicBezTo>
                  <a:pt x="151" y="1005"/>
                  <a:pt x="303" y="0"/>
                  <a:pt x="1180" y="15"/>
                </a:cubicBezTo>
                <a:cubicBezTo>
                  <a:pt x="2057" y="30"/>
                  <a:pt x="3659" y="1066"/>
                  <a:pt x="5262" y="2102"/>
                </a:cubicBezTo>
              </a:path>
            </a:pathLst>
          </a:custGeom>
          <a:noFill/>
          <a:ln w="38100">
            <a:solidFill>
              <a:srgbClr val="006699"/>
            </a:solidFill>
            <a:round/>
            <a:headEnd/>
            <a:tailEnd/>
          </a:ln>
          <a:effectLst/>
        </p:spPr>
        <p:txBody>
          <a:bodyPr/>
          <a:lstStyle/>
          <a:p>
            <a:endParaRPr lang="ja-JP" altLang="en-US"/>
          </a:p>
        </p:txBody>
      </p:sp>
      <p:sp>
        <p:nvSpPr>
          <p:cNvPr id="1145" name="Freeform 3"/>
          <p:cNvSpPr/>
          <p:nvPr/>
        </p:nvSpPr>
        <p:spPr>
          <a:xfrm>
            <a:off x="449263" y="2044700"/>
            <a:ext cx="8280400" cy="2160588"/>
          </a:xfrm>
          <a:custGeom>
            <a:avLst/>
            <a:gdLst>
              <a:gd name="T0" fmla="*/ 0 w 5262"/>
              <a:gd name="T1" fmla="*/ 2160588 h 1701"/>
              <a:gd name="T2" fmla="*/ 1570475 w 5262"/>
              <a:gd name="T3" fmla="*/ 86373 h 1701"/>
              <a:gd name="T4" fmla="*/ 8280400 w 5262"/>
              <a:gd name="T5" fmla="*/ 1642352 h 1701"/>
              <a:gd name="T6" fmla="*/ 0 60000 65536"/>
              <a:gd name="T7" fmla="*/ 0 60000 65536"/>
              <a:gd name="T8" fmla="*/ 0 60000 65536"/>
            </a:gdLst>
            <a:ahLst/>
            <a:cxnLst>
              <a:cxn ang="T6">
                <a:pos x="T0" y="T1"/>
              </a:cxn>
              <a:cxn ang="T7">
                <a:pos x="T2" y="T3"/>
              </a:cxn>
              <a:cxn ang="T8">
                <a:pos x="T4" y="T5"/>
              </a:cxn>
            </a:cxnLst>
            <a:rect l="0" t="0" r="r" b="b"/>
            <a:pathLst>
              <a:path w="5262" h="1701">
                <a:moveTo>
                  <a:pt x="0" y="1701"/>
                </a:moveTo>
                <a:cubicBezTo>
                  <a:pt x="60" y="918"/>
                  <a:pt x="121" y="136"/>
                  <a:pt x="998" y="68"/>
                </a:cubicBezTo>
                <a:cubicBezTo>
                  <a:pt x="1875" y="0"/>
                  <a:pt x="3568" y="646"/>
                  <a:pt x="5262" y="1293"/>
                </a:cubicBezTo>
              </a:path>
            </a:pathLst>
          </a:custGeom>
          <a:noFill/>
          <a:ln w="38100">
            <a:solidFill>
              <a:srgbClr val="990000"/>
            </a:solidFill>
            <a:round/>
            <a:headEnd/>
            <a:tailEnd/>
          </a:ln>
          <a:effectLst/>
        </p:spPr>
        <p:txBody>
          <a:bodyPr/>
          <a:lstStyle/>
          <a:p>
            <a:endParaRPr lang="ja-JP" altLang="en-US"/>
          </a:p>
        </p:txBody>
      </p:sp>
      <p:grpSp>
        <p:nvGrpSpPr>
          <p:cNvPr id="1146" name="Group 4"/>
          <p:cNvGrpSpPr/>
          <p:nvPr/>
        </p:nvGrpSpPr>
        <p:grpSpPr>
          <a:xfrm>
            <a:off x="250825" y="1341438"/>
            <a:ext cx="8694738" cy="3600450"/>
            <a:chOff x="158" y="799"/>
            <a:chExt cx="5489" cy="2268"/>
          </a:xfrm>
        </p:grpSpPr>
        <p:sp>
          <p:nvSpPr>
            <p:cNvPr id="1147" name="Line 5"/>
            <p:cNvSpPr>
              <a:spLocks noChangeShapeType="1"/>
            </p:cNvSpPr>
            <p:nvPr/>
          </p:nvSpPr>
          <p:spPr>
            <a:xfrm>
              <a:off x="158" y="799"/>
              <a:ext cx="0" cy="2268"/>
            </a:xfrm>
            <a:prstGeom prst="line">
              <a:avLst/>
            </a:prstGeom>
            <a:noFill/>
            <a:ln w="9525">
              <a:solidFill>
                <a:schemeClr val="tx1"/>
              </a:solidFill>
              <a:round/>
              <a:headEnd/>
              <a:tailEnd/>
            </a:ln>
            <a:effectLst/>
          </p:spPr>
          <p:txBody>
            <a:bodyPr/>
            <a:lstStyle/>
            <a:p>
              <a:endParaRPr lang="ja-JP" altLang="en-US"/>
            </a:p>
          </p:txBody>
        </p:sp>
        <p:sp>
          <p:nvSpPr>
            <p:cNvPr id="1148" name="Line 6"/>
            <p:cNvSpPr>
              <a:spLocks noChangeShapeType="1"/>
            </p:cNvSpPr>
            <p:nvPr/>
          </p:nvSpPr>
          <p:spPr>
            <a:xfrm>
              <a:off x="158" y="3067"/>
              <a:ext cx="5489" cy="0"/>
            </a:xfrm>
            <a:prstGeom prst="line">
              <a:avLst/>
            </a:prstGeom>
            <a:noFill/>
            <a:ln w="9525">
              <a:solidFill>
                <a:schemeClr val="tx1"/>
              </a:solidFill>
              <a:round/>
              <a:headEnd/>
              <a:tailEnd/>
            </a:ln>
            <a:effectLst/>
          </p:spPr>
          <p:txBody>
            <a:bodyPr/>
            <a:lstStyle/>
            <a:p>
              <a:endParaRPr lang="ja-JP" altLang="en-US"/>
            </a:p>
          </p:txBody>
        </p:sp>
      </p:grpSp>
      <p:sp>
        <p:nvSpPr>
          <p:cNvPr id="1149" name="Text Box 7"/>
          <p:cNvSpPr txBox="1">
            <a:spLocks noChangeArrowheads="1"/>
          </p:cNvSpPr>
          <p:nvPr/>
        </p:nvSpPr>
        <p:spPr>
          <a:xfrm>
            <a:off x="4122738" y="188913"/>
            <a:ext cx="898525" cy="519112"/>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目的</a:t>
            </a:r>
          </a:p>
        </p:txBody>
      </p:sp>
      <p:sp>
        <p:nvSpPr>
          <p:cNvPr id="1150" name="Text Box 14"/>
          <p:cNvSpPr txBox="1">
            <a:spLocks noChangeArrowheads="1"/>
          </p:cNvSpPr>
          <p:nvPr/>
        </p:nvSpPr>
        <p:spPr>
          <a:xfrm>
            <a:off x="1006475" y="2806700"/>
            <a:ext cx="3565525" cy="822325"/>
          </a:xfrm>
          <a:prstGeom prst="rect">
            <a:avLst/>
          </a:prstGeom>
          <a:solidFill>
            <a:srgbClr val="FFFF99"/>
          </a:solid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・県内で飼養される乳牛の</a:t>
            </a:r>
          </a:p>
          <a:p>
            <a:pPr eaLnBrk="1" hangingPunct="1"/>
            <a:r>
              <a:rPr lang="ja-JP" altLang="en-US" sz="2400" b="1"/>
              <a:t>　泌乳持続性</a:t>
            </a:r>
          </a:p>
        </p:txBody>
      </p:sp>
      <p:sp>
        <p:nvSpPr>
          <p:cNvPr id="1151" name="Text Box 17"/>
          <p:cNvSpPr txBox="1">
            <a:spLocks noChangeArrowheads="1"/>
          </p:cNvSpPr>
          <p:nvPr/>
        </p:nvSpPr>
        <p:spPr>
          <a:xfrm>
            <a:off x="971550" y="3916363"/>
            <a:ext cx="5016500" cy="457200"/>
          </a:xfrm>
          <a:prstGeom prst="rect">
            <a:avLst/>
          </a:prstGeom>
          <a:solidFill>
            <a:srgbClr val="FFFF99"/>
          </a:solid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・泌乳持続性と健全性・生産性の関係</a:t>
            </a:r>
          </a:p>
        </p:txBody>
      </p:sp>
      <p:sp>
        <p:nvSpPr>
          <p:cNvPr id="1152" name="Text Box 18"/>
          <p:cNvSpPr txBox="1">
            <a:spLocks noChangeArrowheads="1"/>
          </p:cNvSpPr>
          <p:nvPr/>
        </p:nvSpPr>
        <p:spPr>
          <a:xfrm>
            <a:off x="1476375" y="5429250"/>
            <a:ext cx="5133975" cy="519113"/>
          </a:xfrm>
          <a:prstGeom prst="rect">
            <a:avLst/>
          </a:prstGeom>
          <a:solidFill>
            <a:srgbClr val="FFFF99"/>
          </a:solid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泌乳持続性の経済性効果を検証</a:t>
            </a:r>
          </a:p>
        </p:txBody>
      </p:sp>
      <p:sp>
        <p:nvSpPr>
          <p:cNvPr id="1153" name="Text Box 19"/>
          <p:cNvSpPr txBox="1">
            <a:spLocks noChangeArrowheads="1"/>
          </p:cNvSpPr>
          <p:nvPr/>
        </p:nvSpPr>
        <p:spPr>
          <a:xfrm>
            <a:off x="6372225" y="3629025"/>
            <a:ext cx="1846263" cy="396875"/>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b="1">
                <a:solidFill>
                  <a:srgbClr val="003366"/>
                </a:solidFill>
              </a:rPr>
              <a:t>泌乳持続性：低</a:t>
            </a:r>
          </a:p>
        </p:txBody>
      </p:sp>
      <p:sp>
        <p:nvSpPr>
          <p:cNvPr id="1154" name="Text Box 20"/>
          <p:cNvSpPr txBox="1">
            <a:spLocks noChangeArrowheads="1"/>
          </p:cNvSpPr>
          <p:nvPr/>
        </p:nvSpPr>
        <p:spPr>
          <a:xfrm>
            <a:off x="5867400" y="2405063"/>
            <a:ext cx="1846263" cy="396875"/>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b="1">
                <a:solidFill>
                  <a:srgbClr val="CC0000"/>
                </a:solidFill>
              </a:rPr>
              <a:t>泌乳持続性：高</a:t>
            </a:r>
          </a:p>
        </p:txBody>
      </p:sp>
      <p:sp>
        <p:nvSpPr>
          <p:cNvPr id="1155" name="AutoShape 21"/>
          <p:cNvSpPr>
            <a:spLocks noChangeArrowheads="1"/>
          </p:cNvSpPr>
          <p:nvPr/>
        </p:nvSpPr>
        <p:spPr>
          <a:xfrm>
            <a:off x="4103688" y="4492625"/>
            <a:ext cx="936625" cy="792163"/>
          </a:xfrm>
          <a:prstGeom prst="downArrow">
            <a:avLst>
              <a:gd name="adj1" fmla="val 50000"/>
              <a:gd name="adj2" fmla="val 25000"/>
            </a:avLst>
          </a:prstGeom>
          <a:solidFill>
            <a:srgbClr val="003366"/>
          </a:solidFill>
          <a:ln>
            <a:noFill/>
          </a:ln>
          <a:effec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1156" name="図 36"/>
          <p:cNvPicPr preferRelativeResize="0">
            <a:picLocks noChangeArrowheads="1"/>
          </p:cNvPicPr>
          <p:nvPr/>
        </p:nvPicPr>
        <p:blipFill>
          <a:blip r:embed="rId1"/>
          <a:stretch>
            <a:fillRect/>
          </a:stretch>
        </p:blipFill>
        <p:spPr>
          <a:xfrm>
            <a:off x="6877050" y="692150"/>
            <a:ext cx="1728788" cy="1655763"/>
          </a:xfrm>
          <a:prstGeom prst="rect">
            <a:avLst/>
          </a:prstGeom>
          <a:noFill/>
          <a:ln>
            <a:noFill/>
          </a:ln>
          <a:effectLst/>
        </p:spPr>
      </p:pic>
      <p:sp>
        <p:nvSpPr>
          <p:cNvPr id="1157" name="Text Box 27"/>
          <p:cNvSpPr txBox="1">
            <a:spLocks noChangeArrowheads="1"/>
          </p:cNvSpPr>
          <p:nvPr/>
        </p:nvSpPr>
        <p:spPr>
          <a:xfrm>
            <a:off x="1476375" y="6149975"/>
            <a:ext cx="6375400" cy="519113"/>
          </a:xfrm>
          <a:prstGeom prst="rect">
            <a:avLst/>
          </a:prstGeom>
          <a:solidFill>
            <a:srgbClr val="FFFF99"/>
          </a:solid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泌乳持続性に応じた適切な飼い方を提示</a:t>
            </a:r>
          </a:p>
        </p:txBody>
      </p:sp>
      <p:sp>
        <p:nvSpPr>
          <p:cNvPr id="1158" name="Text Box 28"/>
          <p:cNvSpPr txBox="1">
            <a:spLocks noChangeArrowheads="1"/>
          </p:cNvSpPr>
          <p:nvPr/>
        </p:nvSpPr>
        <p:spPr>
          <a:xfrm>
            <a:off x="6372225" y="3629025"/>
            <a:ext cx="1846263" cy="396875"/>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b="1">
                <a:solidFill>
                  <a:srgbClr val="003366"/>
                </a:solidFill>
              </a:rPr>
              <a:t>泌乳持続性：低</a:t>
            </a:r>
          </a:p>
        </p:txBody>
      </p:sp>
      <p:sp>
        <p:nvSpPr>
          <p:cNvPr id="1159" name="Text Box 29"/>
          <p:cNvSpPr txBox="1">
            <a:spLocks noChangeArrowheads="1"/>
          </p:cNvSpPr>
          <p:nvPr/>
        </p:nvSpPr>
        <p:spPr>
          <a:xfrm>
            <a:off x="5867400" y="2405063"/>
            <a:ext cx="1846263" cy="396875"/>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b="1">
                <a:solidFill>
                  <a:srgbClr val="CC0000"/>
                </a:solidFill>
              </a:rPr>
              <a:t>泌乳持続性：高</a:t>
            </a:r>
          </a:p>
        </p:txBody>
      </p:sp>
      <p:pic>
        <p:nvPicPr>
          <p:cNvPr id="1160" name="Picture 30"/>
          <p:cNvPicPr>
            <a:picLocks noChangeAspect="1" noChangeArrowheads="1"/>
          </p:cNvPicPr>
          <p:nvPr/>
        </p:nvPicPr>
        <p:blipFill>
          <a:blip r:embed="rId2"/>
          <a:stretch>
            <a:fillRect/>
          </a:stretch>
        </p:blipFill>
        <p:spPr>
          <a:xfrm>
            <a:off x="-26988" y="-26988"/>
            <a:ext cx="1285876" cy="1285876"/>
          </a:xfrm>
          <a:prstGeom prst="rect">
            <a:avLst/>
          </a:prstGeom>
          <a:noFill/>
          <a:ln>
            <a:noFill/>
          </a:ln>
          <a:effectLst/>
        </p:spPr>
      </p:pic>
      <p:pic>
        <p:nvPicPr>
          <p:cNvPr id="1161" name="オーディオ 1">
            <a:hlinkClick r:id="" action="ppaction://media"/>
          </p:cNvPr>
          <p:cNvPicPr>
            <a:picLocks noChangeAspect="1" noChangeArrowheads="1"/>
          </p:cNvPicPr>
          <p:nvPr/>
        </p:nvPicPr>
        <p:blipFill>
          <a:blip r:embed="rId3"/>
          <a:stretch>
            <a:fillRect/>
          </a:stretch>
        </p:blipFill>
        <p:spPr>
          <a:xfrm>
            <a:off x="8318500" y="6032500"/>
            <a:ext cx="609600" cy="609600"/>
          </a:xfrm>
          <a:prstGeom prst="rect">
            <a:avLst/>
          </a:prstGeom>
          <a:noFill/>
          <a:ln>
            <a:noFill/>
          </a:ln>
        </p:spPr>
      </p:pic>
      <p:pic>
        <p:nvPicPr>
          <p:cNvPr id="1162" name="オーディオ 3">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3"/>
          <a:stretch>
            <a:fillRect/>
          </a:stretch>
        </p:blipFill>
        <p:spPr>
          <a:xfrm>
            <a:off x="8318500" y="6032500"/>
            <a:ext cx="609600" cy="609600"/>
          </a:xfrm>
          <a:prstGeom prst="rect">
            <a:avLst/>
          </a:prstGeom>
        </p:spPr>
      </p:pic>
    </p:spTree>
  </p:cSld>
  <p:clrMapOvr>
    <a:masterClrMapping/>
  </p:clrMapOvr>
  <p:transition spd="slow" advTm="440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6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68" name="Picture 83"/>
          <p:cNvPicPr>
            <a:picLocks noChangeAspect="1" noChangeArrowheads="1"/>
          </p:cNvPicPr>
          <p:nvPr/>
        </p:nvPicPr>
        <p:blipFill>
          <a:blip r:embed="rId1"/>
          <a:stretch>
            <a:fillRect/>
          </a:stretch>
        </p:blipFill>
        <p:spPr>
          <a:xfrm>
            <a:off x="1547813" y="3517900"/>
            <a:ext cx="4221162" cy="2932113"/>
          </a:xfrm>
          <a:prstGeom prst="rect">
            <a:avLst/>
          </a:prstGeom>
          <a:noFill/>
          <a:ln>
            <a:noFill/>
          </a:ln>
        </p:spPr>
      </p:pic>
      <p:sp>
        <p:nvSpPr>
          <p:cNvPr id="1169" name="Text Box 4"/>
          <p:cNvSpPr txBox="1">
            <a:spLocks noChangeArrowheads="1"/>
          </p:cNvSpPr>
          <p:nvPr/>
        </p:nvSpPr>
        <p:spPr>
          <a:xfrm>
            <a:off x="4122738" y="188913"/>
            <a:ext cx="898525" cy="519112"/>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方法</a:t>
            </a:r>
          </a:p>
        </p:txBody>
      </p:sp>
      <p:sp>
        <p:nvSpPr>
          <p:cNvPr id="1170" name="Text Box 5"/>
          <p:cNvSpPr txBox="1">
            <a:spLocks noChangeArrowheads="1"/>
          </p:cNvSpPr>
          <p:nvPr/>
        </p:nvSpPr>
        <p:spPr>
          <a:xfrm>
            <a:off x="1109663" y="1228725"/>
            <a:ext cx="7639050" cy="1552575"/>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t>・調査農家：　 県内牛群検定実施農家　</a:t>
            </a:r>
            <a:r>
              <a:rPr lang="en-US" altLang="ja-JP" sz="2400"/>
              <a:t>4</a:t>
            </a:r>
            <a:r>
              <a:rPr lang="ja-JP" altLang="en-US" sz="2400"/>
              <a:t>戸</a:t>
            </a:r>
          </a:p>
          <a:p>
            <a:pPr eaLnBrk="1" hangingPunct="1"/>
            <a:r>
              <a:rPr lang="ja-JP" altLang="en-US" sz="2400"/>
              <a:t>　　　　　　　    （飼養規模　搾乳頭数</a:t>
            </a:r>
            <a:r>
              <a:rPr lang="en-US" altLang="ja-JP" sz="2400"/>
              <a:t>30</a:t>
            </a:r>
            <a:r>
              <a:rPr lang="ja-JP" altLang="en-US" sz="2400"/>
              <a:t>頭～</a:t>
            </a:r>
            <a:r>
              <a:rPr lang="en-US" altLang="ja-JP" sz="2400"/>
              <a:t>50</a:t>
            </a:r>
            <a:r>
              <a:rPr lang="ja-JP" altLang="en-US" sz="2400"/>
              <a:t>頭）</a:t>
            </a:r>
          </a:p>
          <a:p>
            <a:pPr eaLnBrk="1" hangingPunct="1"/>
            <a:r>
              <a:rPr lang="ja-JP" altLang="en-US" sz="2400"/>
              <a:t>・調査対象牛：</a:t>
            </a:r>
            <a:r>
              <a:rPr lang="en-US" altLang="ja-JP" sz="2400"/>
              <a:t>2010</a:t>
            </a:r>
            <a:r>
              <a:rPr lang="ja-JP" altLang="en-US" sz="2400"/>
              <a:t>年～</a:t>
            </a:r>
            <a:r>
              <a:rPr lang="en-US" altLang="ja-JP" sz="2400"/>
              <a:t>2014</a:t>
            </a:r>
            <a:r>
              <a:rPr lang="ja-JP" altLang="en-US" sz="2400"/>
              <a:t>年に初産分娩した牛のうち、</a:t>
            </a:r>
          </a:p>
          <a:p>
            <a:pPr eaLnBrk="1" hangingPunct="1"/>
            <a:r>
              <a:rPr lang="ja-JP" altLang="en-US" sz="2400"/>
              <a:t>　　　　　　　　　乳量および泌乳持続性の育種価を有する牛</a:t>
            </a:r>
          </a:p>
        </p:txBody>
      </p:sp>
      <p:sp>
        <p:nvSpPr>
          <p:cNvPr id="1171" name="AutoShape 33"/>
          <p:cNvSpPr>
            <a:spLocks noChangeArrowheads="1"/>
          </p:cNvSpPr>
          <p:nvPr/>
        </p:nvSpPr>
        <p:spPr>
          <a:xfrm>
            <a:off x="2195513" y="2725738"/>
            <a:ext cx="3743325" cy="792162"/>
          </a:xfrm>
          <a:prstGeom prst="rightArrow">
            <a:avLst>
              <a:gd name="adj1" fmla="val 49685"/>
              <a:gd name="adj2" fmla="val 59703"/>
            </a:avLst>
          </a:prstGeom>
          <a:solidFill>
            <a:schemeClr val="accent1"/>
          </a:solidFill>
          <a:ln w="9525">
            <a:solidFill>
              <a:schemeClr val="tx1"/>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b="1"/>
              <a:t>低　　　　　泌乳持続性　　　　　高</a:t>
            </a:r>
          </a:p>
        </p:txBody>
      </p:sp>
      <p:sp>
        <p:nvSpPr>
          <p:cNvPr id="1172" name="AutoShape 34"/>
          <p:cNvSpPr>
            <a:spLocks noChangeArrowheads="1"/>
          </p:cNvSpPr>
          <p:nvPr/>
        </p:nvSpPr>
        <p:spPr>
          <a:xfrm rot="5400000">
            <a:off x="-460375" y="4589463"/>
            <a:ext cx="3006725" cy="863600"/>
          </a:xfrm>
          <a:prstGeom prst="rightArrow">
            <a:avLst>
              <a:gd name="adj1" fmla="val 49685"/>
              <a:gd name="adj2" fmla="val 43988"/>
            </a:avLst>
          </a:prstGeom>
          <a:solidFill>
            <a:schemeClr val="accent1"/>
          </a:solidFill>
          <a:ln w="9525">
            <a:solidFill>
              <a:schemeClr val="tx1"/>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b="1"/>
              <a:t>少　　　　　乳量　　　　　多</a:t>
            </a:r>
          </a:p>
        </p:txBody>
      </p:sp>
      <p:sp>
        <p:nvSpPr>
          <p:cNvPr id="1173" name="Oval 35"/>
          <p:cNvSpPr>
            <a:spLocks noChangeArrowheads="1"/>
          </p:cNvSpPr>
          <p:nvPr/>
        </p:nvSpPr>
        <p:spPr>
          <a:xfrm>
            <a:off x="2700338" y="4525963"/>
            <a:ext cx="2952750" cy="1584325"/>
          </a:xfrm>
          <a:prstGeom prst="ellipse">
            <a:avLst/>
          </a:prstGeom>
          <a:solidFill>
            <a:srgbClr val="FFFF99"/>
          </a:solidFill>
          <a:ln w="9525">
            <a:solidFill>
              <a:schemeClr val="tx1"/>
            </a:solidFill>
            <a:round/>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2400" b="1"/>
              <a:t>4</a:t>
            </a:r>
            <a:r>
              <a:rPr lang="ja-JP" altLang="en-US" sz="2400" b="1"/>
              <a:t>戸　</a:t>
            </a:r>
            <a:r>
              <a:rPr lang="en-US" altLang="ja-JP" sz="2400" b="1"/>
              <a:t>169</a:t>
            </a:r>
            <a:r>
              <a:rPr lang="ja-JP" altLang="en-US" sz="2400" b="1"/>
              <a:t>頭　</a:t>
            </a:r>
          </a:p>
          <a:p>
            <a:pPr algn="ctr" eaLnBrk="1" hangingPunct="1"/>
            <a:r>
              <a:rPr lang="ja-JP" altLang="en-US" sz="2400" b="1"/>
              <a:t>育種価で分類</a:t>
            </a:r>
          </a:p>
        </p:txBody>
      </p:sp>
      <p:sp>
        <p:nvSpPr>
          <p:cNvPr id="1174" name="Text Box 37"/>
          <p:cNvSpPr txBox="1">
            <a:spLocks noChangeArrowheads="1"/>
          </p:cNvSpPr>
          <p:nvPr/>
        </p:nvSpPr>
        <p:spPr>
          <a:xfrm>
            <a:off x="6856413" y="2730500"/>
            <a:ext cx="184150" cy="366713"/>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p>
        </p:txBody>
      </p:sp>
      <p:sp>
        <p:nvSpPr>
          <p:cNvPr id="1175" name="Text Box 84"/>
          <p:cNvSpPr txBox="1">
            <a:spLocks noChangeArrowheads="1"/>
          </p:cNvSpPr>
          <p:nvPr/>
        </p:nvSpPr>
        <p:spPr>
          <a:xfrm>
            <a:off x="6443663" y="2925763"/>
            <a:ext cx="2101850" cy="2320925"/>
          </a:xfrm>
          <a:prstGeom prst="rect">
            <a:avLst/>
          </a:prstGeom>
          <a:noFill/>
          <a:ln w="38100">
            <a:solidFill>
              <a:srgbClr val="003366"/>
            </a:solidFill>
            <a:miter lim="800000"/>
            <a:headEnd/>
            <a:tailEnd/>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t>・診療費</a:t>
            </a:r>
          </a:p>
          <a:p>
            <a:pPr eaLnBrk="1" hangingPunct="1"/>
            <a:r>
              <a:rPr lang="ja-JP" altLang="en-US" sz="2400"/>
              <a:t>・分娩間隔</a:t>
            </a:r>
          </a:p>
          <a:p>
            <a:pPr eaLnBrk="1" hangingPunct="1"/>
            <a:r>
              <a:rPr lang="ja-JP" altLang="en-US" sz="2400"/>
              <a:t>・除籍月齢</a:t>
            </a:r>
          </a:p>
          <a:p>
            <a:pPr eaLnBrk="1" hangingPunct="1"/>
            <a:r>
              <a:rPr lang="ja-JP" altLang="en-US" sz="2400"/>
              <a:t>・生乳生産量</a:t>
            </a:r>
          </a:p>
          <a:p>
            <a:pPr eaLnBrk="1" hangingPunct="1"/>
            <a:r>
              <a:rPr lang="ja-JP" altLang="en-US" sz="2400"/>
              <a:t>・生涯生産額</a:t>
            </a:r>
          </a:p>
          <a:p>
            <a:pPr eaLnBrk="1" hangingPunct="1"/>
            <a:r>
              <a:rPr lang="ja-JP" altLang="en-US" sz="2400"/>
              <a:t>・生涯収益　等</a:t>
            </a:r>
          </a:p>
        </p:txBody>
      </p:sp>
      <p:sp>
        <p:nvSpPr>
          <p:cNvPr id="1176" name="Text Box 86"/>
          <p:cNvSpPr txBox="1">
            <a:spLocks noChangeArrowheads="1"/>
          </p:cNvSpPr>
          <p:nvPr/>
        </p:nvSpPr>
        <p:spPr>
          <a:xfrm>
            <a:off x="6588125" y="5965825"/>
            <a:ext cx="2001838" cy="466725"/>
          </a:xfrm>
          <a:prstGeom prst="rect">
            <a:avLst/>
          </a:prstGeom>
          <a:solidFill>
            <a:srgbClr val="FFFF99"/>
          </a:solidFill>
          <a:ln w="9525">
            <a:solidFill>
              <a:schemeClr val="tx1"/>
            </a:solidFill>
            <a:miter lim="800000"/>
            <a:headEnd/>
            <a:tailEnd/>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階層間で比較</a:t>
            </a:r>
          </a:p>
        </p:txBody>
      </p:sp>
      <p:sp>
        <p:nvSpPr>
          <p:cNvPr id="1177" name="AutoShape 87"/>
          <p:cNvSpPr>
            <a:spLocks noChangeArrowheads="1"/>
          </p:cNvSpPr>
          <p:nvPr/>
        </p:nvSpPr>
        <p:spPr>
          <a:xfrm>
            <a:off x="7164388" y="5318125"/>
            <a:ext cx="647700" cy="504825"/>
          </a:xfrm>
          <a:prstGeom prst="downArrow">
            <a:avLst>
              <a:gd name="adj1" fmla="val 50000"/>
              <a:gd name="adj2" fmla="val 25000"/>
            </a:avLst>
          </a:prstGeom>
          <a:solidFill>
            <a:srgbClr val="003366"/>
          </a:solidFill>
          <a:ln>
            <a:noFill/>
          </a:ln>
          <a:effec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78" name="AutoShape 88"/>
          <p:cNvSpPr>
            <a:spLocks noChangeArrowheads="1"/>
          </p:cNvSpPr>
          <p:nvPr/>
        </p:nvSpPr>
        <p:spPr>
          <a:xfrm>
            <a:off x="2195513" y="2725738"/>
            <a:ext cx="3743325" cy="792162"/>
          </a:xfrm>
          <a:prstGeom prst="rightArrow">
            <a:avLst>
              <a:gd name="adj1" fmla="val 49685"/>
              <a:gd name="adj2" fmla="val 59703"/>
            </a:avLst>
          </a:prstGeom>
          <a:solidFill>
            <a:schemeClr val="accent1"/>
          </a:solidFill>
          <a:ln w="9525">
            <a:solidFill>
              <a:schemeClr val="tx1"/>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b="1"/>
              <a:t>低　　　　　泌乳持続性　　　　　高</a:t>
            </a:r>
          </a:p>
        </p:txBody>
      </p:sp>
      <p:sp>
        <p:nvSpPr>
          <p:cNvPr id="1179" name="AutoShape 89"/>
          <p:cNvSpPr>
            <a:spLocks noChangeArrowheads="1"/>
          </p:cNvSpPr>
          <p:nvPr/>
        </p:nvSpPr>
        <p:spPr>
          <a:xfrm rot="5400000">
            <a:off x="-460375" y="4589463"/>
            <a:ext cx="3006725" cy="863600"/>
          </a:xfrm>
          <a:prstGeom prst="rightArrow">
            <a:avLst>
              <a:gd name="adj1" fmla="val 49685"/>
              <a:gd name="adj2" fmla="val 43988"/>
            </a:avLst>
          </a:prstGeom>
          <a:solidFill>
            <a:schemeClr val="accent1"/>
          </a:solidFill>
          <a:ln w="9525">
            <a:solidFill>
              <a:schemeClr val="tx1"/>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b="1"/>
              <a:t>少　　　　　乳量　　　　　多</a:t>
            </a:r>
          </a:p>
        </p:txBody>
      </p:sp>
      <p:pic>
        <p:nvPicPr>
          <p:cNvPr id="1180" name="Picture 90"/>
          <p:cNvPicPr>
            <a:picLocks noChangeAspect="1" noChangeArrowheads="1"/>
          </p:cNvPicPr>
          <p:nvPr/>
        </p:nvPicPr>
        <p:blipFill>
          <a:blip r:embed="rId2"/>
          <a:stretch>
            <a:fillRect/>
          </a:stretch>
        </p:blipFill>
        <p:spPr>
          <a:xfrm>
            <a:off x="0" y="0"/>
            <a:ext cx="1187450" cy="1187450"/>
          </a:xfrm>
          <a:prstGeom prst="rect">
            <a:avLst/>
          </a:prstGeom>
          <a:noFill/>
          <a:ln>
            <a:noFill/>
          </a:ln>
          <a:effectLst/>
        </p:spPr>
      </p:pic>
      <p:pic>
        <p:nvPicPr>
          <p:cNvPr id="1181" name="オーディオ 1">
            <a:hlinkClick r:id="" action="ppaction://media"/>
          </p:cNvPr>
          <p:cNvPicPr>
            <a:picLocks noChangeAspect="1" noChangeArrowheads="1"/>
          </p:cNvPicPr>
          <p:nvPr/>
        </p:nvPicPr>
        <p:blipFill>
          <a:blip r:embed="rId3"/>
          <a:stretch>
            <a:fillRect/>
          </a:stretch>
        </p:blipFill>
        <p:spPr>
          <a:xfrm>
            <a:off x="8318500" y="6032500"/>
            <a:ext cx="609600" cy="609600"/>
          </a:xfrm>
          <a:prstGeom prst="rect">
            <a:avLst/>
          </a:prstGeom>
          <a:noFill/>
          <a:ln>
            <a:noFill/>
          </a:ln>
        </p:spPr>
      </p:pic>
      <p:pic>
        <p:nvPicPr>
          <p:cNvPr id="1182" name="オーディオ 3">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3"/>
          <a:stretch>
            <a:fillRect/>
          </a:stretch>
        </p:blipFill>
        <p:spPr>
          <a:xfrm>
            <a:off x="8318500" y="6032500"/>
            <a:ext cx="609600" cy="609600"/>
          </a:xfrm>
          <a:prstGeom prst="rect">
            <a:avLst/>
          </a:prstGeom>
        </p:spPr>
      </p:pic>
    </p:spTree>
  </p:cSld>
  <p:clrMapOvr>
    <a:masterClrMapping/>
  </p:clrMapOvr>
  <p:transition spd="slow" advTm="575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8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8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88" name="Text Box 34"/>
          <p:cNvSpPr txBox="1">
            <a:spLocks noChangeArrowheads="1"/>
          </p:cNvSpPr>
          <p:nvPr/>
        </p:nvSpPr>
        <p:spPr>
          <a:xfrm>
            <a:off x="1403350" y="476250"/>
            <a:ext cx="7400925" cy="519113"/>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徳島県における育種価分布（乳量・泌乳持続性）</a:t>
            </a:r>
          </a:p>
        </p:txBody>
      </p:sp>
      <p:graphicFrame>
        <p:nvGraphicFramePr>
          <p:cNvPr id="1189" name="Group 789"/>
          <p:cNvGraphicFramePr>
            <a:graphicFrameLocks noGrp="1"/>
          </p:cNvGraphicFramePr>
          <p:nvPr/>
        </p:nvGraphicFramePr>
        <p:xfrm>
          <a:off x="246063" y="1574800"/>
          <a:ext cx="3927475" cy="3706815"/>
        </p:xfrm>
        <a:graphic>
          <a:graphicData uri="http://schemas.openxmlformats.org/drawingml/2006/table">
            <a:tbl>
              <a:tblPr/>
              <a:tblGrid>
                <a:gridCol w="763587">
                  <a:extLst>
                    <a:ext uri="{9D8B030D-6E8A-4147-A177-3AD203B41FA5}"/>
                  </a:extLst>
                </a:gridCol>
                <a:gridCol w="776288">
                  <a:extLst>
                    <a:ext uri="{9D8B030D-6E8A-4147-A177-3AD203B41FA5}"/>
                  </a:extLst>
                </a:gridCol>
                <a:gridCol w="776287">
                  <a:extLst>
                    <a:ext uri="{9D8B030D-6E8A-4147-A177-3AD203B41FA5}"/>
                  </a:extLst>
                </a:gridCol>
                <a:gridCol w="776288">
                  <a:extLst>
                    <a:ext uri="{9D8B030D-6E8A-4147-A177-3AD203B41FA5}"/>
                  </a:extLst>
                </a:gridCol>
                <a:gridCol w="835025">
                  <a:extLst>
                    <a:ext uri="{9D8B030D-6E8A-4147-A177-3AD203B41FA5}"/>
                  </a:extLst>
                </a:gridCol>
              </a:tblGrid>
              <a:tr h="7413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600" b="1" i="0" u="none" strike="noStrike" cap="none" normalizeH="0" baseline="0">
                          <a:ln>
                            <a:noFill/>
                          </a:ln>
                          <a:solidFill>
                            <a:srgbClr val="000000"/>
                          </a:solidFill>
                          <a:effectLst/>
                          <a:latin typeface="游ゴシック" panose="020B0400000000000000" pitchFamily="50" charset="-128"/>
                          <a:ea typeface="MSPゴシック" charset="-128"/>
                        </a:rPr>
                        <a:t>　</a:t>
                      </a: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P1</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P2</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P3</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600" b="1" i="0" u="none" strike="noStrike" cap="none" normalizeH="0" baseline="0">
                          <a:ln>
                            <a:noFill/>
                          </a:ln>
                          <a:solidFill>
                            <a:srgbClr val="000000"/>
                          </a:solidFill>
                          <a:effectLst/>
                          <a:latin typeface="游ゴシック" panose="020B0400000000000000" pitchFamily="50" charset="-128"/>
                          <a:ea typeface="MSPゴシック" charset="-128"/>
                        </a:rPr>
                        <a:t>計</a:t>
                      </a: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413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M1</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48</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14</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6</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68</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413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M2</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23</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27</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59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413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M3</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8</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18</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16</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42</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413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600" b="1" i="0" u="none" strike="noStrike" cap="none" normalizeH="0" baseline="0">
                          <a:ln>
                            <a:noFill/>
                          </a:ln>
                          <a:solidFill>
                            <a:srgbClr val="000000"/>
                          </a:solidFill>
                          <a:effectLst/>
                          <a:latin typeface="游ゴシック" panose="020B0400000000000000" pitchFamily="50" charset="-128"/>
                          <a:ea typeface="MSPゴシック" charset="-128"/>
                        </a:rPr>
                        <a:t>計</a:t>
                      </a: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79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59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31</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169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graphicFrame>
        <p:nvGraphicFramePr>
          <p:cNvPr id="1190" name="Group 1274"/>
          <p:cNvGraphicFramePr>
            <a:graphicFrameLocks noGrp="1"/>
          </p:cNvGraphicFramePr>
          <p:nvPr/>
        </p:nvGraphicFramePr>
        <p:xfrm>
          <a:off x="4279900" y="1557338"/>
          <a:ext cx="4597400" cy="3743326"/>
        </p:xfrm>
        <a:graphic>
          <a:graphicData uri="http://schemas.openxmlformats.org/drawingml/2006/table">
            <a:tbl>
              <a:tblPr/>
              <a:tblGrid>
                <a:gridCol w="685800">
                  <a:extLst>
                    <a:ext uri="{9D8B030D-6E8A-4147-A177-3AD203B41FA5}"/>
                  </a:extLst>
                </a:gridCol>
                <a:gridCol w="977900">
                  <a:extLst>
                    <a:ext uri="{9D8B030D-6E8A-4147-A177-3AD203B41FA5}"/>
                  </a:extLst>
                </a:gridCol>
                <a:gridCol w="977900">
                  <a:extLst>
                    <a:ext uri="{9D8B030D-6E8A-4147-A177-3AD203B41FA5}"/>
                  </a:extLst>
                </a:gridCol>
                <a:gridCol w="977900">
                  <a:extLst>
                    <a:ext uri="{9D8B030D-6E8A-4147-A177-3AD203B41FA5}"/>
                  </a:extLst>
                </a:gridCol>
                <a:gridCol w="977900">
                  <a:extLst>
                    <a:ext uri="{9D8B030D-6E8A-4147-A177-3AD203B41FA5}"/>
                  </a:extLst>
                </a:gridCol>
              </a:tblGrid>
              <a:tr h="782638">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200" b="1" i="0" u="none" strike="noStrike" cap="none" normalizeH="0" baseline="0">
                          <a:ln>
                            <a:noFill/>
                          </a:ln>
                          <a:solidFill>
                            <a:srgbClr val="000000"/>
                          </a:solidFill>
                          <a:effectLst/>
                          <a:latin typeface="游ゴシック" panose="020B0400000000000000" pitchFamily="50" charset="-128"/>
                          <a:ea typeface="MSPゴシック" charset="-128"/>
                        </a:rPr>
                        <a:t>　</a:t>
                      </a: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P1</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P2</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P3</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200" b="1" i="0" u="none" strike="noStrike" cap="none" normalizeH="0" baseline="0">
                          <a:ln>
                            <a:noFill/>
                          </a:ln>
                          <a:solidFill>
                            <a:srgbClr val="000000"/>
                          </a:solidFill>
                          <a:effectLst/>
                          <a:latin typeface="游ゴシック" panose="020B0400000000000000" pitchFamily="50" charset="-128"/>
                          <a:ea typeface="MSPゴシック" charset="-128"/>
                        </a:rPr>
                        <a:t>計</a:t>
                      </a: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9775">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M1</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28.4%</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8.3%</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3.6%</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40.2%</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9775">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M2</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13.6%</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CECE"/>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16.0%</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A6A6"/>
                    </a:solid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5.3%</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34.9%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413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M3</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4.7%</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10.7%</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9.5%</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24.9%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9775">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200" b="1" i="0" u="none" strike="noStrike" cap="none" normalizeH="0" baseline="0">
                          <a:ln>
                            <a:noFill/>
                          </a:ln>
                          <a:solidFill>
                            <a:srgbClr val="000000"/>
                          </a:solidFill>
                          <a:effectLst/>
                          <a:latin typeface="游ゴシック" panose="020B0400000000000000" pitchFamily="50" charset="-128"/>
                          <a:ea typeface="MSPゴシック" charset="-128"/>
                        </a:rPr>
                        <a:t>計</a:t>
                      </a: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46.7%</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34.9%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18.3%</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200" b="1" i="0" u="none" strike="noStrike" cap="none" normalizeH="0" baseline="0">
                          <a:ln>
                            <a:noFill/>
                          </a:ln>
                          <a:solidFill>
                            <a:srgbClr val="000000"/>
                          </a:solidFill>
                          <a:effectLst/>
                          <a:latin typeface="游ゴシック" panose="020B0400000000000000" pitchFamily="50" charset="-128"/>
                          <a:ea typeface="MSPゴシック" charset="-128"/>
                        </a:rPr>
                        <a:t>100%</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1191" name="Text Box 1275"/>
          <p:cNvSpPr txBox="1">
            <a:spLocks noChangeArrowheads="1"/>
          </p:cNvSpPr>
          <p:nvPr/>
        </p:nvSpPr>
        <p:spPr>
          <a:xfrm>
            <a:off x="784225" y="5661025"/>
            <a:ext cx="7575550" cy="466725"/>
          </a:xfrm>
          <a:prstGeom prst="rect">
            <a:avLst/>
          </a:prstGeom>
          <a:solidFill>
            <a:srgbClr val="FFFF99"/>
          </a:solidFill>
          <a:ln w="9525">
            <a:solidFill>
              <a:schemeClr val="tx1"/>
            </a:solidFill>
            <a:miter lim="800000"/>
            <a:headEnd/>
            <a:tailEnd/>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t>全国と比較して改良がやや遅れている（特に泌乳持続性）</a:t>
            </a:r>
          </a:p>
        </p:txBody>
      </p:sp>
      <p:pic>
        <p:nvPicPr>
          <p:cNvPr id="1192" name="Picture 1276"/>
          <p:cNvPicPr>
            <a:picLocks noChangeAspect="1" noChangeArrowheads="1"/>
          </p:cNvPicPr>
          <p:nvPr/>
        </p:nvPicPr>
        <p:blipFill>
          <a:blip r:embed="rId1"/>
          <a:stretch>
            <a:fillRect/>
          </a:stretch>
        </p:blipFill>
        <p:spPr>
          <a:xfrm>
            <a:off x="-26988" y="-26988"/>
            <a:ext cx="1285876" cy="1285876"/>
          </a:xfrm>
          <a:prstGeom prst="rect">
            <a:avLst/>
          </a:prstGeom>
          <a:noFill/>
          <a:ln>
            <a:noFill/>
          </a:ln>
          <a:effectLst/>
        </p:spPr>
      </p:pic>
      <p:pic>
        <p:nvPicPr>
          <p:cNvPr id="1193" name="オーディオ 2">
            <a:hlinkClick r:id="" action="ppaction://media"/>
          </p:cNvPr>
          <p:cNvPicPr>
            <a:picLocks noChangeAspect="1" noChangeArrowheads="1"/>
          </p:cNvPicPr>
          <p:nvPr/>
        </p:nvPicPr>
        <p:blipFill>
          <a:blip r:embed="rId2"/>
          <a:stretch>
            <a:fillRect/>
          </a:stretch>
        </p:blipFill>
        <p:spPr>
          <a:xfrm>
            <a:off x="8318500" y="6032500"/>
            <a:ext cx="609600" cy="609600"/>
          </a:xfrm>
          <a:prstGeom prst="rect">
            <a:avLst/>
          </a:prstGeom>
          <a:noFill/>
          <a:ln>
            <a:noFill/>
          </a:ln>
        </p:spPr>
      </p:pic>
      <p:pic>
        <p:nvPicPr>
          <p:cNvPr id="1194" name="オーディオ 1">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2"/>
          <a:stretch>
            <a:fillRect/>
          </a:stretch>
        </p:blipFill>
        <p:spPr>
          <a:xfrm>
            <a:off x="8318500" y="6032500"/>
            <a:ext cx="609600" cy="609600"/>
          </a:xfrm>
          <a:prstGeom prst="rect">
            <a:avLst/>
          </a:prstGeom>
        </p:spPr>
      </p:pic>
    </p:spTree>
  </p:cSld>
  <p:clrMapOvr>
    <a:masterClrMapping/>
  </p:clrMapOvr>
  <p:transition spd="slow" advTm="424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9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9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00" name="Text Box 4"/>
          <p:cNvSpPr txBox="1">
            <a:spLocks noChangeArrowheads="1"/>
          </p:cNvSpPr>
          <p:nvPr/>
        </p:nvSpPr>
        <p:spPr>
          <a:xfrm>
            <a:off x="2752725" y="547688"/>
            <a:ext cx="3636963" cy="519112"/>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泌乳持続性による比較</a:t>
            </a:r>
          </a:p>
        </p:txBody>
      </p:sp>
      <p:graphicFrame>
        <p:nvGraphicFramePr>
          <p:cNvPr id="1201" name="Group 5"/>
          <p:cNvGraphicFramePr>
            <a:graphicFrameLocks noGrp="1"/>
          </p:cNvGraphicFramePr>
          <p:nvPr/>
        </p:nvGraphicFramePr>
        <p:xfrm>
          <a:off x="2365375" y="1339850"/>
          <a:ext cx="4411663" cy="3922713"/>
        </p:xfrm>
        <a:graphic>
          <a:graphicData uri="http://schemas.openxmlformats.org/drawingml/2006/table">
            <a:tbl>
              <a:tblPr/>
              <a:tblGrid>
                <a:gridCol w="858838">
                  <a:extLst>
                    <a:ext uri="{9D8B030D-6E8A-4147-A177-3AD203B41FA5}"/>
                  </a:extLst>
                </a:gridCol>
                <a:gridCol w="871537">
                  <a:extLst>
                    <a:ext uri="{9D8B030D-6E8A-4147-A177-3AD203B41FA5}"/>
                  </a:extLst>
                </a:gridCol>
                <a:gridCol w="871538">
                  <a:extLst>
                    <a:ext uri="{9D8B030D-6E8A-4147-A177-3AD203B41FA5}"/>
                  </a:extLst>
                </a:gridCol>
                <a:gridCol w="871537">
                  <a:extLst>
                    <a:ext uri="{9D8B030D-6E8A-4147-A177-3AD203B41FA5}"/>
                  </a:extLst>
                </a:gridCol>
                <a:gridCol w="938213">
                  <a:extLst>
                    <a:ext uri="{9D8B030D-6E8A-4147-A177-3AD203B41FA5}"/>
                  </a:extLst>
                </a:gridCol>
              </a:tblGrid>
              <a:tr h="784225">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600" b="1" i="0" u="none" strike="noStrike" cap="none" normalizeH="0" baseline="0">
                          <a:ln>
                            <a:noFill/>
                          </a:ln>
                          <a:solidFill>
                            <a:srgbClr val="000000"/>
                          </a:solidFill>
                          <a:effectLst/>
                          <a:latin typeface="游ゴシック" panose="020B0400000000000000" pitchFamily="50" charset="-128"/>
                          <a:ea typeface="MSPゴシック" charset="-128"/>
                        </a:rPr>
                        <a:t>　</a:t>
                      </a: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P1</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P2</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P3</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600" b="1" i="0" u="none" strike="noStrike" cap="none" normalizeH="0" baseline="0">
                          <a:ln>
                            <a:noFill/>
                          </a:ln>
                          <a:solidFill>
                            <a:srgbClr val="000000"/>
                          </a:solidFill>
                          <a:effectLst/>
                          <a:latin typeface="游ゴシック" panose="020B0400000000000000" pitchFamily="50" charset="-128"/>
                          <a:ea typeface="MSPゴシック" charset="-128"/>
                        </a:rPr>
                        <a:t>計</a:t>
                      </a: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84225">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M1</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48</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14</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6</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68</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8581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M2</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23</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27</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59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84225">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M3</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8</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18</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16</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42</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84225">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2600" b="1" i="0" u="none" strike="noStrike" cap="none" normalizeH="0" baseline="0">
                          <a:ln>
                            <a:noFill/>
                          </a:ln>
                          <a:solidFill>
                            <a:srgbClr val="000000"/>
                          </a:solidFill>
                          <a:effectLst/>
                          <a:latin typeface="游ゴシック" panose="020B0400000000000000" pitchFamily="50" charset="-128"/>
                          <a:ea typeface="MSPゴシック" charset="-128"/>
                        </a:rPr>
                        <a:t>計</a:t>
                      </a: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79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59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31</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600" b="1" i="0" u="none" strike="noStrike" cap="none" normalizeH="0" baseline="0">
                          <a:ln>
                            <a:noFill/>
                          </a:ln>
                          <a:solidFill>
                            <a:srgbClr val="000000"/>
                          </a:solidFill>
                          <a:effectLst/>
                          <a:latin typeface="游ゴシック" panose="020B0400000000000000" pitchFamily="50" charset="-128"/>
                          <a:ea typeface="MSPゴシック" charset="-128"/>
                        </a:rPr>
                        <a:t>169</a:t>
                      </a:r>
                      <a:endPar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1202" name="Oval 43"/>
          <p:cNvSpPr>
            <a:spLocks noChangeArrowheads="1"/>
          </p:cNvSpPr>
          <p:nvPr/>
        </p:nvSpPr>
        <p:spPr>
          <a:xfrm>
            <a:off x="3348038" y="4435475"/>
            <a:ext cx="2447925" cy="935038"/>
          </a:xfrm>
          <a:prstGeom prst="ellipse">
            <a:avLst/>
          </a:prstGeom>
          <a:noFill/>
          <a:ln w="28575">
            <a:solidFill>
              <a:srgbClr val="003366"/>
            </a:solidFill>
            <a:round/>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03" name="AutoShape 44"/>
          <p:cNvSpPr>
            <a:spLocks noChangeArrowheads="1"/>
          </p:cNvSpPr>
          <p:nvPr/>
        </p:nvSpPr>
        <p:spPr>
          <a:xfrm>
            <a:off x="3203575" y="5300663"/>
            <a:ext cx="3313113" cy="792162"/>
          </a:xfrm>
          <a:prstGeom prst="rightArrow">
            <a:avLst>
              <a:gd name="adj1" fmla="val 49685"/>
              <a:gd name="adj2" fmla="val 52841"/>
            </a:avLst>
          </a:prstGeom>
          <a:solidFill>
            <a:schemeClr val="accent1"/>
          </a:solidFill>
          <a:ln w="9525">
            <a:solidFill>
              <a:schemeClr val="tx1"/>
            </a:solidFill>
            <a:miter lim="800000"/>
            <a:headEnd/>
            <a:tailEn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400" b="1"/>
              <a:t>低　　泌乳持続性　　高</a:t>
            </a:r>
          </a:p>
        </p:txBody>
      </p:sp>
      <p:sp>
        <p:nvSpPr>
          <p:cNvPr id="1204" name="Text Box 45"/>
          <p:cNvSpPr txBox="1">
            <a:spLocks noChangeArrowheads="1"/>
          </p:cNvSpPr>
          <p:nvPr/>
        </p:nvSpPr>
        <p:spPr>
          <a:xfrm>
            <a:off x="3638550" y="6092825"/>
            <a:ext cx="1865313" cy="466725"/>
          </a:xfrm>
          <a:prstGeom prst="rect">
            <a:avLst/>
          </a:prstGeom>
          <a:solidFill>
            <a:srgbClr val="FFFF99"/>
          </a:solidFill>
          <a:ln w="9525">
            <a:solidFill>
              <a:schemeClr val="tx1"/>
            </a:solidFill>
            <a:miter lim="800000"/>
            <a:headEnd/>
            <a:tailEnd/>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b="1"/>
              <a:t>3</a:t>
            </a:r>
            <a:r>
              <a:rPr lang="ja-JP" altLang="en-US" sz="2400" b="1"/>
              <a:t>区間で比較</a:t>
            </a:r>
          </a:p>
        </p:txBody>
      </p:sp>
      <p:pic>
        <p:nvPicPr>
          <p:cNvPr id="1205" name="Picture 46"/>
          <p:cNvPicPr>
            <a:picLocks noChangeAspect="1" noChangeArrowheads="1"/>
          </p:cNvPicPr>
          <p:nvPr/>
        </p:nvPicPr>
        <p:blipFill>
          <a:blip r:embed="rId1"/>
          <a:stretch>
            <a:fillRect/>
          </a:stretch>
        </p:blipFill>
        <p:spPr>
          <a:xfrm>
            <a:off x="-26988" y="-26988"/>
            <a:ext cx="1285876" cy="1285876"/>
          </a:xfrm>
          <a:prstGeom prst="rect">
            <a:avLst/>
          </a:prstGeom>
          <a:noFill/>
          <a:ln>
            <a:noFill/>
          </a:ln>
          <a:effectLst/>
        </p:spPr>
      </p:pic>
      <p:pic>
        <p:nvPicPr>
          <p:cNvPr id="1206" name="オーディオ 1">
            <a:hlinkClick r:id="" action="ppaction://media"/>
          </p:cNvPr>
          <p:cNvPicPr>
            <a:picLocks noChangeAspect="1" noChangeArrowheads="1"/>
          </p:cNvPicPr>
          <p:nvPr/>
        </p:nvPicPr>
        <p:blipFill>
          <a:blip r:embed="rId2"/>
          <a:stretch>
            <a:fillRect/>
          </a:stretch>
        </p:blipFill>
        <p:spPr>
          <a:xfrm>
            <a:off x="8318500" y="6032500"/>
            <a:ext cx="609600" cy="609600"/>
          </a:xfrm>
          <a:prstGeom prst="rect">
            <a:avLst/>
          </a:prstGeom>
          <a:noFill/>
          <a:ln>
            <a:noFill/>
          </a:ln>
        </p:spPr>
      </p:pic>
      <p:pic>
        <p:nvPicPr>
          <p:cNvPr id="1207" name="オーディオ 2">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2"/>
          <a:stretch>
            <a:fillRect/>
          </a:stretch>
        </p:blipFill>
        <p:spPr>
          <a:xfrm>
            <a:off x="8318500" y="6032500"/>
            <a:ext cx="609600" cy="609600"/>
          </a:xfrm>
          <a:prstGeom prst="rect">
            <a:avLst/>
          </a:prstGeom>
        </p:spPr>
      </p:pic>
    </p:spTree>
  </p:cSld>
  <p:clrMapOvr>
    <a:masterClrMapping/>
  </p:clrMapOvr>
  <p:transition spd="slow" advTm="224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0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0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13" name="Picture 15"/>
          <p:cNvPicPr>
            <a:picLocks noChangeAspect="1" noChangeArrowheads="1"/>
          </p:cNvPicPr>
          <p:nvPr/>
        </p:nvPicPr>
        <p:blipFill>
          <a:blip r:embed="rId1"/>
          <a:stretch>
            <a:fillRect/>
          </a:stretch>
        </p:blipFill>
        <p:spPr>
          <a:xfrm>
            <a:off x="1331913" y="1006475"/>
            <a:ext cx="6588125" cy="4438650"/>
          </a:xfrm>
          <a:prstGeom prst="rect">
            <a:avLst/>
          </a:prstGeom>
          <a:noFill/>
          <a:ln w="9525">
            <a:solidFill>
              <a:schemeClr val="tx1"/>
            </a:solidFill>
            <a:miter lim="800000"/>
            <a:headEnd/>
            <a:tailEnd/>
          </a:ln>
          <a:effectLst/>
        </p:spPr>
      </p:pic>
      <p:sp>
        <p:nvSpPr>
          <p:cNvPr id="1214" name="Text Box 4"/>
          <p:cNvSpPr txBox="1">
            <a:spLocks noChangeArrowheads="1"/>
          </p:cNvSpPr>
          <p:nvPr/>
        </p:nvSpPr>
        <p:spPr>
          <a:xfrm>
            <a:off x="2828925" y="260350"/>
            <a:ext cx="3398838" cy="519113"/>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泌乳持続性の効果①</a:t>
            </a:r>
          </a:p>
        </p:txBody>
      </p:sp>
      <p:sp>
        <p:nvSpPr>
          <p:cNvPr id="1215" name="Text Box 5"/>
          <p:cNvSpPr txBox="1">
            <a:spLocks noChangeArrowheads="1"/>
          </p:cNvSpPr>
          <p:nvPr/>
        </p:nvSpPr>
        <p:spPr>
          <a:xfrm>
            <a:off x="4071938" y="5470525"/>
            <a:ext cx="4410075" cy="366713"/>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84</a:t>
            </a:r>
            <a:r>
              <a:rPr lang="ja-JP" altLang="en-US"/>
              <a:t>ヶ月齢以上の牛は</a:t>
            </a:r>
            <a:r>
              <a:rPr lang="en-US" altLang="ja-JP"/>
              <a:t>84</a:t>
            </a:r>
            <a:r>
              <a:rPr lang="ja-JP" altLang="en-US"/>
              <a:t>ヶ月齢としてカウント</a:t>
            </a:r>
          </a:p>
        </p:txBody>
      </p:sp>
      <p:sp>
        <p:nvSpPr>
          <p:cNvPr id="1216" name="Text Box 10"/>
          <p:cNvSpPr txBox="1">
            <a:spLocks noChangeArrowheads="1"/>
          </p:cNvSpPr>
          <p:nvPr/>
        </p:nvSpPr>
        <p:spPr>
          <a:xfrm>
            <a:off x="1403350" y="1916113"/>
            <a:ext cx="819150" cy="366712"/>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（ヶ月）</a:t>
            </a:r>
          </a:p>
        </p:txBody>
      </p:sp>
      <p:sp>
        <p:nvSpPr>
          <p:cNvPr id="1217" name="Text Box 11"/>
          <p:cNvSpPr txBox="1">
            <a:spLocks noChangeArrowheads="1"/>
          </p:cNvSpPr>
          <p:nvPr/>
        </p:nvSpPr>
        <p:spPr>
          <a:xfrm>
            <a:off x="1471613" y="5949950"/>
            <a:ext cx="6200775" cy="528638"/>
          </a:xfrm>
          <a:prstGeom prst="rect">
            <a:avLst/>
          </a:prstGeom>
          <a:solidFill>
            <a:srgbClr val="FFFF99"/>
          </a:solidFill>
          <a:ln w="9525">
            <a:solidFill>
              <a:schemeClr val="tx1"/>
            </a:solidFill>
            <a:miter lim="800000"/>
            <a:headEnd/>
            <a:tailEnd/>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a:t>泌乳持続性の高い牛は経済寿命が長い</a:t>
            </a:r>
          </a:p>
        </p:txBody>
      </p:sp>
      <p:sp>
        <p:nvSpPr>
          <p:cNvPr id="1218" name="Freeform 12"/>
          <p:cNvSpPr/>
          <p:nvPr/>
        </p:nvSpPr>
        <p:spPr>
          <a:xfrm>
            <a:off x="5076825" y="1844675"/>
            <a:ext cx="1077913" cy="576263"/>
          </a:xfrm>
          <a:custGeom>
            <a:avLst/>
            <a:gdLst>
              <a:gd name="T0" fmla="*/ 0 w 861"/>
              <a:gd name="T1" fmla="*/ 576263 h 590"/>
              <a:gd name="T2" fmla="*/ 0 w 861"/>
              <a:gd name="T3" fmla="*/ 0 h 590"/>
              <a:gd name="T4" fmla="*/ 1077913 w 861"/>
              <a:gd name="T5" fmla="*/ 0 h 590"/>
              <a:gd name="T6" fmla="*/ 1077913 w 861"/>
              <a:gd name="T7" fmla="*/ 265667 h 5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1" h="590">
                <a:moveTo>
                  <a:pt x="0" y="590"/>
                </a:moveTo>
                <a:lnTo>
                  <a:pt x="0" y="0"/>
                </a:lnTo>
                <a:lnTo>
                  <a:pt x="861" y="0"/>
                </a:lnTo>
                <a:lnTo>
                  <a:pt x="861" y="272"/>
                </a:lnTo>
              </a:path>
            </a:pathLst>
          </a:custGeom>
          <a:noFill/>
          <a:ln w="9525">
            <a:solidFill>
              <a:schemeClr val="tx1"/>
            </a:solidFill>
            <a:round/>
            <a:headEnd/>
            <a:tailEnd/>
          </a:ln>
          <a:effectLst/>
        </p:spPr>
        <p:txBody>
          <a:bodyPr/>
          <a:lstStyle/>
          <a:p>
            <a:endParaRPr lang="ja-JP" altLang="en-US"/>
          </a:p>
        </p:txBody>
      </p:sp>
      <p:sp>
        <p:nvSpPr>
          <p:cNvPr id="1219" name="Text Box 13"/>
          <p:cNvSpPr txBox="1">
            <a:spLocks noChangeArrowheads="1"/>
          </p:cNvSpPr>
          <p:nvPr/>
        </p:nvSpPr>
        <p:spPr>
          <a:xfrm>
            <a:off x="5435600" y="1916113"/>
            <a:ext cx="387350" cy="336550"/>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a:t>＊</a:t>
            </a:r>
          </a:p>
        </p:txBody>
      </p:sp>
      <p:sp>
        <p:nvSpPr>
          <p:cNvPr id="1220" name="Text Box 14"/>
          <p:cNvSpPr txBox="1">
            <a:spLocks noChangeArrowheads="1"/>
          </p:cNvSpPr>
          <p:nvPr/>
        </p:nvSpPr>
        <p:spPr>
          <a:xfrm>
            <a:off x="6588125" y="4797425"/>
            <a:ext cx="1257300" cy="366713"/>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a:t>
            </a:r>
            <a:r>
              <a:rPr lang="en-US" altLang="ja-JP"/>
              <a:t>P=0.05</a:t>
            </a:r>
          </a:p>
        </p:txBody>
      </p:sp>
      <p:pic>
        <p:nvPicPr>
          <p:cNvPr id="1221" name="Picture 16"/>
          <p:cNvPicPr>
            <a:picLocks noChangeAspect="1" noChangeArrowheads="1"/>
          </p:cNvPicPr>
          <p:nvPr/>
        </p:nvPicPr>
        <p:blipFill>
          <a:blip r:embed="rId2"/>
          <a:stretch>
            <a:fillRect/>
          </a:stretch>
        </p:blipFill>
        <p:spPr>
          <a:xfrm>
            <a:off x="-26988" y="-26988"/>
            <a:ext cx="1285876" cy="1285876"/>
          </a:xfrm>
          <a:prstGeom prst="rect">
            <a:avLst/>
          </a:prstGeom>
          <a:noFill/>
          <a:ln>
            <a:noFill/>
          </a:ln>
          <a:effectLst/>
        </p:spPr>
      </p:pic>
      <p:pic>
        <p:nvPicPr>
          <p:cNvPr id="1222" name="オーディオ 1">
            <a:hlinkClick r:id="" action="ppaction://media"/>
          </p:cNvPr>
          <p:cNvPicPr>
            <a:picLocks noChangeAspect="1" noChangeArrowheads="1"/>
          </p:cNvPicPr>
          <p:nvPr/>
        </p:nvPicPr>
        <p:blipFill>
          <a:blip r:embed="rId3"/>
          <a:stretch>
            <a:fillRect/>
          </a:stretch>
        </p:blipFill>
        <p:spPr>
          <a:xfrm>
            <a:off x="8318500" y="6032500"/>
            <a:ext cx="609600" cy="609600"/>
          </a:xfrm>
          <a:prstGeom prst="rect">
            <a:avLst/>
          </a:prstGeom>
          <a:noFill/>
          <a:ln>
            <a:noFill/>
          </a:ln>
        </p:spPr>
      </p:pic>
      <p:pic>
        <p:nvPicPr>
          <p:cNvPr id="1223" name="オーディオ 2">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3"/>
          <a:stretch>
            <a:fillRect/>
          </a:stretch>
        </p:blipFill>
        <p:spPr>
          <a:xfrm>
            <a:off x="8318500" y="6032500"/>
            <a:ext cx="609600" cy="609600"/>
          </a:xfrm>
          <a:prstGeom prst="rect">
            <a:avLst/>
          </a:prstGeom>
        </p:spPr>
      </p:pic>
    </p:spTree>
  </p:cSld>
  <p:clrMapOvr>
    <a:masterClrMapping/>
  </p:clrMapOvr>
  <p:transition spd="slow" advTm="379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29" name="Picture 14"/>
          <p:cNvPicPr>
            <a:picLocks noChangeAspect="1" noChangeArrowheads="1"/>
          </p:cNvPicPr>
          <p:nvPr/>
        </p:nvPicPr>
        <p:blipFill>
          <a:blip r:embed="rId1"/>
          <a:stretch>
            <a:fillRect/>
          </a:stretch>
        </p:blipFill>
        <p:spPr>
          <a:xfrm>
            <a:off x="1331913" y="1001713"/>
            <a:ext cx="6634162" cy="3994150"/>
          </a:xfrm>
          <a:prstGeom prst="rect">
            <a:avLst/>
          </a:prstGeom>
          <a:noFill/>
          <a:ln w="9525">
            <a:solidFill>
              <a:schemeClr val="tx1"/>
            </a:solidFill>
            <a:miter lim="800000"/>
            <a:headEnd/>
            <a:tailEnd/>
          </a:ln>
          <a:effectLst/>
        </p:spPr>
      </p:pic>
      <p:sp>
        <p:nvSpPr>
          <p:cNvPr id="1230" name="Text Box 4"/>
          <p:cNvSpPr txBox="1">
            <a:spLocks noChangeArrowheads="1"/>
          </p:cNvSpPr>
          <p:nvPr/>
        </p:nvSpPr>
        <p:spPr>
          <a:xfrm>
            <a:off x="2828925" y="260350"/>
            <a:ext cx="3398838" cy="519113"/>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泌乳持続性の効果②</a:t>
            </a:r>
          </a:p>
        </p:txBody>
      </p:sp>
      <p:sp>
        <p:nvSpPr>
          <p:cNvPr id="1231" name="Text Box 5"/>
          <p:cNvSpPr txBox="1">
            <a:spLocks noChangeArrowheads="1"/>
          </p:cNvSpPr>
          <p:nvPr/>
        </p:nvSpPr>
        <p:spPr>
          <a:xfrm>
            <a:off x="2195513" y="5013325"/>
            <a:ext cx="6719887" cy="396875"/>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t>生涯生乳販売額＋子牛販売額（</a:t>
            </a:r>
            <a:r>
              <a:rPr lang="en-US" altLang="ja-JP" sz="2000"/>
              <a:t>30</a:t>
            </a:r>
            <a:r>
              <a:rPr lang="ja-JP" altLang="en-US" sz="2000"/>
              <a:t>万円</a:t>
            </a:r>
            <a:r>
              <a:rPr lang="en-US" altLang="ja-JP" sz="2000"/>
              <a:t>/</a:t>
            </a:r>
            <a:r>
              <a:rPr lang="ja-JP" altLang="en-US" sz="2000"/>
              <a:t>頭）　（</a:t>
            </a:r>
            <a:r>
              <a:rPr lang="en-US" altLang="ja-JP" sz="2000"/>
              <a:t>84</a:t>
            </a:r>
            <a:r>
              <a:rPr lang="ja-JP" altLang="en-US" sz="2000"/>
              <a:t>ヶ月齢まで）</a:t>
            </a:r>
          </a:p>
        </p:txBody>
      </p:sp>
      <p:sp>
        <p:nvSpPr>
          <p:cNvPr id="1232" name="Text Box 8"/>
          <p:cNvSpPr txBox="1">
            <a:spLocks noChangeArrowheads="1"/>
          </p:cNvSpPr>
          <p:nvPr/>
        </p:nvSpPr>
        <p:spPr>
          <a:xfrm>
            <a:off x="1846263" y="5661025"/>
            <a:ext cx="5389562" cy="528638"/>
          </a:xfrm>
          <a:prstGeom prst="rect">
            <a:avLst/>
          </a:prstGeom>
          <a:solidFill>
            <a:srgbClr val="FFFF99"/>
          </a:solidFill>
          <a:ln w="9525">
            <a:solidFill>
              <a:schemeClr val="tx1"/>
            </a:solidFill>
            <a:miter lim="800000"/>
            <a:headEnd/>
            <a:tailEnd/>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a:t>泌乳持続性の高い牛　→生産性◎</a:t>
            </a:r>
          </a:p>
        </p:txBody>
      </p:sp>
      <p:sp>
        <p:nvSpPr>
          <p:cNvPr id="1233" name="Text Box 9"/>
          <p:cNvSpPr txBox="1">
            <a:spLocks noChangeArrowheads="1"/>
          </p:cNvSpPr>
          <p:nvPr/>
        </p:nvSpPr>
        <p:spPr>
          <a:xfrm>
            <a:off x="2051050" y="1700213"/>
            <a:ext cx="641350" cy="366712"/>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（円）</a:t>
            </a:r>
          </a:p>
        </p:txBody>
      </p:sp>
      <p:sp>
        <p:nvSpPr>
          <p:cNvPr id="1234" name="Text Box 10"/>
          <p:cNvSpPr txBox="1">
            <a:spLocks noChangeArrowheads="1"/>
          </p:cNvSpPr>
          <p:nvPr/>
        </p:nvSpPr>
        <p:spPr>
          <a:xfrm>
            <a:off x="6588125" y="4149725"/>
            <a:ext cx="1130300" cy="366713"/>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a:t>
            </a:r>
            <a:r>
              <a:rPr lang="en-US" altLang="ja-JP"/>
              <a:t>P&lt;0.1</a:t>
            </a:r>
          </a:p>
        </p:txBody>
      </p:sp>
      <p:sp>
        <p:nvSpPr>
          <p:cNvPr id="1235" name="Freeform 11"/>
          <p:cNvSpPr/>
          <p:nvPr/>
        </p:nvSpPr>
        <p:spPr>
          <a:xfrm>
            <a:off x="5508625" y="1700213"/>
            <a:ext cx="1008063" cy="433387"/>
          </a:xfrm>
          <a:custGeom>
            <a:avLst/>
            <a:gdLst>
              <a:gd name="T0" fmla="*/ 0 w 861"/>
              <a:gd name="T1" fmla="*/ 433387 h 590"/>
              <a:gd name="T2" fmla="*/ 0 w 861"/>
              <a:gd name="T3" fmla="*/ 0 h 590"/>
              <a:gd name="T4" fmla="*/ 1008063 w 861"/>
              <a:gd name="T5" fmla="*/ 0 h 590"/>
              <a:gd name="T6" fmla="*/ 1008063 w 861"/>
              <a:gd name="T7" fmla="*/ 199799 h 5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1" h="590">
                <a:moveTo>
                  <a:pt x="0" y="590"/>
                </a:moveTo>
                <a:lnTo>
                  <a:pt x="0" y="0"/>
                </a:lnTo>
                <a:lnTo>
                  <a:pt x="861" y="0"/>
                </a:lnTo>
                <a:lnTo>
                  <a:pt x="861" y="272"/>
                </a:lnTo>
              </a:path>
            </a:pathLst>
          </a:custGeom>
          <a:noFill/>
          <a:ln w="9525">
            <a:solidFill>
              <a:schemeClr val="tx1"/>
            </a:solidFill>
            <a:round/>
            <a:headEnd/>
            <a:tailEnd/>
          </a:ln>
          <a:effectLst/>
        </p:spPr>
        <p:txBody>
          <a:bodyPr/>
          <a:lstStyle/>
          <a:p>
            <a:endParaRPr lang="ja-JP" altLang="en-US"/>
          </a:p>
        </p:txBody>
      </p:sp>
      <p:sp>
        <p:nvSpPr>
          <p:cNvPr id="1236" name="Text Box 12"/>
          <p:cNvSpPr txBox="1">
            <a:spLocks noChangeArrowheads="1"/>
          </p:cNvSpPr>
          <p:nvPr/>
        </p:nvSpPr>
        <p:spPr>
          <a:xfrm>
            <a:off x="5795963" y="1700213"/>
            <a:ext cx="387350" cy="336550"/>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a:t>＊</a:t>
            </a:r>
          </a:p>
        </p:txBody>
      </p:sp>
      <p:pic>
        <p:nvPicPr>
          <p:cNvPr id="1237" name="Picture 16"/>
          <p:cNvPicPr>
            <a:picLocks noChangeAspect="1" noChangeArrowheads="1"/>
          </p:cNvPicPr>
          <p:nvPr/>
        </p:nvPicPr>
        <p:blipFill>
          <a:blip r:embed="rId2"/>
          <a:stretch>
            <a:fillRect/>
          </a:stretch>
        </p:blipFill>
        <p:spPr>
          <a:xfrm>
            <a:off x="-26988" y="-26988"/>
            <a:ext cx="1285876" cy="1285876"/>
          </a:xfrm>
          <a:prstGeom prst="rect">
            <a:avLst/>
          </a:prstGeom>
          <a:noFill/>
          <a:ln>
            <a:noFill/>
          </a:ln>
          <a:effectLst/>
        </p:spPr>
      </p:pic>
      <p:pic>
        <p:nvPicPr>
          <p:cNvPr id="1238" name="オーディオ 2">
            <a:hlinkClick r:id="" action="ppaction://media"/>
          </p:cNvPr>
          <p:cNvPicPr>
            <a:picLocks noChangeAspect="1" noChangeArrowheads="1"/>
          </p:cNvPicPr>
          <p:nvPr/>
        </p:nvPicPr>
        <p:blipFill>
          <a:blip r:embed="rId3"/>
          <a:stretch>
            <a:fillRect/>
          </a:stretch>
        </p:blipFill>
        <p:spPr>
          <a:xfrm>
            <a:off x="8318500" y="6032500"/>
            <a:ext cx="609600" cy="609600"/>
          </a:xfrm>
          <a:prstGeom prst="rect">
            <a:avLst/>
          </a:prstGeom>
          <a:noFill/>
          <a:ln>
            <a:noFill/>
          </a:ln>
        </p:spPr>
      </p:pic>
      <p:pic>
        <p:nvPicPr>
          <p:cNvPr id="1239" name="オーディオ 1">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3"/>
          <a:stretch>
            <a:fillRect/>
          </a:stretch>
        </p:blipFill>
        <p:spPr>
          <a:xfrm>
            <a:off x="8318500" y="6032500"/>
            <a:ext cx="609600" cy="609600"/>
          </a:xfrm>
          <a:prstGeom prst="rect">
            <a:avLst/>
          </a:prstGeom>
        </p:spPr>
      </p:pic>
    </p:spTree>
  </p:cSld>
  <p:clrMapOvr>
    <a:masterClrMapping/>
  </p:clrMapOvr>
  <p:transition spd="slow" advTm="40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3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45" name="Picture 15"/>
          <p:cNvPicPr>
            <a:picLocks noChangeAspect="1" noChangeArrowheads="1"/>
          </p:cNvPicPr>
          <p:nvPr/>
        </p:nvPicPr>
        <p:blipFill>
          <a:blip r:embed="rId1"/>
          <a:stretch>
            <a:fillRect/>
          </a:stretch>
        </p:blipFill>
        <p:spPr>
          <a:xfrm>
            <a:off x="1403350" y="981075"/>
            <a:ext cx="6469063" cy="3887788"/>
          </a:xfrm>
          <a:prstGeom prst="rect">
            <a:avLst/>
          </a:prstGeom>
          <a:noFill/>
          <a:ln w="9525">
            <a:solidFill>
              <a:schemeClr val="tx1"/>
            </a:solidFill>
            <a:miter lim="800000"/>
            <a:headEnd/>
            <a:tailEnd/>
          </a:ln>
          <a:effectLst/>
        </p:spPr>
      </p:pic>
      <p:sp>
        <p:nvSpPr>
          <p:cNvPr id="1246" name="Text Box 2"/>
          <p:cNvSpPr txBox="1">
            <a:spLocks noChangeArrowheads="1"/>
          </p:cNvSpPr>
          <p:nvPr/>
        </p:nvSpPr>
        <p:spPr>
          <a:xfrm>
            <a:off x="2901950" y="188913"/>
            <a:ext cx="3398838" cy="519112"/>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t>泌乳持続性の効果③</a:t>
            </a:r>
          </a:p>
        </p:txBody>
      </p:sp>
      <p:sp>
        <p:nvSpPr>
          <p:cNvPr id="1247" name="Text Box 7"/>
          <p:cNvSpPr txBox="1">
            <a:spLocks noChangeArrowheads="1"/>
          </p:cNvSpPr>
          <p:nvPr/>
        </p:nvSpPr>
        <p:spPr>
          <a:xfrm>
            <a:off x="1914525" y="5589588"/>
            <a:ext cx="5270500" cy="955675"/>
          </a:xfrm>
          <a:prstGeom prst="rect">
            <a:avLst/>
          </a:prstGeom>
          <a:solidFill>
            <a:srgbClr val="FFFF99"/>
          </a:solidFill>
          <a:ln w="9525">
            <a:solidFill>
              <a:schemeClr val="tx1"/>
            </a:solidFill>
            <a:miter lim="800000"/>
            <a:headEnd/>
            <a:tailEnd/>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a:t>泌乳持続性の高い牛　→　収益○</a:t>
            </a:r>
          </a:p>
          <a:p>
            <a:pPr eaLnBrk="1" hangingPunct="1"/>
            <a:r>
              <a:rPr lang="ja-JP" altLang="en-US" sz="2800"/>
              <a:t>（</a:t>
            </a:r>
            <a:r>
              <a:rPr lang="en-US" altLang="ja-JP" sz="2800"/>
              <a:t>P1</a:t>
            </a:r>
            <a:r>
              <a:rPr lang="ja-JP" altLang="en-US" sz="2800"/>
              <a:t>と</a:t>
            </a:r>
            <a:r>
              <a:rPr lang="en-US" altLang="ja-JP" sz="2800"/>
              <a:t>P3</a:t>
            </a:r>
            <a:r>
              <a:rPr lang="ja-JP" altLang="en-US" sz="2800"/>
              <a:t>の間では約</a:t>
            </a:r>
            <a:r>
              <a:rPr lang="en-US" altLang="ja-JP" sz="2800"/>
              <a:t>13</a:t>
            </a:r>
            <a:r>
              <a:rPr lang="ja-JP" altLang="en-US" sz="2800"/>
              <a:t>万円の差）</a:t>
            </a:r>
          </a:p>
        </p:txBody>
      </p:sp>
      <p:sp>
        <p:nvSpPr>
          <p:cNvPr id="1248" name="Text Box 10"/>
          <p:cNvSpPr txBox="1">
            <a:spLocks noChangeArrowheads="1"/>
          </p:cNvSpPr>
          <p:nvPr/>
        </p:nvSpPr>
        <p:spPr>
          <a:xfrm>
            <a:off x="2051050" y="1484313"/>
            <a:ext cx="641350" cy="366712"/>
          </a:xfrm>
          <a:prstGeom prst="rect">
            <a:avLst/>
          </a:prstGeom>
          <a:noFill/>
          <a:ln>
            <a:noFill/>
          </a:ln>
          <a:effec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（円）</a:t>
            </a:r>
          </a:p>
        </p:txBody>
      </p:sp>
      <p:sp>
        <p:nvSpPr>
          <p:cNvPr id="1249" name="Text Box 12"/>
          <p:cNvSpPr txBox="1">
            <a:spLocks noChangeArrowheads="1"/>
          </p:cNvSpPr>
          <p:nvPr/>
        </p:nvSpPr>
        <p:spPr>
          <a:xfrm>
            <a:off x="1763713" y="4941888"/>
            <a:ext cx="7127875" cy="396875"/>
          </a:xfrm>
          <a:prstGeom prst="rect">
            <a:avLst/>
          </a:prstGeom>
          <a:noFill/>
          <a:ln>
            <a:noFill/>
          </a:ln>
          <a:effec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t>生涯生産額－生産経費（各農家経費より算出）　（</a:t>
            </a:r>
            <a:r>
              <a:rPr lang="en-US" altLang="ja-JP" sz="2000"/>
              <a:t>84</a:t>
            </a:r>
            <a:r>
              <a:rPr lang="ja-JP" altLang="en-US" sz="2000"/>
              <a:t>ヶ月齢まで）</a:t>
            </a:r>
          </a:p>
        </p:txBody>
      </p:sp>
      <p:pic>
        <p:nvPicPr>
          <p:cNvPr id="1250" name="Picture 16"/>
          <p:cNvPicPr>
            <a:picLocks noChangeAspect="1" noChangeArrowheads="1"/>
          </p:cNvPicPr>
          <p:nvPr/>
        </p:nvPicPr>
        <p:blipFill>
          <a:blip r:embed="rId2"/>
          <a:stretch>
            <a:fillRect/>
          </a:stretch>
        </p:blipFill>
        <p:spPr>
          <a:xfrm>
            <a:off x="-26988" y="-26988"/>
            <a:ext cx="1285876" cy="1285876"/>
          </a:xfrm>
          <a:prstGeom prst="rect">
            <a:avLst/>
          </a:prstGeom>
          <a:noFill/>
          <a:ln>
            <a:noFill/>
          </a:ln>
          <a:effectLst/>
        </p:spPr>
      </p:pic>
      <p:pic>
        <p:nvPicPr>
          <p:cNvPr id="1251" name="オーディオ 1">
            <a:hlinkClick r:id="" action="ppaction://media"/>
          </p:cNvPr>
          <p:cNvPicPr>
            <a:picLocks noChangeAspect="1" noChangeArrowheads="1"/>
          </p:cNvPicPr>
          <p:nvPr/>
        </p:nvPicPr>
        <p:blipFill>
          <a:blip r:embed="rId3"/>
          <a:stretch>
            <a:fillRect/>
          </a:stretch>
        </p:blipFill>
        <p:spPr>
          <a:xfrm>
            <a:off x="8318500" y="6032500"/>
            <a:ext cx="609600" cy="609600"/>
          </a:xfrm>
          <a:prstGeom prst="rect">
            <a:avLst/>
          </a:prstGeom>
          <a:noFill/>
          <a:ln>
            <a:noFill/>
          </a:ln>
        </p:spPr>
      </p:pic>
      <p:pic>
        <p:nvPicPr>
          <p:cNvPr id="1252" name="オーディオ 2">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3"/>
          <a:stretch>
            <a:fillRect/>
          </a:stretch>
        </p:blipFill>
        <p:spPr>
          <a:xfrm>
            <a:off x="8318500" y="6032500"/>
            <a:ext cx="609600" cy="609600"/>
          </a:xfrm>
          <a:prstGeom prst="rect">
            <a:avLst/>
          </a:prstGeom>
        </p:spPr>
      </p:pic>
    </p:spTree>
  </p:cSld>
  <p:clrMapOvr>
    <a:masterClrMapping/>
  </p:clrMapOvr>
  <p:transition spd="slow" advTm="525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52"/>
                </p:tgtEl>
              </p:cMediaNode>
            </p:audio>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vt="http://schemas.openxmlformats.org/officeDocument/2006/docPropsVTypes" xmlns="http://schemas.openxmlformats.org/officeDocument/2006/extended-properties">
  <TotalTime>2903</TotalTime>
  <Words>2233</Words>
  <Application>JUST Focus</Application>
  <Paragraphs>296</Paragraph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16</vt:i4>
      </vt:variant>
    </vt:vector>
  </HeadingPairs>
  <TitlesOfParts>
    <vt:vector size="22" baseType="lpstr">
      <vt:lpstr>Arial</vt:lpstr>
      <vt:lpstr>ＭＳ Ｐゴシック</vt:lpstr>
      <vt:lpstr>ＭＳ Ｐ明朝</vt:lpstr>
      <vt:lpstr>游ゴシック</vt:lpstr>
      <vt:lpstr>MSPゴシック</vt:lpstr>
      <vt:lpstr>標準デザイン</vt:lpstr>
      <vt:lpstr>県内酪農家における 「泌乳持続性」の経済性効果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徳島県</Company>
  <LinksUpToDate>false</LinksUpToDate>
  <SharedDoc>false</SharedDoc>
  <HyperlinksChanged>false</HyperlinksChanged>
  <AppVersion>3.3.4</AppVersion>
  <PresentationFormat>ユーザー設定</PresentationFormat>
  <Slides>16</Slides>
  <Notes>16</Notes>
  <HiddenSlides>0</HiddenSlides>
  <MMClips>16</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「泌乳持続性」と 乳牛の「新しい飼い方」</dc:title>
  <dc:creator>徳島県</dc:creator>
  <cp:lastModifiedBy>Iiduka Satoru</cp:lastModifiedBy>
  <dcterms:created xsi:type="dcterms:W3CDTF">2021-02-12T05:49:00Z</dcterms:created>
  <dcterms:modified xsi:type="dcterms:W3CDTF">2021-03-30T04:27:51Z</dcterms:modified>
  <cp:revision>29</cp:revision>
</cp:coreProperties>
</file>

<file path=docProps/custom.xml><?xml version="1.0" encoding="utf-8"?>
<Properties xmlns:vt="http://schemas.openxmlformats.org/officeDocument/2006/docPropsVTypes" xmlns="http://schemas.openxmlformats.org/officeDocument/2006/custom-properties"/>
</file>