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m4a" ContentType="audio/mp4"/>
  <Default Extension="png" ContentType="image/png"/>
  <Default Extension="emf" ContentType="image/x-emf"/>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slides/slide7.xml" ContentType="application/vnd.openxmlformats-officedocument.presentationml.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7.xml" ContentType="application/vnd.openxmlformats-officedocument.presentationml.notesSlide+xml"/>
  <Override PartName="/ppt/slides/slide8.xml" ContentType="application/vnd.openxmlformats-officedocument.presentationml.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8.xml" ContentType="application/vnd.openxmlformats-officedocument.presentationml.notesSlide+xml"/>
  <Override PartName="/ppt/slides/slide9.xml" ContentType="application/vnd.openxmlformats-officedocument.presentationml.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9.xml" ContentType="application/vnd.openxmlformats-officedocument.presentationml.notesSlide+xml"/>
  <Override PartName="/ppt/slides/slide10.xml" ContentType="application/vnd.openxmlformats-officedocument.presentationml.sl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notesSlides/notesSlide10.xml" ContentType="application/vnd.openxmlformats-officedocument.presentationml.notesSlide+xml"/>
  <Override PartName="/ppt/slides/slide11.xml" ContentType="application/vnd.openxmlformats-officedocument.presentationml.sl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notesSlides/notesSlide11.xml" ContentType="application/vnd.openxmlformats-officedocument.presentationml.notesSlide+xml"/>
  <Override PartName="/ppt/slides/slide12.xml" ContentType="application/vnd.openxmlformats-officedocument.presentationml.sl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Types>
</file>

<file path=_rels/.rels>&#65279;<?xml version="1.0" encoding="utf-8"?><Relationships xmlns="http://schemas.openxmlformats.org/package/2006/relationships"><Relationship Type="http://schemas.openxmlformats.org/package/2006/relationships/metadata/thumbnail" Target="docProps/thumbnail.jpeg" Id="rId2" /><Relationship Type="http://schemas.openxmlformats.org/package/2006/relationships/metadata/core-properties" Target="docProps/core.xml" Id="rId3" /><Relationship Type="http://schemas.openxmlformats.org/officeDocument/2006/relationships/extended-properties" Target="docProps/app.xml" Id="rId4" /><Relationship Type="http://schemas.openxmlformats.org/officeDocument/2006/relationships/custom-properties" Target="docProps/custom.xml" Id="rId5" /><Relationship Type="http://schemas.openxmlformats.org/officeDocument/2006/relationships/officeDocument" Target="ppt/presentation.xml" Id="rId1"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3"/>
  </p:notesMasterIdLst>
  <p:handoutMasterIdLst>
    <p:handoutMasterId r:id="rId4"/>
  </p:handoutMasterIdLst>
  <p:sldIdLst>
    <p:sldId id="358" r:id="rId5"/>
    <p:sldId id="354" r:id="rId6"/>
    <p:sldId id="340" r:id="rId7"/>
    <p:sldId id="339" r:id="rId8"/>
    <p:sldId id="355" r:id="rId9"/>
    <p:sldId id="356" r:id="rId10"/>
    <p:sldId id="357" r:id="rId11"/>
    <p:sldId id="323" r:id="rId12"/>
    <p:sldId id="359" r:id="rId13"/>
    <p:sldId id="360" r:id="rId14"/>
    <p:sldId id="324" r:id="rId15"/>
    <p:sldId id="325" r:id="rId16"/>
    <p:sldId id="341" r:id="rId17"/>
    <p:sldId id="342" r:id="rId18"/>
  </p:sldIdLst>
  <p:sldSz cx="9144000" cy="6858000" type="screen4x3"/>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eNmdWjUDQK3nyKRreVfneQ==" hashData="reKNleb6IMIHx0fXNBK2rPVzVHY=" cryptProvider="" algIdExtSource="" cryptProviderTypeExtSourc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8755"/>
    <p:restoredTop sz="75588"/>
  </p:normalViewPr>
  <p:slideViewPr>
    <p:cSldViewPr>
      <p:cViewPr varScale="1">
        <p:scale>
          <a:sx n="54" d="100"/>
          <a:sy n="54" d="100"/>
        </p:scale>
        <p:origin x="-2112" y="-90"/>
      </p:cViewPr>
      <p:guideLst>
        <p:guide orient="horz" pos="1620"/>
        <p:guide pos="2880"/>
      </p:guideLst>
    </p:cSldViewPr>
  </p:slideViewPr>
  <p:notesTextViewPr>
    <p:cViewPr>
      <p:scale>
        <a:sx n="1" d="1"/>
        <a:sy n="1" d="1"/>
      </p:scale>
      <p:origin x="0" y="0"/>
    </p:cViewPr>
  </p:notesTextViewPr>
  <p:gridSpacing cx="36004" cy="36004"/>
</p:viewPr>
</file>

<file path=ppt/_rels/presentation.xml.rels>&#65279;<?xml version="1.0" encoding="utf-8"?><Relationships xmlns="http://schemas.openxmlformats.org/package/2006/relationships"><Relationship Type="http://schemas.openxmlformats.org/officeDocument/2006/relationships/theme" Target="theme/theme1.xml" Id="rId1" /><Relationship Type="http://schemas.openxmlformats.org/officeDocument/2006/relationships/slideMaster" Target="slideMasters/slideMaster1.xml" Id="rId2" /><Relationship Type="http://schemas.openxmlformats.org/officeDocument/2006/relationships/notesMaster" Target="notesMasters/notesMaster1.xml" Id="rId3" /><Relationship Type="http://schemas.openxmlformats.org/officeDocument/2006/relationships/handoutMaster" Target="handoutMasters/handoutMaster1.xml" Id="rId4" /><Relationship Type="http://schemas.openxmlformats.org/officeDocument/2006/relationships/slide" Target="slides/slide1.xml" Id="rId5" /><Relationship Type="http://schemas.openxmlformats.org/officeDocument/2006/relationships/slide" Target="slides/slide2.xml" Id="rId6" /><Relationship Type="http://schemas.openxmlformats.org/officeDocument/2006/relationships/slide" Target="slides/slide3.xml" Id="rId7" /><Relationship Type="http://schemas.openxmlformats.org/officeDocument/2006/relationships/slide" Target="slides/slide4.xml" Id="rId8" /><Relationship Type="http://schemas.openxmlformats.org/officeDocument/2006/relationships/slide" Target="slides/slide5.xml" Id="rId9" /><Relationship Type="http://schemas.openxmlformats.org/officeDocument/2006/relationships/slide" Target="slides/slide6.xml" Id="rId10" /><Relationship Type="http://schemas.openxmlformats.org/officeDocument/2006/relationships/slide" Target="slides/slide7.xml" Id="rId11" /><Relationship Type="http://schemas.openxmlformats.org/officeDocument/2006/relationships/slide" Target="slides/slide8.xml" Id="rId12" /><Relationship Type="http://schemas.openxmlformats.org/officeDocument/2006/relationships/slide" Target="slides/slide9.xml" Id="rId13" /><Relationship Type="http://schemas.openxmlformats.org/officeDocument/2006/relationships/slide" Target="slides/slide10.xml" Id="rId14" /><Relationship Type="http://schemas.openxmlformats.org/officeDocument/2006/relationships/slide" Target="slides/slide11.xml" Id="rId15" /><Relationship Type="http://schemas.openxmlformats.org/officeDocument/2006/relationships/slide" Target="slides/slide12.xml" Id="rId16" /><Relationship Type="http://schemas.openxmlformats.org/officeDocument/2006/relationships/slide" Target="slides/slide13.xml" Id="rId17" /><Relationship Type="http://schemas.openxmlformats.org/officeDocument/2006/relationships/slide" Target="slides/slide14.xml" Id="rId18" /><Relationship Type="http://schemas.openxmlformats.org/officeDocument/2006/relationships/presProps" Target="presProps.xml" Id="rId19" /><Relationship Type="http://schemas.openxmlformats.org/officeDocument/2006/relationships/viewProps" Target="viewProps.xml" Id="rId20" /><Relationship Type="http://schemas.openxmlformats.org/officeDocument/2006/relationships/tableStyles" Target="tableStyles.xml" Id="rId21" /></Relationships>
</file>

<file path=ppt/charts/_rels/chart1.xml.rels>&#65279;<?xml version="1.0" encoding="utf-8"?><Relationships xmlns="http://schemas.openxmlformats.org/package/2006/relationships"><Relationship Type="http://schemas.openxmlformats.org/officeDocument/2006/relationships/oleObject" Target="Book1" TargetMode="External" Id="rId1" /><Relationship Type="http://schemas.openxmlformats.org/officeDocument/2006/relationships/themeOverride" Target="../theme/themeOverride1.xml" Id="rId2" /></Relationships>
</file>

<file path=ppt/charts/_rels/chart10.xml.rels>&#65279;<?xml version="1.0" encoding="utf-8"?><Relationships xmlns="http://schemas.openxmlformats.org/package/2006/relationships"><Relationship Type="http://schemas.openxmlformats.org/officeDocument/2006/relationships/oleObject" Target="Book1" TargetMode="External" Id="rId1" /><Relationship Type="http://schemas.openxmlformats.org/officeDocument/2006/relationships/themeOverride" Target="../theme/themeOverride10.xml" Id="rId2" /></Relationships>
</file>

<file path=ppt/charts/_rels/chart11.xml.rels>&#65279;<?xml version="1.0" encoding="utf-8"?><Relationships xmlns="http://schemas.openxmlformats.org/package/2006/relationships"><Relationship Type="http://schemas.openxmlformats.org/officeDocument/2006/relationships/oleObject" Target="file:///C:\Users\2011565\Desktop\&#26989;&#32318;&#32080;&#26524;%20(&#33258;&#21205;&#20445;&#23384;&#28168;&#12415;)%20(&#33258;&#21205;&#20445;&#23384;&#28168;&#12415;).xlsx" TargetMode="External" Id="rId1" /><Relationship Type="http://schemas.openxmlformats.org/officeDocument/2006/relationships/themeOverride" Target="../theme/themeOverride11.xml" Id="rId2" /></Relationships>
</file>

<file path=ppt/charts/_rels/chart12.xml.rels>&#65279;<?xml version="1.0" encoding="utf-8"?><Relationships xmlns="http://schemas.openxmlformats.org/package/2006/relationships"><Relationship Type="http://schemas.openxmlformats.org/officeDocument/2006/relationships/oleObject" Target="file:///C:\Users\2011565\Desktop\&#26989;&#32318;&#32080;&#26524;%20(&#33258;&#21205;&#20445;&#23384;&#28168;&#12415;)%20(&#33258;&#21205;&#20445;&#23384;&#28168;&#12415;).xlsx" TargetMode="External" Id="rId1" /><Relationship Type="http://schemas.openxmlformats.org/officeDocument/2006/relationships/themeOverride" Target="../theme/themeOverride12.xml" Id="rId2" /></Relationships>
</file>

<file path=ppt/charts/_rels/chart13.xml.rels>&#65279;<?xml version="1.0" encoding="utf-8"?><Relationships xmlns="http://schemas.openxmlformats.org/package/2006/relationships"><Relationship Type="http://schemas.openxmlformats.org/officeDocument/2006/relationships/oleObject" Target="file:///C:\Users\2011565\Desktop\&#26989;&#32318;&#32080;&#26524;%20(&#33258;&#21205;&#20445;&#23384;&#28168;&#12415;)%20(&#33258;&#21205;&#20445;&#23384;&#28168;&#12415;).xlsx" TargetMode="External" Id="rId1" /><Relationship Type="http://schemas.openxmlformats.org/officeDocument/2006/relationships/themeOverride" Target="../theme/themeOverride13.xml" Id="rId2" /></Relationships>
</file>

<file path=ppt/charts/_rels/chart14.xml.rels>&#65279;<?xml version="1.0" encoding="utf-8"?><Relationships xmlns="http://schemas.openxmlformats.org/package/2006/relationships"><Relationship Type="http://schemas.openxmlformats.org/officeDocument/2006/relationships/oleObject" Target="file:///C:\Users\2011565\Desktop\&#26989;&#32318;&#32080;&#26524;%20(&#33258;&#21205;&#20445;&#23384;&#28168;&#12415;)%20(&#33258;&#21205;&#20445;&#23384;&#28168;&#12415;).xlsx" TargetMode="External" Id="rId1" /><Relationship Type="http://schemas.openxmlformats.org/officeDocument/2006/relationships/themeOverride" Target="../theme/themeOverride14.xml" Id="rId2" /></Relationships>
</file>

<file path=ppt/charts/_rels/chart2.xml.rels>&#65279;<?xml version="1.0" encoding="utf-8"?><Relationships xmlns="http://schemas.openxmlformats.org/package/2006/relationships"><Relationship Type="http://schemas.openxmlformats.org/officeDocument/2006/relationships/oleObject" Target="Book1" TargetMode="External" Id="rId1" /><Relationship Type="http://schemas.openxmlformats.org/officeDocument/2006/relationships/themeOverride" Target="../theme/themeOverride2.xml" Id="rId2" /></Relationships>
</file>

<file path=ppt/charts/_rels/chart3.xml.rels>&#65279;<?xml version="1.0" encoding="utf-8"?><Relationships xmlns="http://schemas.openxmlformats.org/package/2006/relationships"><Relationship Type="http://schemas.openxmlformats.org/officeDocument/2006/relationships/oleObject" Target="Book1" TargetMode="External" Id="rId1" /><Relationship Type="http://schemas.openxmlformats.org/officeDocument/2006/relationships/themeOverride" Target="../theme/themeOverride3.xml" Id="rId2" /></Relationships>
</file>

<file path=ppt/charts/_rels/chart4.xml.rels>&#65279;<?xml version="1.0" encoding="utf-8"?><Relationships xmlns="http://schemas.openxmlformats.org/package/2006/relationships"><Relationship Type="http://schemas.openxmlformats.org/officeDocument/2006/relationships/oleObject" Target="Book1" TargetMode="External" Id="rId1" /><Relationship Type="http://schemas.openxmlformats.org/officeDocument/2006/relationships/themeOverride" Target="../theme/themeOverride4.xml" Id="rId2" /></Relationships>
</file>

<file path=ppt/charts/_rels/chart5.xml.rels>&#65279;<?xml version="1.0" encoding="utf-8"?><Relationships xmlns="http://schemas.openxmlformats.org/package/2006/relationships"><Relationship Type="http://schemas.openxmlformats.org/officeDocument/2006/relationships/oleObject" Target="file:///C:\Users\2011565\Desktop\&#26989;&#32318;&#32080;&#26524;%20(&#33258;&#21205;&#20445;&#23384;&#28168;&#12415;)%20(&#33258;&#21205;&#20445;&#23384;&#28168;&#12415;).xlsx" TargetMode="External" Id="rId1" /><Relationship Type="http://schemas.openxmlformats.org/officeDocument/2006/relationships/themeOverride" Target="../theme/themeOverride5.xml" Id="rId2" /></Relationships>
</file>

<file path=ppt/charts/_rels/chart6.xml.rels>&#65279;<?xml version="1.0" encoding="utf-8"?><Relationships xmlns="http://schemas.openxmlformats.org/package/2006/relationships"><Relationship Type="http://schemas.openxmlformats.org/officeDocument/2006/relationships/oleObject" Target="file:///C:\Users\2011565\Desktop\&#26989;&#32318;&#32080;&#26524;%20(&#33258;&#21205;&#20445;&#23384;&#28168;&#12415;)%20(&#33258;&#21205;&#20445;&#23384;&#28168;&#12415;).xlsx" TargetMode="External" Id="rId1" /><Relationship Type="http://schemas.openxmlformats.org/officeDocument/2006/relationships/themeOverride" Target="../theme/themeOverride6.xml" Id="rId2" /></Relationships>
</file>

<file path=ppt/charts/_rels/chart7.xml.rels>&#65279;<?xml version="1.0" encoding="utf-8"?><Relationships xmlns="http://schemas.openxmlformats.org/package/2006/relationships"><Relationship Type="http://schemas.openxmlformats.org/officeDocument/2006/relationships/oleObject" Target="Book1" TargetMode="External" Id="rId1" /><Relationship Type="http://schemas.openxmlformats.org/officeDocument/2006/relationships/themeOverride" Target="../theme/themeOverride7.xml" Id="rId2" /></Relationships>
</file>

<file path=ppt/charts/_rels/chart8.xml.rels>&#65279;<?xml version="1.0" encoding="utf-8"?><Relationships xmlns="http://schemas.openxmlformats.org/package/2006/relationships"><Relationship Type="http://schemas.openxmlformats.org/officeDocument/2006/relationships/oleObject" Target="Book1" TargetMode="External" Id="rId1" /><Relationship Type="http://schemas.openxmlformats.org/officeDocument/2006/relationships/themeOverride" Target="../theme/themeOverride8.xml" Id="rId2" /></Relationships>
</file>

<file path=ppt/charts/_rels/chart9.xml.rels>&#65279;<?xml version="1.0" encoding="utf-8"?><Relationships xmlns="http://schemas.openxmlformats.org/package/2006/relationships"><Relationship Type="http://schemas.openxmlformats.org/officeDocument/2006/relationships/oleObject" Target="Book1" TargetMode="External" Id="rId1" /><Relationship Type="http://schemas.openxmlformats.org/officeDocument/2006/relationships/themeOverride" Target="../theme/themeOverride9.xml" Id="rId2"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体重</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4284414018455131"/>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66610555555555551"/>
          <c:h val="0.65223456188497608"/>
        </c:manualLayout>
      </c:layout>
      <c:barChart>
        <c:barDir val="col"/>
        <c:grouping val="clustered"/>
        <c:varyColors val="0"/>
        <c:ser>
          <c:idx val="0"/>
          <c:order val="0"/>
          <c:tx>
            <c:strRef>
              <c:f>'[Book1]A 体重'!$C$14</c:f>
              <c:strCache>
                <c:ptCount val="1"/>
                <c:pt idx="0">
                  <c:v>平均</c:v>
                </c:pt>
              </c:strCache>
            </c:strRef>
          </c:tx>
          <c:spPr>
            <a:solidFill>
              <a:schemeClr val="accent5"/>
            </a:solidFill>
            <a:ln w="22225" cap="sq" cmpd="sng">
              <a:solidFill>
                <a:schemeClr val="tx1"/>
              </a:solidFill>
              <a:prstDash val="solid"/>
              <a:round/>
              <a:headEnd type="none" w="med" len="med"/>
              <a:tailEnd type="none" w="med" len="med"/>
            </a:ln>
          </c:spPr>
          <c:invertIfNegative val="0"/>
          <c:dPt>
            <c:idx val="0"/>
            <c:invertIfNegative val="0"/>
            <c:bubble3D val="0"/>
          </c:dPt>
          <c:cat>
            <c:strRef>
              <c:f>'[Book1]A 体重'!$B$15:$B$18</c:f>
              <c:strCache>
                <c:ptCount val="4"/>
                <c:pt idx="0">
                  <c:v>5か月</c:v>
                </c:pt>
                <c:pt idx="1">
                  <c:v>6か月</c:v>
                </c:pt>
                <c:pt idx="2">
                  <c:v>7か月</c:v>
                </c:pt>
                <c:pt idx="3">
                  <c:v>8か月</c:v>
                </c:pt>
              </c:strCache>
            </c:strRef>
          </c:cat>
          <c:val>
            <c:numRef>
              <c:f>'[Book1]A 体重'!$C$15:$C$18</c:f>
              <c:numCache>
                <c:formatCode>General</c:formatCode>
                <c:ptCount val="4"/>
                <c:pt idx="0">
                  <c:v>143.03333333333333</c:v>
                </c:pt>
                <c:pt idx="1">
                  <c:v>171.7</c:v>
                </c:pt>
                <c:pt idx="2">
                  <c:v>200.86666666666667</c:v>
                </c:pt>
                <c:pt idx="3">
                  <c:v>229.93333333333331</c:v>
                </c:pt>
              </c:numCache>
            </c:numRef>
          </c:val>
        </c:ser>
        <c:ser>
          <c:idx val="1"/>
          <c:order val="1"/>
          <c:tx>
            <c:strRef>
              <c:f>'[Book1]A 体重'!$D$14</c:f>
              <c:strCache>
                <c:ptCount val="1"/>
                <c:pt idx="0">
                  <c:v>A</c:v>
                </c:pt>
              </c:strCache>
            </c:strRef>
          </c:tx>
          <c:spPr>
            <a:solidFill>
              <a:srgbClr val="FF0000"/>
            </a:solidFill>
            <a:ln w="22225" cap="flat" cmpd="sng">
              <a:solidFill>
                <a:sysClr val="windowText" lastClr="000000"/>
              </a:solidFill>
              <a:prstDash val="solid"/>
              <a:round/>
              <a:headEnd type="none" w="med" len="med"/>
              <a:tailEnd type="none" w="med" len="med"/>
            </a:ln>
          </c:spPr>
          <c:invertIfNegative val="0"/>
          <c:dPt>
            <c:idx val="0"/>
            <c:invertIfNegative val="0"/>
            <c:bubble3D val="0"/>
          </c:dPt>
          <c:errBars>
            <c:errBarType val="plus"/>
            <c:errValType val="cust"/>
            <c:noEndCap val="0"/>
            <c:plus>
              <c:numRef>
                <c:f>'[Book1]A 体重'!$E$15:$E$18</c:f>
                <c:numCache>
                  <c:formatCode>General</c:formatCode>
                  <c:ptCount val="4"/>
                  <c:pt idx="0">
                    <c:v>13.435701701451542</c:v>
                  </c:pt>
                  <c:pt idx="1">
                    <c:v>19.740519955442032</c:v>
                  </c:pt>
                  <c:pt idx="2">
                    <c:v>24.146682952535901</c:v>
                  </c:pt>
                  <c:pt idx="3">
                    <c:v>21.705128621476103</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'[Book1]A 体重'!$B$15:$B$18</c:f>
              <c:strCache>
                <c:ptCount val="4"/>
                <c:pt idx="0">
                  <c:v>5か月</c:v>
                </c:pt>
                <c:pt idx="1">
                  <c:v>6か月</c:v>
                </c:pt>
                <c:pt idx="2">
                  <c:v>7か月</c:v>
                </c:pt>
                <c:pt idx="3">
                  <c:v>8か月</c:v>
                </c:pt>
              </c:strCache>
            </c:strRef>
          </c:cat>
          <c:val>
            <c:numRef>
              <c:f>'[Book1]A 体重'!$D$15:$D$18</c:f>
              <c:numCache>
                <c:formatCode>General</c:formatCode>
                <c:ptCount val="4"/>
                <c:pt idx="0">
                  <c:v>171.7051282051282</c:v>
                </c:pt>
                <c:pt idx="1">
                  <c:v>207.78388278388277</c:v>
                </c:pt>
                <c:pt idx="2">
                  <c:v>234.30131362889983</c:v>
                </c:pt>
                <c:pt idx="3">
                  <c:v>256.62089490968805</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General"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300"/>
          <c:min val="0"/>
        </c:scaling>
        <c:delete val="0"/>
        <c:axPos val="l"/>
        <c:numFmt formatCode="General" sourceLinked="1"/>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100"/>
      </c:valAx>
    </c:plotArea>
    <c:legend>
      <c:legendPos val="r"/>
      <c:layout>
        <c:manualLayout>
          <c:xMode val="edge"/>
          <c:yMode val="edge"/>
          <c:x val="0.8476821192052979"/>
          <c:y val="0.66843501326259946"/>
          <c:w val="0.15351514835480001"/>
          <c:h val="0.17241379310344829"/>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10.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体高の増加</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3506634983871173"/>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66610555555555551"/>
          <c:h val="0.65223456188497608"/>
        </c:manualLayout>
      </c:layout>
      <c:barChart>
        <c:barDir val="col"/>
        <c:grouping val="clustered"/>
        <c:varyColors val="0"/>
        <c:ser>
          <c:idx val="0"/>
          <c:order val="0"/>
          <c:tx>
            <c:strRef>
              <c:f>[Book1]B体高!$B$4</c:f>
              <c:strCache>
                <c:ptCount val="1"/>
                <c:pt idx="0">
                  <c:v>平均</c:v>
                </c:pt>
              </c:strCache>
            </c:strRef>
          </c:tx>
          <c:spPr>
            <a:solidFill>
              <a:schemeClr val="accent5"/>
            </a:solidFill>
            <a:ln w="22225" cap="sq" cmpd="sng">
              <a:solidFill>
                <a:schemeClr val="tx1"/>
              </a:solidFill>
              <a:prstDash val="solid"/>
              <a:round/>
              <a:headEnd type="none" w="med" len="med"/>
              <a:tailEnd type="none" w="med" len="med"/>
            </a:ln>
          </c:spPr>
          <c:invertIfNegative val="0"/>
          <c:dPt>
            <c:idx val="0"/>
            <c:invertIfNegative val="0"/>
            <c:bubble3D val="0"/>
          </c:dPt>
          <c:dPt>
            <c:idx val="1"/>
            <c:invertIfNegative val="0"/>
            <c:bubble3D val="0"/>
          </c:dPt>
          <c:dPt>
            <c:idx val="2"/>
            <c:invertIfNegative val="0"/>
            <c:bubble3D val="0"/>
          </c:dPt>
          <c:errBars>
            <c:errBarType val="plus"/>
            <c:errValType val="stdErr"/>
            <c:noEndCap val="0"/>
            <c:spPr>
              <a:ln>
                <a:noFill/>
              </a:ln>
            </c:spPr>
          </c:errBars>
          <c:cat>
            <c:strRef>
              <c:f>[Book1]B体高!$A$5:$A$7</c:f>
              <c:strCache>
                <c:ptCount val="3"/>
                <c:pt idx="0">
                  <c:v>5-6か月</c:v>
                </c:pt>
                <c:pt idx="1">
                  <c:v>6-7か月</c:v>
                </c:pt>
                <c:pt idx="2">
                  <c:v>7-8か月</c:v>
                </c:pt>
              </c:strCache>
            </c:strRef>
          </c:cat>
          <c:val>
            <c:numRef>
              <c:f>[Book1]B体高!$B$5:$B$7</c:f>
              <c:numCache>
                <c:formatCode>General</c:formatCode>
                <c:ptCount val="3"/>
                <c:pt idx="0">
                  <c:v>0.13888888888888903</c:v>
                </c:pt>
                <c:pt idx="1">
                  <c:v>0.12370370370370393</c:v>
                </c:pt>
                <c:pt idx="2">
                  <c:v>0.10925925925925936</c:v>
                </c:pt>
              </c:numCache>
            </c:numRef>
          </c:val>
        </c:ser>
        <c:ser>
          <c:idx val="1"/>
          <c:order val="1"/>
          <c:tx>
            <c:strRef>
              <c:f>[Book1]B体高!$C$4</c:f>
              <c:strCache>
                <c:ptCount val="1"/>
                <c:pt idx="0">
                  <c:v>B</c:v>
                </c:pt>
              </c:strCache>
            </c:strRef>
          </c:tx>
          <c:spPr>
            <a:solidFill>
              <a:srgbClr val="FFC000"/>
            </a:solidFill>
            <a:ln w="22225" cap="flat" cmpd="sng">
              <a:solidFill>
                <a:sysClr val="windowText" lastClr="000000"/>
              </a:solidFill>
              <a:prstDash val="solid"/>
              <a:round/>
              <a:headEnd type="none" w="med" len="med"/>
              <a:tailEnd type="none" w="med" len="med"/>
            </a:ln>
          </c:spPr>
          <c:invertIfNegative val="0"/>
          <c:errBars>
            <c:errBarType val="plus"/>
            <c:errValType val="cust"/>
            <c:noEndCap val="0"/>
            <c:plus>
              <c:numRef>
                <c:f>[Book1]B体高!$E$5:$E$7</c:f>
                <c:numCache>
                  <c:formatCode>General</c:formatCode>
                  <c:ptCount val="3"/>
                  <c:pt idx="0">
                    <c:v>3.5270589616067285e-002</c:v>
                  </c:pt>
                  <c:pt idx="1">
                    <c:v>4.3583264749138109e-002</c:v>
                  </c:pt>
                  <c:pt idx="2">
                    <c:v>3.7747141995321816e-002</c:v>
                  </c:pt>
                </c:numCache>
              </c:numRef>
            </c:plus>
            <c:minus>
              <c:numRef>
                <c:f/>
                <c:numCache>
                  <c:formatCode>General</c:formatCode>
                  <c:ptCount val="1"/>
                  <c:pt idx="0">
                    <c:v>1</c:v>
                  </c:pt>
                </c:numCache>
              </c:numRef>
            </c:minus>
            <c:spPr>
              <a:noFill/>
              <a:ln w="22225" cap="flat" cmpd="sng" algn="ctr">
                <a:solidFill>
                  <a:sysClr val="windowText" lastClr="000000"/>
                </a:solidFill>
                <a:round/>
              </a:ln>
              <a:effectLst/>
            </c:spPr>
          </c:errBars>
          <c:cat>
            <c:strRef>
              <c:f>[Book1]B体高!$A$5:$A$7</c:f>
              <c:strCache>
                <c:ptCount val="3"/>
                <c:pt idx="0">
                  <c:v>5-6か月</c:v>
                </c:pt>
                <c:pt idx="1">
                  <c:v>6-7か月</c:v>
                </c:pt>
                <c:pt idx="2">
                  <c:v>7-8か月</c:v>
                </c:pt>
              </c:strCache>
            </c:strRef>
          </c:cat>
          <c:val>
            <c:numRef>
              <c:f>[Book1]B体高!$C$5:$C$7</c:f>
              <c:numCache>
                <c:formatCode>General</c:formatCode>
                <c:ptCount val="3"/>
                <c:pt idx="0">
                  <c:v>0.12518946570670691</c:v>
                </c:pt>
                <c:pt idx="1">
                  <c:v>0.10728467573295164</c:v>
                </c:pt>
                <c:pt idx="2">
                  <c:v>0.11777777777777788</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General"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0.3"/>
          <c:min val="0"/>
        </c:scaling>
        <c:delete val="0"/>
        <c:axPos val="l"/>
        <c:numFmt formatCode="General" sourceLinked="1"/>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0.1"/>
      </c:valAx>
    </c:plotArea>
    <c:legend>
      <c:legendPos val="r"/>
      <c:layout>
        <c:manualLayout>
          <c:xMode val="edge"/>
          <c:yMode val="edge"/>
          <c:x val="0.84794976851851855"/>
          <c:y val="0.66813159722222215"/>
          <c:w val="0.14024537037037038"/>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1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t" anchorCtr="1"/>
          <a:lstStyle/>
          <a:p>
            <a:pPr algn="ctr" rtl="0">
              <a:defRPr kumimoji="0" sz="2000" i="0" u="none" strike="noStrike" kern="1200" spc="0" baseline="0">
                <a:solidFill>
                  <a:schemeClr val="tx1"/>
                </a:solidFill>
              </a:defRPr>
            </a:pPr>
            <a:r>
              <a:rPr kumimoji="0" lang="ja-JP" altLang="en-US" sz="2000" b="1" i="0" u="none" strike="noStrike" kern="1200" spc="0" baseline="0">
                <a:solidFill>
                  <a:schemeClr val="tx1"/>
                </a:solidFill>
                <a:latin typeface="Arial Unicode MS"/>
                <a:ea typeface="Arial Unicode MS"/>
                <a:cs typeface="Arial Unicode MS"/>
              </a:rPr>
              <a:t>体高の増加</a:t>
            </a:r>
            <a:endParaRPr kumimoji="0" lang="en-US" altLang="ja-JP" sz="2000" b="1" i="0" u="none" strike="noStrike" kern="1200" spc="0" baseline="0">
              <a:solidFill>
                <a:schemeClr val="tx1"/>
              </a:solidFill>
              <a:latin typeface="Arial Unicode MS"/>
              <a:ea typeface="Arial Unicode MS"/>
              <a:cs typeface="Arial Unicode MS"/>
            </a:endParaRPr>
          </a:p>
        </c:rich>
      </c:tx>
      <c:layout>
        <c:manualLayout>
          <c:xMode val="edge"/>
          <c:yMode val="edge"/>
          <c:x val="0.4284411703635494"/>
          <c:y val="8.6004443562917414e-004"/>
        </c:manualLayout>
      </c:layout>
      <c:overlay val="0"/>
      <c:spPr>
        <a:noFill/>
        <a:ln>
          <a:noFill/>
        </a:ln>
        <a:effectLst/>
      </c:spPr>
    </c:title>
    <c:autoTitleDeleted val="0"/>
    <c:plotArea>
      <c:layout>
        <c:manualLayout>
          <c:layoutTarget val="inner"/>
          <c:xMode val="edge"/>
          <c:yMode val="edge"/>
          <c:x val="0.16035192475940507"/>
          <c:y val="0.18083014867441244"/>
          <c:w val="0.73666112296710573"/>
          <c:h val="0.65223456188497608"/>
        </c:manualLayout>
      </c:layout>
      <c:barChart>
        <c:barDir val="col"/>
        <c:grouping val="clustered"/>
        <c:varyColors val="0"/>
        <c:ser>
          <c:idx val="0"/>
          <c:order val="0"/>
          <c:tx>
            <c:strRef>
              <c:f>'[業績結果 (自動保存済み) (自動保存済み).xlsx]体高比較'!$B$3</c:f>
              <c:strCache>
                <c:ptCount val="1"/>
                <c:pt idx="0">
                  <c:v>A</c:v>
                </c:pt>
              </c:strCache>
            </c:strRef>
          </c:tx>
          <c:spPr>
            <a:solidFill>
              <a:srgbClr val="FF0000"/>
            </a:solidFill>
            <a:ln w="22225" cap="sq" cmpd="sng">
              <a:solidFill>
                <a:schemeClr val="tx1"/>
              </a:solidFill>
              <a:prstDash val="solid"/>
              <a:round/>
              <a:headEnd type="none" w="med" len="med"/>
              <a:tailEnd type="none" w="med" len="med"/>
            </a:ln>
          </c:spPr>
          <c:invertIfNegative val="0"/>
          <c:errBars>
            <c:errBarType val="plus"/>
            <c:errValType val="cust"/>
            <c:noEndCap val="0"/>
            <c:plus>
              <c:numRef>
                <c:f>'[業績結果 (自動保存済み) (自動保存済み).xlsx]体高比較'!$E$4:$E$7</c:f>
                <c:numCache>
                  <c:formatCode>General</c:formatCode>
                  <c:ptCount val="4"/>
                  <c:pt idx="0">
                    <c:v>9.2307692307692493e-002</c:v>
                  </c:pt>
                  <c:pt idx="1">
                    <c:v>8.1494383511372392e-002</c:v>
                  </c:pt>
                  <c:pt idx="2">
                    <c:v>4.1091990596463311e-002</c:v>
                  </c:pt>
                  <c:pt idx="3">
                    <c:v>3.3063938543782673e-002</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(自動保存済み).xlsx]体高比較'!$A$4:$A$7</c:f>
              <c:strCache>
                <c:ptCount val="4"/>
                <c:pt idx="0">
                  <c:v>4-5か月</c:v>
                </c:pt>
                <c:pt idx="1">
                  <c:v>5-6か月</c:v>
                </c:pt>
                <c:pt idx="2">
                  <c:v>6-7か月</c:v>
                </c:pt>
                <c:pt idx="3">
                  <c:v>7-8か月</c:v>
                </c:pt>
              </c:strCache>
            </c:strRef>
          </c:cat>
          <c:val>
            <c:numRef>
              <c:f>'[業績結果 (自動保存済み) (自動保存済み).xlsx]体高比較'!$B$4:$B$7</c:f>
              <c:numCache>
                <c:formatCode>0.000</c:formatCode>
                <c:ptCount val="4"/>
                <c:pt idx="0">
                  <c:v>0.2</c:v>
                </c:pt>
                <c:pt idx="1">
                  <c:v>0.14484737484737467</c:v>
                </c:pt>
                <c:pt idx="2">
                  <c:v>0.11293082396530676</c:v>
                </c:pt>
                <c:pt idx="3">
                  <c:v>9.4586754241926488e-002</c:v>
                </c:pt>
              </c:numCache>
            </c:numRef>
          </c:val>
        </c:ser>
        <c:ser>
          <c:idx val="1"/>
          <c:order val="1"/>
          <c:tx>
            <c:strRef>
              <c:f>'[業績結果 (自動保存済み) (自動保存済み).xlsx]体高比較'!$C$3</c:f>
              <c:strCache>
                <c:ptCount val="1"/>
                <c:pt idx="0">
                  <c:v>B</c:v>
                </c:pt>
              </c:strCache>
            </c:strRef>
          </c:tx>
          <c:spPr>
            <a:solidFill>
              <a:srgbClr val="FFC000"/>
            </a:solidFill>
            <a:ln w="25400" cap="flat" cmpd="sng">
              <a:solidFill>
                <a:sysClr val="windowText" lastClr="000000"/>
              </a:solidFill>
              <a:prstDash val="solid"/>
              <a:round/>
              <a:headEnd type="none" w="med" len="med"/>
              <a:tailEnd type="none" w="med" len="med"/>
            </a:ln>
          </c:spPr>
          <c:invertIfNegative val="0"/>
          <c:errBars>
            <c:errBarType val="plus"/>
            <c:errValType val="cust"/>
            <c:noEndCap val="0"/>
            <c:plus>
              <c:numRef>
                <c:f>'[業績結果 (自動保存済み) (自動保存済み).xlsx]体高比較'!$F$4:$F$7</c:f>
                <c:numCache>
                  <c:formatCode>General</c:formatCode>
                  <c:ptCount val="4"/>
                  <c:pt idx="0">
                    <c:v>3.7185984346601759e-002</c:v>
                  </c:pt>
                  <c:pt idx="1">
                    <c:v>3.5270589616067285e-002</c:v>
                  </c:pt>
                  <c:pt idx="2">
                    <c:v>4.3583264749138109e-002</c:v>
                  </c:pt>
                  <c:pt idx="3">
                    <c:v>3.7747141995321816e-002</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(自動保存済み).xlsx]体高比較'!$A$4:$A$7</c:f>
              <c:strCache>
                <c:ptCount val="4"/>
                <c:pt idx="0">
                  <c:v>4-5か月</c:v>
                </c:pt>
                <c:pt idx="1">
                  <c:v>5-6か月</c:v>
                </c:pt>
                <c:pt idx="2">
                  <c:v>6-7か月</c:v>
                </c:pt>
                <c:pt idx="3">
                  <c:v>7-8か月</c:v>
                </c:pt>
              </c:strCache>
            </c:strRef>
          </c:cat>
          <c:val>
            <c:numRef>
              <c:f>'[業績結果 (自動保存済み) (自動保存済み).xlsx]体高比較'!$C$4:$C$7</c:f>
              <c:numCache>
                <c:formatCode>General</c:formatCode>
                <c:ptCount val="4"/>
                <c:pt idx="0">
                  <c:v>0.12910298513746785</c:v>
                </c:pt>
                <c:pt idx="1">
                  <c:v>0.12518946570670691</c:v>
                </c:pt>
                <c:pt idx="2">
                  <c:v>0.10728467573295164</c:v>
                </c:pt>
                <c:pt idx="3">
                  <c:v>0.11777777777777788</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0.000"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0.3"/>
          <c:min val="0"/>
        </c:scaling>
        <c:delete val="0"/>
        <c:axPos val="l"/>
        <c:numFmt formatCode="0.0" sourceLinked="0"/>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0.1"/>
      </c:valAx>
      <c:spPr>
        <a:ln>
          <a:noFill/>
        </a:ln>
      </c:spPr>
    </c:plotArea>
    <c:legend>
      <c:legendPos val="r"/>
      <c:layout>
        <c:manualLayout>
          <c:xMode val="edge"/>
          <c:yMode val="edge"/>
          <c:x val="0.88616732283464561"/>
          <c:y val="0.66813174394867314"/>
          <c:w val="0.11084730296563396"/>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1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体高</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4284411703635494"/>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73666112296710573"/>
          <c:h val="0.65223456188497608"/>
        </c:manualLayout>
      </c:layout>
      <c:barChart>
        <c:barDir val="col"/>
        <c:grouping val="clustered"/>
        <c:varyColors val="0"/>
        <c:ser>
          <c:idx val="0"/>
          <c:order val="0"/>
          <c:tx>
            <c:strRef>
              <c:f>'[業績結果 (自動保存済み) (自動保存済み).xlsx]体高比較'!$B$21</c:f>
              <c:strCache>
                <c:ptCount val="1"/>
                <c:pt idx="0">
                  <c:v>A</c:v>
                </c:pt>
              </c:strCache>
            </c:strRef>
          </c:tx>
          <c:spPr>
            <a:solidFill>
              <a:srgbClr val="FF0000"/>
            </a:solidFill>
            <a:ln w="22225" cap="sq" cmpd="sng">
              <a:solidFill>
                <a:schemeClr val="tx1"/>
              </a:solidFill>
              <a:prstDash val="solid"/>
              <a:round/>
              <a:headEnd type="none" w="med" len="med"/>
              <a:tailEnd type="none" w="med" len="med"/>
            </a:ln>
          </c:spPr>
          <c:invertIfNegative val="0"/>
          <c:errBars>
            <c:errBarType val="plus"/>
            <c:errValType val="cust"/>
            <c:noEndCap val="0"/>
            <c:plus>
              <c:numRef>
                <c:f>'[業績結果 (自動保存済み) (自動保存済み).xlsx]体高比較'!$E$22:$E$26</c:f>
                <c:numCache>
                  <c:formatCode>General</c:formatCode>
                  <c:ptCount val="5"/>
                  <c:pt idx="0">
                    <c:v>1.1461538461538501</c:v>
                  </c:pt>
                  <c:pt idx="1">
                    <c:v>3.3850893219073619</c:v>
                  </c:pt>
                  <c:pt idx="2">
                    <c:v>4.6987531543988892</c:v>
                  </c:pt>
                  <c:pt idx="3">
                    <c:v>5.0274384815403481</c:v>
                  </c:pt>
                  <c:pt idx="4">
                    <c:v>4.0451840915818176</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(自動保存済み).xlsx]体高比較'!$A$22:$A$26</c:f>
              <c:strCache>
                <c:ptCount val="5"/>
                <c:pt idx="0">
                  <c:v>4か月</c:v>
                </c:pt>
                <c:pt idx="1">
                  <c:v>5か月</c:v>
                </c:pt>
                <c:pt idx="2">
                  <c:v>6か月</c:v>
                </c:pt>
                <c:pt idx="3">
                  <c:v>7か月</c:v>
                </c:pt>
                <c:pt idx="4">
                  <c:v>8か月</c:v>
                </c:pt>
              </c:strCache>
            </c:strRef>
          </c:cat>
          <c:val>
            <c:numRef>
              <c:f>'[業績結果 (自動保存済み) (自動保存済み).xlsx]体高比較'!$B$22:$B$26</c:f>
              <c:numCache>
                <c:formatCode>General</c:formatCode>
                <c:ptCount val="5"/>
                <c:pt idx="0">
                  <c:v>99.023076923076928</c:v>
                </c:pt>
                <c:pt idx="1">
                  <c:v>102.82051282051282</c:v>
                </c:pt>
                <c:pt idx="2">
                  <c:v>107.16593406593405</c:v>
                </c:pt>
                <c:pt idx="3">
                  <c:v>110.55385878489328</c:v>
                </c:pt>
                <c:pt idx="4">
                  <c:v>113.39146141215106</c:v>
                </c:pt>
              </c:numCache>
            </c:numRef>
          </c:val>
        </c:ser>
        <c:ser>
          <c:idx val="1"/>
          <c:order val="1"/>
          <c:tx>
            <c:strRef>
              <c:f>'[業績結果 (自動保存済み) (自動保存済み).xlsx]体高比較'!$C$21</c:f>
              <c:strCache>
                <c:ptCount val="1"/>
                <c:pt idx="0">
                  <c:v>B</c:v>
                </c:pt>
              </c:strCache>
            </c:strRef>
          </c:tx>
          <c:spPr>
            <a:solidFill>
              <a:srgbClr val="FFC000"/>
            </a:solidFill>
            <a:ln w="25400" cap="flat" cmpd="sng">
              <a:solidFill>
                <a:sysClr val="windowText" lastClr="000000"/>
              </a:solidFill>
              <a:prstDash val="solid"/>
              <a:round/>
              <a:headEnd type="none" w="med" len="med"/>
              <a:tailEnd type="none" w="med" len="med"/>
            </a:ln>
          </c:spPr>
          <c:invertIfNegative val="0"/>
          <c:errBars>
            <c:errBarType val="plus"/>
            <c:errValType val="cust"/>
            <c:noEndCap val="0"/>
            <c:plus>
              <c:numRef>
                <c:f>'[業績結果 (自動保存済み) (自動保存済み).xlsx]体高比較'!$F$22:$F$26</c:f>
                <c:numCache>
                  <c:formatCode>General</c:formatCode>
                  <c:ptCount val="5"/>
                  <c:pt idx="0">
                    <c:v>0.36428571428572099</c:v>
                  </c:pt>
                  <c:pt idx="1">
                    <c:v>0.9593064877923918</c:v>
                  </c:pt>
                  <c:pt idx="2">
                    <c:v>0.23961750090908768</c:v>
                  </c:pt>
                  <c:pt idx="3">
                    <c:v>1.0986563864007735</c:v>
                  </c:pt>
                  <c:pt idx="4">
                    <c:v>1.1476426483335824</c:v>
                  </c:pt>
                </c:numCache>
              </c:numRef>
            </c:plus>
            <c:minus>
              <c:numRef>
                <c:f/>
                <c:numCache>
                  <c:formatCode>General</c:formatCode>
                  <c:ptCount val="1"/>
                  <c:pt idx="0">
                    <c:v>1</c:v>
                  </c:pt>
                </c:numCache>
              </c:numRef>
            </c:minus>
            <c:spPr>
              <a:noFill/>
              <a:ln w="19050" cap="flat" cmpd="sng" algn="ctr">
                <a:solidFill>
                  <a:sysClr val="windowText" lastClr="000000"/>
                </a:solidFill>
                <a:round/>
              </a:ln>
              <a:effectLst/>
            </c:spPr>
          </c:errBars>
          <c:cat>
            <c:strRef>
              <c:f>'[業績結果 (自動保存済み) (自動保存済み).xlsx]体高比較'!$A$22:$A$26</c:f>
              <c:strCache>
                <c:ptCount val="5"/>
                <c:pt idx="0">
                  <c:v>4か月</c:v>
                </c:pt>
                <c:pt idx="1">
                  <c:v>5か月</c:v>
                </c:pt>
                <c:pt idx="2">
                  <c:v>6か月</c:v>
                </c:pt>
                <c:pt idx="3">
                  <c:v>7か月</c:v>
                </c:pt>
                <c:pt idx="4">
                  <c:v>8か月</c:v>
                </c:pt>
              </c:strCache>
            </c:strRef>
          </c:cat>
          <c:val>
            <c:numRef>
              <c:f>'[業績結果 (自動保存済み) (自動保存済み).xlsx]体高比較'!$C$22:$C$26</c:f>
              <c:numCache>
                <c:formatCode>General</c:formatCode>
                <c:ptCount val="5"/>
                <c:pt idx="0">
                  <c:v>95.485714285714295</c:v>
                </c:pt>
                <c:pt idx="1">
                  <c:v>100.74561702665152</c:v>
                </c:pt>
                <c:pt idx="2">
                  <c:v>104.50130099785271</c:v>
                </c:pt>
                <c:pt idx="3">
                  <c:v>107.71984126984125</c:v>
                </c:pt>
                <c:pt idx="4">
                  <c:v>111.2531746031746</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General" sourceLinked="1"/>
        <c:majorTickMark val="none"/>
        <c:minorTickMark val="none"/>
        <c:tickLblPos val="nextTo"/>
        <c:spPr>
          <a:ln w="127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150"/>
          <c:min val="0"/>
        </c:scaling>
        <c:delete val="0"/>
        <c:axPos val="l"/>
        <c:numFmt formatCode="General" sourceLinked="1"/>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50"/>
      </c:valAx>
      <c:spPr>
        <a:ln w="25400" cap="flat" cmpd="sng">
          <a:noFill/>
          <a:prstDash val="solid"/>
          <a:round/>
          <a:headEnd type="none" w="med" len="med"/>
          <a:tailEnd type="none" w="med" len="med"/>
        </a:ln>
      </c:spPr>
    </c:plotArea>
    <c:legend>
      <c:legendPos val="r"/>
      <c:layout>
        <c:manualLayout>
          <c:xMode val="edge"/>
          <c:yMode val="edge"/>
          <c:x val="0.88616732283464561"/>
          <c:y val="0.66813174394867314"/>
          <c:w val="0.11084730296563396"/>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1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濃厚飼料摂取量</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32010784281726512"/>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73666112296710573"/>
          <c:h val="0.65223456188497608"/>
        </c:manualLayout>
      </c:layout>
      <c:barChart>
        <c:barDir val="col"/>
        <c:grouping val="clustered"/>
        <c:varyColors val="0"/>
        <c:ser>
          <c:idx val="0"/>
          <c:order val="0"/>
          <c:tx>
            <c:strRef>
              <c:f>'[業績結果 (自動保存済み) (自動保存済み).xlsx]摂取量比較'!$H$5</c:f>
              <c:strCache>
                <c:ptCount val="1"/>
                <c:pt idx="0">
                  <c:v>A</c:v>
                </c:pt>
              </c:strCache>
            </c:strRef>
          </c:tx>
          <c:spPr>
            <a:solidFill>
              <a:srgbClr val="FF0000"/>
            </a:solidFill>
            <a:ln w="22225" cap="sq" cmpd="sng">
              <a:solidFill>
                <a:schemeClr val="tx1"/>
              </a:solidFill>
              <a:prstDash val="solid"/>
              <a:round/>
              <a:headEnd type="none" w="med" len="med"/>
              <a:tailEnd type="none" w="med" len="med"/>
            </a:ln>
          </c:spPr>
          <c:invertIfNegative val="0"/>
          <c:errBars>
            <c:errBarType val="plus"/>
            <c:errValType val="cust"/>
            <c:noEndCap val="0"/>
            <c:plus>
              <c:numRef>
                <c:f>'[業績結果 (自動保存済み) (自動保存済み).xlsx]摂取量比較'!$K$6:$K$9</c:f>
                <c:numCache>
                  <c:formatCode>General</c:formatCode>
                  <c:ptCount val="4"/>
                  <c:pt idx="0">
                    <c:v>2.192917893786468</c:v>
                  </c:pt>
                  <c:pt idx="1">
                    <c:v>1.9136933459209797</c:v>
                  </c:pt>
                  <c:pt idx="2">
                    <c:v>0</c:v>
                  </c:pt>
                  <c:pt idx="3">
                    <c:v>0</c:v>
                  </c:pt>
                </c:numCache>
              </c:numRef>
            </c:plus>
            <c:minus>
              <c:numRef>
                <c:f/>
                <c:numCache>
                  <c:formatCode>General</c:formatCode>
                  <c:ptCount val="1"/>
                  <c:pt idx="0">
                    <c:v>1</c:v>
                  </c:pt>
                </c:numCache>
              </c:numRef>
            </c:minus>
            <c:spPr>
              <a:noFill/>
              <a:ln w="19050" cap="flat" cmpd="sng" algn="ctr">
                <a:solidFill>
                  <a:sysClr val="windowText" lastClr="000000"/>
                </a:solidFill>
                <a:round/>
              </a:ln>
              <a:effectLst/>
            </c:spPr>
          </c:errBars>
          <c:cat>
            <c:strRef>
              <c:f>'[業績結果 (自動保存済み) (自動保存済み).xlsx]摂取量比較'!$G$6:$G$9</c:f>
              <c:strCache>
                <c:ptCount val="4"/>
                <c:pt idx="0">
                  <c:v>4-5か月</c:v>
                </c:pt>
                <c:pt idx="1">
                  <c:v>5-6か月</c:v>
                </c:pt>
                <c:pt idx="2">
                  <c:v>6-7か月</c:v>
                </c:pt>
                <c:pt idx="3">
                  <c:v>7-8か月</c:v>
                </c:pt>
              </c:strCache>
            </c:strRef>
          </c:cat>
          <c:val>
            <c:numRef>
              <c:f>'[業績結果 (自動保存済み) (自動保存済み).xlsx]摂取量比較'!$H$6:$H$9</c:f>
              <c:numCache>
                <c:formatCode>0.0</c:formatCode>
                <c:ptCount val="4"/>
                <c:pt idx="0">
                  <c:v>90.066666666666663</c:v>
                </c:pt>
                <c:pt idx="1">
                  <c:v>112.73333333333335</c:v>
                </c:pt>
                <c:pt idx="2">
                  <c:v>120</c:v>
                </c:pt>
                <c:pt idx="3">
                  <c:v>120</c:v>
                </c:pt>
              </c:numCache>
            </c:numRef>
          </c:val>
        </c:ser>
        <c:ser>
          <c:idx val="1"/>
          <c:order val="1"/>
          <c:tx>
            <c:strRef>
              <c:f>'[業績結果 (自動保存済み) (自動保存済み).xlsx]摂取量比較'!$I$5</c:f>
              <c:strCache>
                <c:ptCount val="1"/>
                <c:pt idx="0">
                  <c:v>B</c:v>
                </c:pt>
              </c:strCache>
            </c:strRef>
          </c:tx>
          <c:spPr>
            <a:solidFill>
              <a:srgbClr val="FFC000"/>
            </a:solidFill>
            <a:ln w="25400" cap="flat" cmpd="sng">
              <a:solidFill>
                <a:sysClr val="windowText" lastClr="000000"/>
              </a:solidFill>
              <a:prstDash val="solid"/>
              <a:round/>
              <a:headEnd type="none" w="med" len="med"/>
              <a:tailEnd type="none" w="med" len="med"/>
            </a:ln>
          </c:spPr>
          <c:invertIfNegative val="0"/>
          <c:errBars>
            <c:errBarType val="plus"/>
            <c:errValType val="cust"/>
            <c:noEndCap val="0"/>
            <c:plus>
              <c:numRef>
                <c:f>'[業績結果 (自動保存済み) (自動保存済み).xlsx]摂取量比較'!$L$6:$L$9</c:f>
                <c:numCache>
                  <c:formatCode>General</c:formatCode>
                  <c:ptCount val="4"/>
                  <c:pt idx="0">
                    <c:v>4.630801933057616</c:v>
                  </c:pt>
                  <c:pt idx="1">
                    <c:v>2.7632509034750283</c:v>
                  </c:pt>
                  <c:pt idx="2">
                    <c:v>0.18463343730982032</c:v>
                  </c:pt>
                  <c:pt idx="3">
                    <c:v>0.29458382445346426</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(自動保存済み).xlsx]摂取量比較'!$G$6:$G$9</c:f>
              <c:strCache>
                <c:ptCount val="4"/>
                <c:pt idx="0">
                  <c:v>4-5か月</c:v>
                </c:pt>
                <c:pt idx="1">
                  <c:v>5-6か月</c:v>
                </c:pt>
                <c:pt idx="2">
                  <c:v>6-7か月</c:v>
                </c:pt>
                <c:pt idx="3">
                  <c:v>7-8か月</c:v>
                </c:pt>
              </c:strCache>
            </c:strRef>
          </c:cat>
          <c:val>
            <c:numRef>
              <c:f>'[業績結果 (自動保存済み) (自動保存済み).xlsx]摂取量比較'!$I$6:$I$9</c:f>
              <c:numCache>
                <c:formatCode>0.00</c:formatCode>
                <c:ptCount val="4"/>
                <c:pt idx="0">
                  <c:v>84.692777777777806</c:v>
                </c:pt>
                <c:pt idx="1">
                  <c:v>108.13333333333331</c:v>
                </c:pt>
                <c:pt idx="2">
                  <c:v>119.86944444444445</c:v>
                </c:pt>
                <c:pt idx="3">
                  <c:v>119.71833333333332</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0.0"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150"/>
          <c:min val="0"/>
        </c:scaling>
        <c:delete val="0"/>
        <c:axPos val="l"/>
        <c:numFmt formatCode="0" sourceLinked="0"/>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30"/>
      </c:valAx>
      <c:spPr>
        <a:ln w="25400" cap="flat" cmpd="sng">
          <a:noFill/>
          <a:prstDash val="solid"/>
          <a:round/>
          <a:headEnd type="none" w="med" len="med"/>
          <a:tailEnd type="none" w="med" len="med"/>
        </a:ln>
      </c:spPr>
    </c:plotArea>
    <c:legend>
      <c:legendPos val="r"/>
      <c:layout>
        <c:manualLayout>
          <c:xMode val="edge"/>
          <c:yMode val="edge"/>
          <c:x val="0.88616732283464561"/>
          <c:y val="0.66813174394867314"/>
          <c:w val="0.11084730296563396"/>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1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粗飼料摂取量</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33677454420622638"/>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73666112296710573"/>
          <c:h val="0.65223456188497608"/>
        </c:manualLayout>
      </c:layout>
      <c:barChart>
        <c:barDir val="col"/>
        <c:grouping val="clustered"/>
        <c:varyColors val="0"/>
        <c:ser>
          <c:idx val="0"/>
          <c:order val="0"/>
          <c:tx>
            <c:strRef>
              <c:f>'[業績結果 (自動保存済み) (自動保存済み).xlsx]摂取量比較'!$H$13</c:f>
              <c:strCache>
                <c:ptCount val="1"/>
                <c:pt idx="0">
                  <c:v>A</c:v>
                </c:pt>
              </c:strCache>
            </c:strRef>
          </c:tx>
          <c:spPr>
            <a:solidFill>
              <a:srgbClr val="FF0000"/>
            </a:solidFill>
            <a:ln w="22225" cap="sq" cmpd="sng">
              <a:solidFill>
                <a:schemeClr val="tx1"/>
              </a:solidFill>
              <a:prstDash val="solid"/>
              <a:round/>
              <a:headEnd type="none" w="med" len="med"/>
              <a:tailEnd type="none" w="med" len="med"/>
            </a:ln>
          </c:spPr>
          <c:invertIfNegative val="0"/>
          <c:errBars>
            <c:errBarType val="plus"/>
            <c:errValType val="cust"/>
            <c:noEndCap val="0"/>
            <c:plus>
              <c:numRef>
                <c:f>'[業績結果 (自動保存済み) (自動保存済み).xlsx]摂取量比較'!$K$14:$K$17</c:f>
                <c:numCache>
                  <c:formatCode>General</c:formatCode>
                  <c:ptCount val="4"/>
                  <c:pt idx="0">
                    <c:v>6.9562122515697355</c:v>
                  </c:pt>
                  <c:pt idx="1">
                    <c:v>10.118739491107027</c:v>
                  </c:pt>
                  <c:pt idx="2">
                    <c:v>14.142135623730951</c:v>
                  </c:pt>
                  <c:pt idx="3">
                    <c:v>8.0138768534475382</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(自動保存済み).xlsx]摂取量比較'!$G$14:$G$17</c:f>
              <c:strCache>
                <c:ptCount val="4"/>
                <c:pt idx="0">
                  <c:v>4-5か月</c:v>
                </c:pt>
                <c:pt idx="1">
                  <c:v>5-6か月</c:v>
                </c:pt>
                <c:pt idx="2">
                  <c:v>6-7か月</c:v>
                </c:pt>
                <c:pt idx="3">
                  <c:v>7-8か月</c:v>
                </c:pt>
              </c:strCache>
            </c:strRef>
          </c:cat>
          <c:val>
            <c:numRef>
              <c:f>'[業績結果 (自動保存済み) (自動保存済み).xlsx]摂取量比較'!$H$14:$H$17</c:f>
              <c:numCache>
                <c:formatCode>0.0</c:formatCode>
                <c:ptCount val="4"/>
                <c:pt idx="0">
                  <c:v>39.833333333333336</c:v>
                </c:pt>
                <c:pt idx="1">
                  <c:v>57.833333333333336</c:v>
                </c:pt>
                <c:pt idx="2">
                  <c:v>80</c:v>
                </c:pt>
                <c:pt idx="3">
                  <c:v>95.666666666666671</c:v>
                </c:pt>
              </c:numCache>
            </c:numRef>
          </c:val>
        </c:ser>
        <c:ser>
          <c:idx val="1"/>
          <c:order val="1"/>
          <c:tx>
            <c:strRef>
              <c:f>'[業績結果 (自動保存済み) (自動保存済み).xlsx]摂取量比較'!$I$13</c:f>
              <c:strCache>
                <c:ptCount val="1"/>
                <c:pt idx="0">
                  <c:v>B</c:v>
                </c:pt>
              </c:strCache>
            </c:strRef>
          </c:tx>
          <c:spPr>
            <a:solidFill>
              <a:srgbClr val="FFC000"/>
            </a:solidFill>
            <a:ln w="25400" cap="flat" cmpd="sng">
              <a:solidFill>
                <a:sysClr val="windowText" lastClr="000000"/>
              </a:solidFill>
              <a:prstDash val="solid"/>
              <a:round/>
              <a:headEnd type="none" w="med" len="med"/>
              <a:tailEnd type="none" w="med" len="med"/>
            </a:ln>
          </c:spPr>
          <c:invertIfNegative val="0"/>
          <c:errBars>
            <c:errBarType val="plus"/>
            <c:errValType val="cust"/>
            <c:noEndCap val="0"/>
            <c:plus>
              <c:numRef>
                <c:f>'[業績結果 (自動保存済み) (自動保存済み).xlsx]摂取量比較'!$L$14:$L$17</c:f>
                <c:numCache>
                  <c:formatCode>General</c:formatCode>
                  <c:ptCount val="4"/>
                  <c:pt idx="0">
                    <c:v>9.7351944884729971</c:v>
                  </c:pt>
                  <c:pt idx="1">
                    <c:v>5.7350450179597079</c:v>
                  </c:pt>
                  <c:pt idx="2">
                    <c:v>8.7108098374773668</c:v>
                  </c:pt>
                  <c:pt idx="3">
                    <c:v>3.0374338381251409</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(自動保存済み).xlsx]摂取量比較'!$G$14:$G$17</c:f>
              <c:strCache>
                <c:ptCount val="4"/>
                <c:pt idx="0">
                  <c:v>4-5か月</c:v>
                </c:pt>
                <c:pt idx="1">
                  <c:v>5-6か月</c:v>
                </c:pt>
                <c:pt idx="2">
                  <c:v>6-7か月</c:v>
                </c:pt>
                <c:pt idx="3">
                  <c:v>7-8か月</c:v>
                </c:pt>
              </c:strCache>
            </c:strRef>
          </c:cat>
          <c:val>
            <c:numRef>
              <c:f>'[業績結果 (自動保存済み) (自動保存済み).xlsx]摂取量比較'!$I$14:$I$17</c:f>
              <c:numCache>
                <c:formatCode>0.00</c:formatCode>
                <c:ptCount val="4"/>
                <c:pt idx="0">
                  <c:v>43.631111111111117</c:v>
                </c:pt>
                <c:pt idx="1">
                  <c:v>50.541111111111128</c:v>
                </c:pt>
                <c:pt idx="2">
                  <c:v>66.677777777777763</c:v>
                </c:pt>
                <c:pt idx="3">
                  <c:v>83.25222222222223</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0.0"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120"/>
          <c:min val="0"/>
        </c:scaling>
        <c:delete val="0"/>
        <c:axPos val="l"/>
        <c:numFmt formatCode="0" sourceLinked="0"/>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24"/>
      </c:valAx>
      <c:spPr>
        <a:ln w="25400" cap="flat" cmpd="sng">
          <a:noFill/>
          <a:prstDash val="solid"/>
          <a:round/>
          <a:headEnd type="none" w="med" len="med"/>
          <a:tailEnd type="none" w="med" len="med"/>
        </a:ln>
      </c:spPr>
    </c:plotArea>
    <c:legend>
      <c:legendPos val="r"/>
      <c:layout>
        <c:manualLayout>
          <c:xMode val="edge"/>
          <c:yMode val="edge"/>
          <c:x val="0.88616732283464561"/>
          <c:y val="0.66813174394867314"/>
          <c:w val="0.11084730296563396"/>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en-US" altLang="ja-JP" sz="2000" b="1" i="0" u="none" strike="noStrike" kern="1200" spc="0" baseline="0">
                <a:solidFill>
                  <a:schemeClr val="tx1"/>
                </a:solidFill>
                <a:latin typeface="Arial Unicode MS"/>
                <a:ea typeface="Arial Unicode MS"/>
                <a:cs typeface="Arial Unicode MS"/>
              </a:rPr>
              <a:t>DG</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4284411703635494"/>
          <c:y val="8.600441967156645e-004"/>
        </c:manualLayout>
      </c:layout>
      <c:overlay val="0"/>
      <c:spPr>
        <a:noFill/>
        <a:ln>
          <a:noFill/>
        </a:ln>
        <a:effectLst/>
      </c:spPr>
    </c:title>
    <c:autoTitleDeleted val="0"/>
    <c:plotArea>
      <c:layout>
        <c:manualLayout>
          <c:layoutTarget val="inner"/>
          <c:xMode val="edge"/>
          <c:yMode val="edge"/>
          <c:x val="0.16335540838852097"/>
          <c:y val="0.18037135278514588"/>
          <c:w val="0.66666666666666652"/>
          <c:h val="0.65251989389920428"/>
        </c:manualLayout>
      </c:layout>
      <c:barChart>
        <c:barDir val="col"/>
        <c:grouping val="clustered"/>
        <c:varyColors val="0"/>
        <c:ser>
          <c:idx val="0"/>
          <c:order val="0"/>
          <c:tx>
            <c:strRef>
              <c:f>'[Book1]A 体重'!$C$2</c:f>
              <c:strCache>
                <c:ptCount val="1"/>
                <c:pt idx="0">
                  <c:v>平均</c:v>
                </c:pt>
              </c:strCache>
            </c:strRef>
          </c:tx>
          <c:spPr>
            <a:solidFill>
              <a:schemeClr val="accent5"/>
            </a:solidFill>
            <a:ln w="22225" cap="sq" cmpd="sng">
              <a:solidFill>
                <a:schemeClr val="tx1"/>
              </a:solidFill>
              <a:prstDash val="solid"/>
              <a:round/>
              <a:headEnd type="none" w="med" len="med"/>
              <a:tailEnd type="none" w="med" len="med"/>
            </a:ln>
          </c:spPr>
          <c:invertIfNegative val="0"/>
          <c:dPt>
            <c:idx val="0"/>
            <c:invertIfNegative val="0"/>
            <c:bubble3D val="0"/>
          </c:dPt>
          <c:errBars>
            <c:errBarType val="plus"/>
            <c:errValType val="stdErr"/>
            <c:noEndCap val="0"/>
            <c:spPr>
              <a:noFill/>
              <a:ln w="19050" cap="flat" cmpd="sng" algn="ctr">
                <a:solidFill>
                  <a:sysClr val="windowText" lastClr="000000"/>
                </a:solidFill>
                <a:round/>
              </a:ln>
              <a:effectLst/>
            </c:spPr>
          </c:errBars>
          <c:cat>
            <c:strRef>
              <c:f>'[Book1]A 体重'!$B$3:$B$5</c:f>
              <c:strCache>
                <c:ptCount val="3"/>
                <c:pt idx="0">
                  <c:v>5-6か月</c:v>
                </c:pt>
                <c:pt idx="1">
                  <c:v>6-7か月</c:v>
                </c:pt>
                <c:pt idx="2">
                  <c:v>7-8か月</c:v>
                </c:pt>
              </c:strCache>
            </c:strRef>
          </c:cat>
          <c:val>
            <c:numRef>
              <c:f>'[Book1]A 体重'!$C$3:$C$5</c:f>
              <c:numCache>
                <c:formatCode>0.00</c:formatCode>
                <c:ptCount val="3"/>
                <c:pt idx="0">
                  <c:v>0.9555555555555556</c:v>
                </c:pt>
                <c:pt idx="1">
                  <c:v>0.97222222222222221</c:v>
                </c:pt>
                <c:pt idx="2">
                  <c:v>0.9688888888888888</c:v>
                </c:pt>
              </c:numCache>
            </c:numRef>
          </c:val>
        </c:ser>
        <c:ser>
          <c:idx val="1"/>
          <c:order val="1"/>
          <c:tx>
            <c:strRef>
              <c:f>'[Book1]A 体重'!$D$2</c:f>
              <c:strCache>
                <c:ptCount val="1"/>
                <c:pt idx="0">
                  <c:v>A</c:v>
                </c:pt>
              </c:strCache>
            </c:strRef>
          </c:tx>
          <c:spPr>
            <a:solidFill>
              <a:srgbClr val="FF0000"/>
            </a:solidFill>
            <a:ln w="22225" cap="flat" cmpd="sng">
              <a:solidFill>
                <a:sysClr val="windowText" lastClr="000000"/>
              </a:solidFill>
              <a:prstDash val="solid"/>
              <a:round/>
              <a:headEnd type="none" w="med" len="med"/>
              <a:tailEnd type="none" w="med" len="med"/>
            </a:ln>
          </c:spPr>
          <c:invertIfNegative val="0"/>
          <c:errBars>
            <c:errBarType val="plus"/>
            <c:errValType val="cust"/>
            <c:noEndCap val="0"/>
            <c:plus>
              <c:numRef>
                <c:f>'[Book1]A 体重'!$E$3:$E$5</c:f>
                <c:numCache>
                  <c:formatCode>General</c:formatCode>
                  <c:ptCount val="3"/>
                  <c:pt idx="0">
                    <c:v>0.25224775603323407</c:v>
                  </c:pt>
                  <c:pt idx="1">
                    <c:v>0.16216034979100924</c:v>
                  </c:pt>
                  <c:pt idx="2">
                    <c:v>8.9481290872827218e-002</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'[Book1]A 体重'!$B$3:$B$5</c:f>
              <c:strCache>
                <c:ptCount val="3"/>
                <c:pt idx="0">
                  <c:v>5-6か月</c:v>
                </c:pt>
                <c:pt idx="1">
                  <c:v>6-7か月</c:v>
                </c:pt>
                <c:pt idx="2">
                  <c:v>7-8か月</c:v>
                </c:pt>
              </c:strCache>
            </c:strRef>
          </c:cat>
          <c:val>
            <c:numRef>
              <c:f>'[Book1]A 体重'!$D$3:$D$5</c:f>
              <c:numCache>
                <c:formatCode>0.00</c:formatCode>
                <c:ptCount val="3"/>
                <c:pt idx="0">
                  <c:v>1.202625152625153</c:v>
                </c:pt>
                <c:pt idx="1">
                  <c:v>0.88391436150056768</c:v>
                </c:pt>
                <c:pt idx="2">
                  <c:v>0.74398604269294</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0.00"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2"/>
          <c:min val="0"/>
        </c:scaling>
        <c:delete val="0"/>
        <c:axPos val="l"/>
        <c:numFmt formatCode="0.00" sourceLinked="1"/>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0.5"/>
      </c:valAx>
    </c:plotArea>
    <c:legend>
      <c:legendPos val="r"/>
      <c:layout>
        <c:manualLayout>
          <c:xMode val="edge"/>
          <c:yMode val="edge"/>
          <c:x val="0.8476821192052979"/>
          <c:y val="0.66887417218543044"/>
          <c:w val="0.15351514835480001"/>
          <c:h val="0.16887417218543049"/>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3.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体重</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4284411703635494"/>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66610555555555551"/>
          <c:h val="0.65223456188497608"/>
        </c:manualLayout>
      </c:layout>
      <c:barChart>
        <c:barDir val="col"/>
        <c:grouping val="clustered"/>
        <c:varyColors val="0"/>
        <c:ser>
          <c:idx val="0"/>
          <c:order val="0"/>
          <c:tx>
            <c:strRef>
              <c:f>[Book1]B体重!$B$9</c:f>
              <c:strCache>
                <c:ptCount val="1"/>
                <c:pt idx="0">
                  <c:v>平均</c:v>
                </c:pt>
              </c:strCache>
            </c:strRef>
          </c:tx>
          <c:spPr>
            <a:solidFill>
              <a:schemeClr val="accent5"/>
            </a:solidFill>
            <a:ln w="22225" cap="sq" cmpd="sng">
              <a:solidFill>
                <a:schemeClr val="tx1"/>
              </a:solidFill>
              <a:prstDash val="solid"/>
              <a:round/>
              <a:headEnd type="none" w="med" len="med"/>
              <a:tailEnd type="none" w="med" len="med"/>
            </a:ln>
          </c:spPr>
          <c:invertIfNegative val="0"/>
          <c:errBars>
            <c:errBarType val="plus"/>
            <c:errValType val="stdErr"/>
            <c:noEndCap val="0"/>
            <c:spPr>
              <a:ln>
                <a:noFill/>
              </a:ln>
            </c:spPr>
          </c:errBars>
          <c:cat>
            <c:strRef>
              <c:f>[Book1]B体重!$A$10:$A$13</c:f>
              <c:strCache>
                <c:ptCount val="4"/>
                <c:pt idx="0">
                  <c:v>5か月</c:v>
                </c:pt>
                <c:pt idx="1">
                  <c:v>6か月</c:v>
                </c:pt>
                <c:pt idx="2">
                  <c:v>7か月</c:v>
                </c:pt>
                <c:pt idx="3">
                  <c:v>8か月</c:v>
                </c:pt>
              </c:strCache>
            </c:strRef>
          </c:cat>
          <c:val>
            <c:numRef>
              <c:f>[Book1]B体重!$B$10:$B$13</c:f>
              <c:numCache>
                <c:formatCode>General</c:formatCode>
                <c:ptCount val="4"/>
                <c:pt idx="0">
                  <c:v>145.56666666666666</c:v>
                </c:pt>
                <c:pt idx="1">
                  <c:v>174.9</c:v>
                </c:pt>
                <c:pt idx="2">
                  <c:v>205.23333333333335</c:v>
                </c:pt>
                <c:pt idx="3">
                  <c:v>236.16666666666666</c:v>
                </c:pt>
              </c:numCache>
            </c:numRef>
          </c:val>
        </c:ser>
        <c:ser>
          <c:idx val="1"/>
          <c:order val="1"/>
          <c:tx>
            <c:strRef>
              <c:f>[Book1]B体重!$C$9</c:f>
              <c:strCache>
                <c:ptCount val="1"/>
                <c:pt idx="0">
                  <c:v>B</c:v>
                </c:pt>
              </c:strCache>
            </c:strRef>
          </c:tx>
          <c:spPr>
            <a:solidFill>
              <a:srgbClr val="FFC000"/>
            </a:solidFill>
            <a:ln w="22225" cap="flat" cmpd="sng">
              <a:solidFill>
                <a:sysClr val="windowText" lastClr="000000"/>
              </a:solidFill>
              <a:prstDash val="solid"/>
              <a:round/>
              <a:headEnd type="none" w="med" len="med"/>
              <a:tailEnd type="none" w="med" len="med"/>
            </a:ln>
          </c:spPr>
          <c:invertIfNegative val="0"/>
          <c:errBars>
            <c:errBarType val="plus"/>
            <c:errValType val="cust"/>
            <c:noEndCap val="0"/>
            <c:plus>
              <c:numRef>
                <c:f>[Book1]B体重!$E$10:$E$13</c:f>
                <c:numCache>
                  <c:formatCode>General</c:formatCode>
                  <c:ptCount val="4"/>
                  <c:pt idx="0">
                    <c:v>1.2021123105671105</c:v>
                  </c:pt>
                  <c:pt idx="1">
                    <c:v>2.6018897753683556</c:v>
                  </c:pt>
                  <c:pt idx="2">
                    <c:v>5.2616876240374895</c:v>
                  </c:pt>
                  <c:pt idx="3">
                    <c:v>7.0262959682903796</c:v>
                  </c:pt>
                </c:numCache>
              </c:numRef>
            </c:plus>
            <c:minus>
              <c:numRef>
                <c:f/>
                <c:numCache>
                  <c:formatCode>General</c:formatCode>
                  <c:ptCount val="1"/>
                  <c:pt idx="0">
                    <c:v>1</c:v>
                  </c:pt>
                </c:numCache>
              </c:numRef>
            </c:minus>
            <c:spPr>
              <a:noFill/>
              <a:ln w="22225" cap="flat" cmpd="sng" algn="ctr">
                <a:solidFill>
                  <a:sysClr val="windowText" lastClr="000000"/>
                </a:solidFill>
                <a:round/>
              </a:ln>
              <a:effectLst/>
            </c:spPr>
          </c:errBars>
          <c:cat>
            <c:strRef>
              <c:f>[Book1]B体重!$A$10:$A$13</c:f>
              <c:strCache>
                <c:ptCount val="4"/>
                <c:pt idx="0">
                  <c:v>5か月</c:v>
                </c:pt>
                <c:pt idx="1">
                  <c:v>6か月</c:v>
                </c:pt>
                <c:pt idx="2">
                  <c:v>7か月</c:v>
                </c:pt>
                <c:pt idx="3">
                  <c:v>8か月</c:v>
                </c:pt>
              </c:strCache>
            </c:strRef>
          </c:cat>
          <c:val>
            <c:numRef>
              <c:f>[Book1]B体重!$C$10:$C$13</c:f>
              <c:numCache>
                <c:formatCode>General</c:formatCode>
                <c:ptCount val="4"/>
                <c:pt idx="0">
                  <c:v>155.16439834112251</c:v>
                </c:pt>
                <c:pt idx="1">
                  <c:v>185.65336196370677</c:v>
                </c:pt>
                <c:pt idx="2">
                  <c:v>214.8664021164021</c:v>
                </c:pt>
                <c:pt idx="3">
                  <c:v>243.94642857142858</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General"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300"/>
          <c:min val="0"/>
        </c:scaling>
        <c:delete val="0"/>
        <c:axPos val="l"/>
        <c:numFmt formatCode="General" sourceLinked="1"/>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100"/>
      </c:valAx>
      <c:spPr>
        <a:ln w="25400" cap="flat" cmpd="sng">
          <a:noFill/>
          <a:prstDash val="solid"/>
          <a:round/>
          <a:headEnd type="none" w="med" len="med"/>
          <a:tailEnd type="none" w="med" len="med"/>
        </a:ln>
      </c:spPr>
    </c:plotArea>
    <c:legend>
      <c:legendPos val="r"/>
      <c:layout>
        <c:manualLayout>
          <c:xMode val="edge"/>
          <c:yMode val="edge"/>
          <c:x val="0.84794976851851855"/>
          <c:y val="0.66813159722222215"/>
          <c:w val="0.14024537037037038"/>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4.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t" anchorCtr="1"/>
          <a:lstStyle/>
          <a:p>
            <a:pPr algn="ctr" rtl="0">
              <a:defRPr kumimoji="0" sz="2000" i="0" u="none" strike="noStrike" kern="1200" spc="0" baseline="0">
                <a:solidFill>
                  <a:schemeClr val="tx1"/>
                </a:solidFill>
              </a:defRPr>
            </a:pPr>
            <a:r>
              <a:rPr kumimoji="0" lang="ja-JP" altLang="en-US" sz="2000" b="1" i="0" u="none" strike="noStrike" kern="1200" spc="0" baseline="0">
                <a:solidFill>
                  <a:schemeClr val="tx1"/>
                </a:solidFill>
                <a:latin typeface="Arial Unicode MS"/>
                <a:ea typeface="Arial Unicode MS"/>
                <a:cs typeface="Arial Unicode MS"/>
              </a:rPr>
              <a:t>DG</a:t>
            </a:r>
            <a:endParaRPr kumimoji="0"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42844136618745088"/>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66610555555555551"/>
          <c:h val="0.65223456188497608"/>
        </c:manualLayout>
      </c:layout>
      <c:barChart>
        <c:barDir val="col"/>
        <c:grouping val="clustered"/>
        <c:varyColors val="0"/>
        <c:ser>
          <c:idx val="0"/>
          <c:order val="0"/>
          <c:tx>
            <c:strRef>
              <c:f>[Book1]B体重!$B$3</c:f>
              <c:strCache>
                <c:ptCount val="1"/>
                <c:pt idx="0">
                  <c:v>平均</c:v>
                </c:pt>
              </c:strCache>
            </c:strRef>
          </c:tx>
          <c:spPr>
            <a:solidFill>
              <a:schemeClr val="accent5"/>
            </a:solidFill>
            <a:ln w="22225" cap="sq" cmpd="sng">
              <a:solidFill>
                <a:schemeClr val="tx1"/>
              </a:solidFill>
              <a:prstDash val="solid"/>
              <a:round/>
              <a:headEnd type="none" w="med" len="med"/>
              <a:tailEnd type="none" w="med" len="med"/>
            </a:ln>
          </c:spPr>
          <c:invertIfNegative val="0"/>
          <c:dPt>
            <c:idx val="0"/>
            <c:invertIfNegative val="0"/>
            <c:bubble3D val="0"/>
          </c:dPt>
          <c:errBars>
            <c:errBarType val="plus"/>
            <c:errValType val="stdErr"/>
            <c:noEndCap val="0"/>
            <c:spPr>
              <a:ln>
                <a:noFill/>
              </a:ln>
            </c:spPr>
          </c:errBars>
          <c:cat>
            <c:strRef>
              <c:f>[Book1]B体重!$A$4:$A$6</c:f>
              <c:strCache>
                <c:ptCount val="3"/>
                <c:pt idx="0">
                  <c:v>5-6か月</c:v>
                </c:pt>
                <c:pt idx="1">
                  <c:v>6-7か月</c:v>
                </c:pt>
                <c:pt idx="2">
                  <c:v>7-8か月</c:v>
                </c:pt>
              </c:strCache>
            </c:strRef>
          </c:cat>
          <c:val>
            <c:numRef>
              <c:f>[Book1]B体重!$B$4:$B$6</c:f>
              <c:numCache>
                <c:formatCode>General</c:formatCode>
                <c:ptCount val="3"/>
                <c:pt idx="0">
                  <c:v>0.97777777777777763</c:v>
                </c:pt>
                <c:pt idx="1">
                  <c:v>1.0111111111111111</c:v>
                </c:pt>
                <c:pt idx="2">
                  <c:v>1.0311111111111113</c:v>
                </c:pt>
              </c:numCache>
            </c:numRef>
          </c:val>
        </c:ser>
        <c:ser>
          <c:idx val="1"/>
          <c:order val="1"/>
          <c:tx>
            <c:strRef>
              <c:f>[Book1]B体重!$C$3</c:f>
              <c:strCache>
                <c:ptCount val="1"/>
                <c:pt idx="0">
                  <c:v>B</c:v>
                </c:pt>
              </c:strCache>
            </c:strRef>
          </c:tx>
          <c:spPr>
            <a:solidFill>
              <a:srgbClr val="FFC000"/>
            </a:solidFill>
            <a:ln w="22225" cap="flat" cmpd="sng">
              <a:solidFill>
                <a:sysClr val="windowText" lastClr="000000"/>
              </a:solidFill>
              <a:prstDash val="solid"/>
              <a:round/>
              <a:headEnd type="none" w="med" len="med"/>
              <a:tailEnd type="none" w="med" len="med"/>
            </a:ln>
          </c:spPr>
          <c:invertIfNegative val="0"/>
          <c:errBars>
            <c:errBarType val="plus"/>
            <c:errValType val="cust"/>
            <c:noEndCap val="0"/>
            <c:plus>
              <c:numRef>
                <c:f>[Book1]B体重!$E$4:$E$6</c:f>
                <c:numCache>
                  <c:formatCode>General</c:formatCode>
                  <c:ptCount val="3"/>
                  <c:pt idx="0">
                    <c:v>0.11783568863995424</c:v>
                  </c:pt>
                  <c:pt idx="1">
                    <c:v>0.23438589105058644</c:v>
                  </c:pt>
                  <c:pt idx="2">
                    <c:v>9.1155072086462299e-002</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[Book1]B体重!$A$4:$A$6</c:f>
              <c:strCache>
                <c:ptCount val="3"/>
                <c:pt idx="0">
                  <c:v>5-6か月</c:v>
                </c:pt>
                <c:pt idx="1">
                  <c:v>6-7か月</c:v>
                </c:pt>
                <c:pt idx="2">
                  <c:v>7-8か月</c:v>
                </c:pt>
              </c:strCache>
            </c:strRef>
          </c:cat>
          <c:val>
            <c:numRef>
              <c:f>[Book1]B体重!$C$4:$C$6</c:f>
              <c:numCache>
                <c:formatCode>General</c:formatCode>
                <c:ptCount val="3"/>
                <c:pt idx="0">
                  <c:v>0.98640688813102562</c:v>
                </c:pt>
                <c:pt idx="1">
                  <c:v>1.1344815306022202</c:v>
                </c:pt>
                <c:pt idx="2">
                  <c:v>0.93533190415374301</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General"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2"/>
          <c:min val="0"/>
        </c:scaling>
        <c:delete val="0"/>
        <c:axPos val="l"/>
        <c:numFmt formatCode="General" sourceLinked="1"/>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0.5"/>
      </c:valAx>
      <c:spPr>
        <a:ln>
          <a:noFill/>
        </a:ln>
      </c:spPr>
    </c:plotArea>
    <c:legend>
      <c:legendPos val="r"/>
      <c:layout>
        <c:manualLayout>
          <c:xMode val="edge"/>
          <c:yMode val="edge"/>
          <c:x val="0.84794976851851855"/>
          <c:y val="0.66813159722222215"/>
          <c:w val="0.14024537037037038"/>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5.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体重</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4284411703635494"/>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73666112296710573"/>
          <c:h val="0.65223456188497608"/>
        </c:manualLayout>
      </c:layout>
      <c:barChart>
        <c:barDir val="col"/>
        <c:grouping val="clustered"/>
        <c:varyColors val="0"/>
        <c:ser>
          <c:idx val="0"/>
          <c:order val="0"/>
          <c:tx>
            <c:strRef>
              <c:f>'[業績結果 (自動保存済み) (自動保存済み).xlsx]体重比較'!$B$19</c:f>
              <c:strCache>
                <c:ptCount val="1"/>
                <c:pt idx="0">
                  <c:v>A</c:v>
                </c:pt>
              </c:strCache>
            </c:strRef>
          </c:tx>
          <c:spPr>
            <a:solidFill>
              <a:srgbClr val="FF0000"/>
            </a:solidFill>
            <a:ln w="22225" cap="sq" cmpd="sng">
              <a:solidFill>
                <a:schemeClr val="tx1"/>
              </a:solidFill>
              <a:prstDash val="solid"/>
              <a:round/>
              <a:headEnd type="none" w="med" len="med"/>
              <a:tailEnd type="none" w="med" len="med"/>
            </a:ln>
          </c:spPr>
          <c:invertIfNegative val="0"/>
          <c:errBars>
            <c:errBarType val="plus"/>
            <c:errValType val="cust"/>
            <c:noEndCap val="0"/>
            <c:plus>
              <c:numRef>
                <c:f>'[業績結果 (自動保存済み) (自動保存済み).xlsx]体重比較'!$E$20:$E$24</c:f>
                <c:numCache>
                  <c:formatCode>General</c:formatCode>
                  <c:ptCount val="5"/>
                  <c:pt idx="0">
                    <c:v>9.9677250778770681</c:v>
                  </c:pt>
                  <c:pt idx="1">
                    <c:v>13.435701701451542</c:v>
                  </c:pt>
                  <c:pt idx="2">
                    <c:v>19.740519955442032</c:v>
                  </c:pt>
                  <c:pt idx="3">
                    <c:v>24.146682952535901</c:v>
                  </c:pt>
                  <c:pt idx="4">
                    <c:v>21.705128621476103</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(自動保存済み).xlsx]体重比較'!$A$20:$A$24</c:f>
              <c:strCache>
                <c:ptCount val="5"/>
                <c:pt idx="0">
                  <c:v>4か月</c:v>
                </c:pt>
                <c:pt idx="1">
                  <c:v>5か月</c:v>
                </c:pt>
                <c:pt idx="2">
                  <c:v>6か月</c:v>
                </c:pt>
                <c:pt idx="3">
                  <c:v>7か月</c:v>
                </c:pt>
                <c:pt idx="4">
                  <c:v>8か月</c:v>
                </c:pt>
              </c:strCache>
            </c:strRef>
          </c:cat>
          <c:val>
            <c:numRef>
              <c:f>'[業績結果 (自動保存済み) (自動保存済み).xlsx]体重比較'!$B$20:$B$24</c:f>
              <c:numCache>
                <c:formatCode>General</c:formatCode>
                <c:ptCount val="5"/>
                <c:pt idx="0">
                  <c:v>143.36858974358975</c:v>
                </c:pt>
                <c:pt idx="1">
                  <c:v>171.7051282051282</c:v>
                </c:pt>
                <c:pt idx="2">
                  <c:v>207.78388278388277</c:v>
                </c:pt>
                <c:pt idx="3">
                  <c:v>234.30131362889983</c:v>
                </c:pt>
                <c:pt idx="4">
                  <c:v>256.62089490968805</c:v>
                </c:pt>
              </c:numCache>
            </c:numRef>
          </c:val>
        </c:ser>
        <c:ser>
          <c:idx val="1"/>
          <c:order val="1"/>
          <c:tx>
            <c:strRef>
              <c:f>'[業績結果 (自動保存済み) (自動保存済み).xlsx]体重比較'!$C$19</c:f>
              <c:strCache>
                <c:ptCount val="1"/>
                <c:pt idx="0">
                  <c:v>B</c:v>
                </c:pt>
              </c:strCache>
            </c:strRef>
          </c:tx>
          <c:spPr>
            <a:solidFill>
              <a:srgbClr val="FFC000"/>
            </a:solidFill>
            <a:ln w="25400" cap="flat" cmpd="sng">
              <a:solidFill>
                <a:sysClr val="windowText" lastClr="000000"/>
              </a:solidFill>
              <a:prstDash val="solid"/>
              <a:round/>
              <a:headEnd type="none" w="med" len="med"/>
              <a:tailEnd type="none" w="med" len="med"/>
            </a:ln>
          </c:spPr>
          <c:invertIfNegative val="0"/>
          <c:errBars>
            <c:errBarType val="plus"/>
            <c:errValType val="cust"/>
            <c:noEndCap val="0"/>
            <c:plus>
              <c:numRef>
                <c:f>'[業績結果 (自動保存済み) (自動保存済み).xlsx]体重比較'!$F$20:$F$24</c:f>
                <c:numCache>
                  <c:formatCode>General</c:formatCode>
                  <c:ptCount val="5"/>
                  <c:pt idx="0">
                    <c:v>4.6624662218445376</c:v>
                  </c:pt>
                  <c:pt idx="1">
                    <c:v>1.2021123105671105</c:v>
                  </c:pt>
                  <c:pt idx="2">
                    <c:v>2.6018897753683556</c:v>
                  </c:pt>
                  <c:pt idx="3">
                    <c:v>5.2616876240374895</c:v>
                  </c:pt>
                  <c:pt idx="4">
                    <c:v>7.0262959682903796</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(自動保存済み).xlsx]体重比較'!$A$20:$A$24</c:f>
              <c:strCache>
                <c:ptCount val="5"/>
                <c:pt idx="0">
                  <c:v>4か月</c:v>
                </c:pt>
                <c:pt idx="1">
                  <c:v>5か月</c:v>
                </c:pt>
                <c:pt idx="2">
                  <c:v>6か月</c:v>
                </c:pt>
                <c:pt idx="3">
                  <c:v>7か月</c:v>
                </c:pt>
                <c:pt idx="4">
                  <c:v>8か月</c:v>
                </c:pt>
              </c:strCache>
            </c:strRef>
          </c:cat>
          <c:val>
            <c:numRef>
              <c:f>'[業績結果 (自動保存済み) (自動保存済み).xlsx]体重比較'!$C$20:$C$24</c:f>
              <c:numCache>
                <c:formatCode>General</c:formatCode>
                <c:ptCount val="5"/>
                <c:pt idx="0">
                  <c:v>126.42261904761904</c:v>
                </c:pt>
                <c:pt idx="1">
                  <c:v>155.16439834112251</c:v>
                </c:pt>
                <c:pt idx="2">
                  <c:v>185.65336196370677</c:v>
                </c:pt>
                <c:pt idx="3">
                  <c:v>214.8664021164021</c:v>
                </c:pt>
                <c:pt idx="4">
                  <c:v>243.94642857142858</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General"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300"/>
          <c:min val="0"/>
        </c:scaling>
        <c:delete val="0"/>
        <c:axPos val="l"/>
        <c:numFmt formatCode="General" sourceLinked="1"/>
        <c:majorTickMark val="in"/>
        <c:minorTickMark val="none"/>
        <c:tickLblPos val="low"/>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100"/>
      </c:valAx>
    </c:plotArea>
    <c:legend>
      <c:legendPos val="r"/>
      <c:layout>
        <c:manualLayout>
          <c:xMode val="edge"/>
          <c:yMode val="edge"/>
          <c:x val="0.88616732283464561"/>
          <c:y val="0.66813174394867314"/>
          <c:w val="0.11084730296563396"/>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6.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en-US" altLang="ja-JP" sz="2000" b="1" i="0" u="none" strike="noStrike" kern="1200" spc="0" baseline="0">
                <a:solidFill>
                  <a:schemeClr val="tx1"/>
                </a:solidFill>
                <a:latin typeface="Arial Unicode MS"/>
                <a:ea typeface="Arial Unicode MS"/>
                <a:cs typeface="Arial Unicode MS"/>
              </a:rPr>
              <a:t>DG</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4284411703635494"/>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73666112296710573"/>
          <c:h val="0.65223456188497608"/>
        </c:manualLayout>
      </c:layout>
      <c:barChart>
        <c:barDir val="col"/>
        <c:grouping val="clustered"/>
        <c:varyColors val="0"/>
        <c:ser>
          <c:idx val="0"/>
          <c:order val="0"/>
          <c:tx>
            <c:strRef>
              <c:f>'[業績結果 (自動保存済み) (自動保存済み).xlsx]体重比較'!$B$3</c:f>
              <c:strCache>
                <c:ptCount val="1"/>
                <c:pt idx="0">
                  <c:v>A</c:v>
                </c:pt>
              </c:strCache>
            </c:strRef>
          </c:tx>
          <c:spPr>
            <a:solidFill>
              <a:srgbClr val="FF0000"/>
            </a:solidFill>
            <a:ln w="22225" cap="sq" cmpd="sng">
              <a:solidFill>
                <a:schemeClr val="tx1"/>
              </a:solidFill>
              <a:prstDash val="solid"/>
              <a:round/>
              <a:headEnd type="none" w="med" len="med"/>
              <a:tailEnd type="none" w="med" len="med"/>
            </a:ln>
          </c:spPr>
          <c:invertIfNegative val="0"/>
          <c:dPt>
            <c:idx val="0"/>
            <c:invertIfNegative val="0"/>
            <c:bubble3D val="0"/>
          </c:dPt>
          <c:errBars>
            <c:errBarType val="plus"/>
            <c:errValType val="cust"/>
            <c:noEndCap val="0"/>
            <c:plus>
              <c:numRef>
                <c:f>'[業績結果 (自動保存済み) (自動保存済み).xlsx]体重比較'!$D$4:$D$7</c:f>
                <c:numCache>
                  <c:formatCode>General</c:formatCode>
                  <c:ptCount val="4"/>
                  <c:pt idx="0">
                    <c:v>0.14051651493989012</c:v>
                  </c:pt>
                  <c:pt idx="1">
                    <c:v>0.25224775603323407</c:v>
                  </c:pt>
                  <c:pt idx="2">
                    <c:v>0.16216034979100924</c:v>
                  </c:pt>
                  <c:pt idx="3">
                    <c:v>8.9481290872827218e-002</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(自動保存済み).xlsx]体重比較'!$A$4:$A$7</c:f>
              <c:strCache>
                <c:ptCount val="4"/>
                <c:pt idx="0">
                  <c:v>4-5か月</c:v>
                </c:pt>
                <c:pt idx="1">
                  <c:v>5-6か月</c:v>
                </c:pt>
                <c:pt idx="2">
                  <c:v>6-7か月</c:v>
                </c:pt>
                <c:pt idx="3">
                  <c:v>7-8か月</c:v>
                </c:pt>
              </c:strCache>
            </c:strRef>
          </c:cat>
          <c:val>
            <c:numRef>
              <c:f>'[業績結果 (自動保存済み) (自動保存済み).xlsx]体重比較'!$B$4:$B$7</c:f>
              <c:numCache>
                <c:formatCode>0.00</c:formatCode>
                <c:ptCount val="4"/>
                <c:pt idx="0">
                  <c:v>0.94455128205128192</c:v>
                </c:pt>
                <c:pt idx="1">
                  <c:v>1.202625152625153</c:v>
                </c:pt>
                <c:pt idx="2">
                  <c:v>0.88391436150056768</c:v>
                </c:pt>
                <c:pt idx="3">
                  <c:v>0.74398604269294</c:v>
                </c:pt>
              </c:numCache>
            </c:numRef>
          </c:val>
        </c:ser>
        <c:ser>
          <c:idx val="1"/>
          <c:order val="1"/>
          <c:tx>
            <c:strRef>
              <c:f>'[業績結果 (自動保存済み) (自動保存済み).xlsx]体重比較'!$C$3</c:f>
              <c:strCache>
                <c:ptCount val="1"/>
                <c:pt idx="0">
                  <c:v>B</c:v>
                </c:pt>
              </c:strCache>
            </c:strRef>
          </c:tx>
          <c:spPr>
            <a:solidFill>
              <a:srgbClr val="FFC000"/>
            </a:solidFill>
            <a:ln w="25400" cap="flat" cmpd="sng">
              <a:solidFill>
                <a:sysClr val="windowText" lastClr="000000"/>
              </a:solidFill>
              <a:prstDash val="solid"/>
              <a:round/>
              <a:headEnd type="none" w="med" len="med"/>
              <a:tailEnd type="none" w="med" len="med"/>
            </a:ln>
          </c:spPr>
          <c:invertIfNegative val="0"/>
          <c:errBars>
            <c:errBarType val="plus"/>
            <c:errValType val="cust"/>
            <c:noEndCap val="0"/>
            <c:plus>
              <c:numRef>
                <c:f>'[業績結果 (自動保存済み) (自動保存済み).xlsx]体重比較'!$E$4:$E$7</c:f>
                <c:numCache>
                  <c:formatCode>General</c:formatCode>
                  <c:ptCount val="4"/>
                  <c:pt idx="0">
                    <c:v>0.13180396130849958</c:v>
                  </c:pt>
                  <c:pt idx="1">
                    <c:v>0.11783568863995424</c:v>
                  </c:pt>
                  <c:pt idx="2">
                    <c:v>0.23438589105058644</c:v>
                  </c:pt>
                  <c:pt idx="3">
                    <c:v>9.1155072086462299e-002</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'[業績結果 (自動保存済み) (自動保存済み).xlsx]体重比較'!$A$4:$A$7</c:f>
              <c:strCache>
                <c:ptCount val="4"/>
                <c:pt idx="0">
                  <c:v>4-5か月</c:v>
                </c:pt>
                <c:pt idx="1">
                  <c:v>5-6か月</c:v>
                </c:pt>
                <c:pt idx="2">
                  <c:v>6-7か月</c:v>
                </c:pt>
                <c:pt idx="3">
                  <c:v>7-8か月</c:v>
                </c:pt>
              </c:strCache>
            </c:strRef>
          </c:cat>
          <c:val>
            <c:numRef>
              <c:f>'[業績結果 (自動保存済み) (自動保存済み).xlsx]体重比較'!$C$4:$C$7</c:f>
              <c:numCache>
                <c:formatCode>0.00</c:formatCode>
                <c:ptCount val="4"/>
                <c:pt idx="0">
                  <c:v>0.958059309783448</c:v>
                </c:pt>
                <c:pt idx="1">
                  <c:v>0.98640688813102562</c:v>
                </c:pt>
                <c:pt idx="2">
                  <c:v>1.1344815306022202</c:v>
                </c:pt>
                <c:pt idx="3">
                  <c:v>0.93533190415374301</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0.00"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2"/>
          <c:min val="0"/>
        </c:scaling>
        <c:delete val="0"/>
        <c:axPos val="l"/>
        <c:numFmt formatCode="0.0" sourceLinked="0"/>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0.5"/>
      </c:valAx>
    </c:plotArea>
    <c:legend>
      <c:legendPos val="r"/>
      <c:layout>
        <c:manualLayout>
          <c:xMode val="edge"/>
          <c:yMode val="edge"/>
          <c:x val="0.88616732283464561"/>
          <c:y val="0.66813174394867314"/>
          <c:w val="0.11084730296563396"/>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7.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体高</a:t>
            </a:r>
            <a:endParaRPr lang="en-US" altLang="ja-JP" sz="2000" b="1" i="0" u="none" strike="noStrike" kern="1200" spc="0" baseline="0">
              <a:solidFill>
                <a:schemeClr val="tx1"/>
              </a:solidFill>
              <a:latin typeface="Arial Unicode MS"/>
              <a:ea typeface="Arial Unicode MS"/>
              <a:cs typeface="Arial Unicode MS"/>
            </a:endParaRPr>
          </a:p>
        </c:rich>
      </c:tx>
      <c:layout>
        <c:manualLayout>
          <c:xMode val="edge"/>
          <c:yMode val="edge"/>
          <c:x val="0.4284411703635494"/>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66610555555555551"/>
          <c:h val="0.65223456188497608"/>
        </c:manualLayout>
      </c:layout>
      <c:barChart>
        <c:barDir val="col"/>
        <c:grouping val="clustered"/>
        <c:varyColors val="0"/>
        <c:ser>
          <c:idx val="0"/>
          <c:order val="0"/>
          <c:tx>
            <c:strRef>
              <c:f>[Book1]A体高!$B$11</c:f>
              <c:strCache>
                <c:ptCount val="1"/>
                <c:pt idx="0">
                  <c:v>平均</c:v>
                </c:pt>
              </c:strCache>
            </c:strRef>
          </c:tx>
          <c:spPr>
            <a:solidFill>
              <a:schemeClr val="accent5"/>
            </a:solidFill>
            <a:ln w="22225" cap="sq" cmpd="sng">
              <a:solidFill>
                <a:schemeClr val="tx1"/>
              </a:solidFill>
              <a:prstDash val="solid"/>
              <a:round/>
              <a:headEnd type="none" w="med" len="med"/>
              <a:tailEnd type="none" w="med" len="med"/>
            </a:ln>
          </c:spPr>
          <c:invertIfNegative val="0"/>
          <c:dPt>
            <c:idx val="0"/>
            <c:invertIfNegative val="0"/>
            <c:bubble3D val="0"/>
          </c:dPt>
          <c:errBars>
            <c:errBarType val="plus"/>
            <c:errValType val="stdErr"/>
            <c:noEndCap val="0"/>
            <c:spPr>
              <a:ln>
                <a:noFill/>
              </a:ln>
            </c:spPr>
          </c:errBars>
          <c:cat>
            <c:strRef>
              <c:f>[Book1]A体高!$A$12:$A$15</c:f>
              <c:strCache>
                <c:ptCount val="4"/>
                <c:pt idx="0">
                  <c:v>5か月</c:v>
                </c:pt>
                <c:pt idx="1">
                  <c:v>6か月</c:v>
                </c:pt>
                <c:pt idx="2">
                  <c:v>7か月</c:v>
                </c:pt>
                <c:pt idx="3">
                  <c:v>8か月</c:v>
                </c:pt>
              </c:strCache>
            </c:strRef>
          </c:cat>
          <c:val>
            <c:numRef>
              <c:f>[Book1]A体高!$B$12:$B$15</c:f>
              <c:numCache>
                <c:formatCode>General</c:formatCode>
                <c:ptCount val="4"/>
                <c:pt idx="0">
                  <c:v>97.433333333333323</c:v>
                </c:pt>
                <c:pt idx="1">
                  <c:v>101.53333333333335</c:v>
                </c:pt>
                <c:pt idx="2">
                  <c:v>105.2</c:v>
                </c:pt>
                <c:pt idx="3">
                  <c:v>108.36666666666667</c:v>
                </c:pt>
              </c:numCache>
            </c:numRef>
          </c:val>
        </c:ser>
        <c:ser>
          <c:idx val="1"/>
          <c:order val="1"/>
          <c:tx>
            <c:strRef>
              <c:f>[Book1]A体高!$C$11</c:f>
              <c:strCache>
                <c:ptCount val="1"/>
                <c:pt idx="0">
                  <c:v>A</c:v>
                </c:pt>
              </c:strCache>
            </c:strRef>
          </c:tx>
          <c:spPr>
            <a:solidFill>
              <a:srgbClr val="FF0000"/>
            </a:solidFill>
            <a:ln w="22225" cap="flat" cmpd="sng">
              <a:solidFill>
                <a:sysClr val="windowText" lastClr="000000"/>
              </a:solidFill>
              <a:prstDash val="solid"/>
              <a:round/>
              <a:headEnd type="none" w="med" len="med"/>
              <a:tailEnd type="none" w="med" len="med"/>
            </a:ln>
          </c:spPr>
          <c:invertIfNegative val="0"/>
          <c:dPt>
            <c:idx val="0"/>
            <c:invertIfNegative val="0"/>
            <c:bubble3D val="0"/>
          </c:dPt>
          <c:errBars>
            <c:errBarType val="plus"/>
            <c:errValType val="cust"/>
            <c:noEndCap val="0"/>
            <c:plus>
              <c:numRef>
                <c:f>[Book1]A体高!$D$12:$D$15</c:f>
                <c:numCache>
                  <c:formatCode>General</c:formatCode>
                  <c:ptCount val="4"/>
                  <c:pt idx="0">
                    <c:v>3.3850893219073619</c:v>
                  </c:pt>
                  <c:pt idx="1">
                    <c:v>4.6987531543988892</c:v>
                  </c:pt>
                  <c:pt idx="2">
                    <c:v>5.0274384815403481</c:v>
                  </c:pt>
                  <c:pt idx="3">
                    <c:v>4.0451840915818176</c:v>
                  </c:pt>
                </c:numCache>
              </c:numRef>
            </c:plus>
            <c:minus>
              <c:numRef>
                <c:f/>
                <c:numCache>
                  <c:formatCode>General</c:formatCode>
                  <c:ptCount val="1"/>
                  <c:pt idx="0">
                    <c:v>1</c:v>
                  </c:pt>
                </c:numCache>
              </c:numRef>
            </c:minus>
            <c:spPr>
              <a:noFill/>
              <a:ln w="22225" cap="flat" cmpd="sng" algn="ctr">
                <a:solidFill>
                  <a:sysClr val="windowText" lastClr="000000"/>
                </a:solidFill>
                <a:round/>
              </a:ln>
              <a:effectLst/>
            </c:spPr>
          </c:errBars>
          <c:cat>
            <c:strRef>
              <c:f>[Book1]A体高!$A$12:$A$15</c:f>
              <c:strCache>
                <c:ptCount val="4"/>
                <c:pt idx="0">
                  <c:v>5か月</c:v>
                </c:pt>
                <c:pt idx="1">
                  <c:v>6か月</c:v>
                </c:pt>
                <c:pt idx="2">
                  <c:v>7か月</c:v>
                </c:pt>
                <c:pt idx="3">
                  <c:v>8か月</c:v>
                </c:pt>
              </c:strCache>
            </c:strRef>
          </c:cat>
          <c:val>
            <c:numRef>
              <c:f>[Book1]A体高!$C$12:$C$15</c:f>
              <c:numCache>
                <c:formatCode>0</c:formatCode>
                <c:ptCount val="4"/>
                <c:pt idx="0">
                  <c:v>102.82051282051282</c:v>
                </c:pt>
                <c:pt idx="1">
                  <c:v>107.16593406593405</c:v>
                </c:pt>
                <c:pt idx="2">
                  <c:v>110.55385878489328</c:v>
                </c:pt>
                <c:pt idx="3">
                  <c:v>113.39146141215106</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General"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150"/>
          <c:min val="0"/>
        </c:scaling>
        <c:delete val="0"/>
        <c:axPos val="l"/>
        <c:numFmt formatCode="General" sourceLinked="1"/>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50"/>
      </c:valAx>
      <c:spPr>
        <a:ln w="25400" cap="flat" cmpd="sng">
          <a:noFill/>
          <a:prstDash val="solid"/>
          <a:round/>
          <a:headEnd type="none" w="med" len="med"/>
          <a:tailEnd type="none" w="med" len="med"/>
        </a:ln>
      </c:spPr>
    </c:plotArea>
    <c:legend>
      <c:legendPos val="r"/>
      <c:layout>
        <c:manualLayout>
          <c:xMode val="edge"/>
          <c:yMode val="edge"/>
          <c:x val="0.84794976851851855"/>
          <c:y val="0.66813159722222215"/>
          <c:w val="0.14024537037037038"/>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8.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体高の増加</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35494587835946878"/>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66610555555555551"/>
          <c:h val="0.65223456188497608"/>
        </c:manualLayout>
      </c:layout>
      <c:barChart>
        <c:barDir val="col"/>
        <c:grouping val="clustered"/>
        <c:varyColors val="0"/>
        <c:ser>
          <c:idx val="0"/>
          <c:order val="0"/>
          <c:tx>
            <c:strRef>
              <c:f>[Book1]A体高!$B$5</c:f>
              <c:strCache>
                <c:ptCount val="1"/>
                <c:pt idx="0">
                  <c:v>平均</c:v>
                </c:pt>
              </c:strCache>
            </c:strRef>
          </c:tx>
          <c:spPr>
            <a:solidFill>
              <a:schemeClr val="accent5"/>
            </a:solidFill>
            <a:ln w="22225" cap="sq" cmpd="sng">
              <a:solidFill>
                <a:schemeClr val="tx1"/>
              </a:solidFill>
              <a:prstDash val="solid"/>
              <a:round/>
              <a:headEnd type="none" w="med" len="med"/>
              <a:tailEnd type="none" w="med" len="med"/>
            </a:ln>
          </c:spPr>
          <c:invertIfNegative val="0"/>
          <c:dPt>
            <c:idx val="0"/>
            <c:invertIfNegative val="0"/>
            <c:bubble3D val="0"/>
          </c:dPt>
          <c:errBars>
            <c:errBarType val="plus"/>
            <c:errValType val="stdErr"/>
            <c:noEndCap val="0"/>
            <c:spPr>
              <a:ln>
                <a:noFill/>
              </a:ln>
            </c:spPr>
          </c:errBars>
          <c:cat>
            <c:strRef>
              <c:f>[Book1]A体高!$A$6:$A$8</c:f>
              <c:strCache>
                <c:ptCount val="3"/>
                <c:pt idx="0">
                  <c:v>5-6か月</c:v>
                </c:pt>
                <c:pt idx="1">
                  <c:v>6-7か月</c:v>
                </c:pt>
                <c:pt idx="2">
                  <c:v>7-8か月</c:v>
                </c:pt>
              </c:strCache>
            </c:strRef>
          </c:cat>
          <c:val>
            <c:numRef>
              <c:f>[Book1]A体高!$B$6:$B$8</c:f>
              <c:numCache>
                <c:formatCode>0.000</c:formatCode>
                <c:ptCount val="3"/>
                <c:pt idx="0">
                  <c:v>0.13666666666666699</c:v>
                </c:pt>
                <c:pt idx="1">
                  <c:v>0.122222222222222</c:v>
                </c:pt>
                <c:pt idx="2">
                  <c:v>0.10555555555555556</c:v>
                </c:pt>
              </c:numCache>
            </c:numRef>
          </c:val>
        </c:ser>
        <c:ser>
          <c:idx val="1"/>
          <c:order val="1"/>
          <c:tx>
            <c:strRef>
              <c:f>[Book1]A体高!$C$5</c:f>
              <c:strCache>
                <c:ptCount val="1"/>
                <c:pt idx="0">
                  <c:v>A</c:v>
                </c:pt>
              </c:strCache>
            </c:strRef>
          </c:tx>
          <c:spPr>
            <a:solidFill>
              <a:srgbClr val="FF0000"/>
            </a:solidFill>
            <a:ln w="22225" cap="flat" cmpd="sng">
              <a:solidFill>
                <a:sysClr val="windowText" lastClr="000000"/>
              </a:solidFill>
              <a:prstDash val="solid"/>
              <a:round/>
              <a:headEnd type="none" w="med" len="med"/>
              <a:tailEnd type="none" w="med" len="med"/>
            </a:ln>
          </c:spPr>
          <c:invertIfNegative val="0"/>
          <c:errBars>
            <c:errBarType val="plus"/>
            <c:errValType val="cust"/>
            <c:noEndCap val="0"/>
            <c:plus>
              <c:numRef>
                <c:f>[Book1]A体高!$D$6:$D$8</c:f>
                <c:numCache>
                  <c:formatCode>General</c:formatCode>
                  <c:ptCount val="3"/>
                  <c:pt idx="0">
                    <c:v>8.1494383511372392e-002</c:v>
                  </c:pt>
                  <c:pt idx="1">
                    <c:v>4.1091990596463311e-002</c:v>
                  </c:pt>
                  <c:pt idx="2">
                    <c:v>3.3063938543782673e-002</c:v>
                  </c:pt>
                </c:numCache>
              </c:numRef>
            </c:plus>
            <c:minus>
              <c:numRef>
                <c:f/>
                <c:numCache>
                  <c:formatCode>General</c:formatCode>
                  <c:ptCount val="1"/>
                  <c:pt idx="0">
                    <c:v>1</c:v>
                  </c:pt>
                </c:numCache>
              </c:numRef>
            </c:minus>
            <c:spPr>
              <a:ln w="25400" cap="flat" cmpd="sng">
                <a:solidFill>
                  <a:sysClr val="windowText" lastClr="000000"/>
                </a:solidFill>
                <a:prstDash val="solid"/>
                <a:round/>
                <a:headEnd type="none" w="med" len="med"/>
                <a:tailEnd type="none" w="med" len="med"/>
              </a:ln>
            </c:spPr>
          </c:errBars>
          <c:cat>
            <c:strRef>
              <c:f>[Book1]A体高!$A$6:$A$8</c:f>
              <c:strCache>
                <c:ptCount val="3"/>
                <c:pt idx="0">
                  <c:v>5-6か月</c:v>
                </c:pt>
                <c:pt idx="1">
                  <c:v>6-7か月</c:v>
                </c:pt>
                <c:pt idx="2">
                  <c:v>7-8か月</c:v>
                </c:pt>
              </c:strCache>
            </c:strRef>
          </c:cat>
          <c:val>
            <c:numRef>
              <c:f>[Book1]A体高!$C$6:$C$8</c:f>
              <c:numCache>
                <c:formatCode>0.000</c:formatCode>
                <c:ptCount val="3"/>
                <c:pt idx="0">
                  <c:v>0.14484737484737467</c:v>
                </c:pt>
                <c:pt idx="1">
                  <c:v>0.11293082396530676</c:v>
                </c:pt>
                <c:pt idx="2">
                  <c:v>9.4586754241926488e-002</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0.000"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0.3"/>
          <c:min val="0"/>
        </c:scaling>
        <c:delete val="0"/>
        <c:axPos val="l"/>
        <c:numFmt formatCode="0.0" sourceLinked="0"/>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0.1"/>
      </c:valAx>
    </c:plotArea>
    <c:legend>
      <c:legendPos val="r"/>
      <c:layout>
        <c:manualLayout>
          <c:xMode val="edge"/>
          <c:yMode val="edge"/>
          <c:x val="0.84794976851851855"/>
          <c:y val="0.66813159722222215"/>
          <c:w val="0.14024537037037038"/>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charts/chart9.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horzOverflow="overflow" wrap="square" anchor="ctr" anchorCtr="1"/>
          <a:lstStyle/>
          <a:p>
            <a:pPr algn="ctr" rtl="0">
              <a:defRPr sz="2000" i="0" u="none" strike="noStrike" kern="1200" spc="0" baseline="0">
                <a:solidFill>
                  <a:schemeClr val="tx1"/>
                </a:solidFill>
              </a:defRPr>
            </a:pPr>
            <a:r>
              <a:rPr lang="ja-JP" altLang="en-US" sz="2000" b="1" i="0" u="none" strike="noStrike" kern="1200" spc="0" baseline="0">
                <a:solidFill>
                  <a:schemeClr val="tx1"/>
                </a:solidFill>
                <a:latin typeface="Arial Unicode MS"/>
                <a:ea typeface="Arial Unicode MS"/>
                <a:cs typeface="Arial Unicode MS"/>
              </a:rPr>
              <a:t>体高</a:t>
            </a:r>
            <a:endParaRPr lang="ja-JP" altLang="en-US" sz="2000" b="1" i="0" u="none" strike="noStrike" kern="1200" spc="0" baseline="0">
              <a:solidFill>
                <a:schemeClr val="tx1"/>
              </a:solidFill>
              <a:latin typeface="Arial Unicode MS"/>
              <a:ea typeface="Arial Unicode MS"/>
              <a:cs typeface="Arial Unicode MS"/>
            </a:endParaRPr>
          </a:p>
        </c:rich>
      </c:tx>
      <c:layout>
        <c:manualLayout>
          <c:xMode val="edge"/>
          <c:yMode val="edge"/>
          <c:x val="0.42844182916059498"/>
          <c:y val="8.600441967156645e-004"/>
        </c:manualLayout>
      </c:layout>
      <c:overlay val="0"/>
      <c:spPr>
        <a:noFill/>
        <a:ln>
          <a:noFill/>
        </a:ln>
        <a:effectLst/>
      </c:spPr>
    </c:title>
    <c:autoTitleDeleted val="0"/>
    <c:plotArea>
      <c:layout>
        <c:manualLayout>
          <c:layoutTarget val="inner"/>
          <c:xMode val="edge"/>
          <c:yMode val="edge"/>
          <c:x val="0.16035192475940507"/>
          <c:y val="0.18083014867441244"/>
          <c:w val="0.66610555555555551"/>
          <c:h val="0.65223456188497608"/>
        </c:manualLayout>
      </c:layout>
      <c:barChart>
        <c:barDir val="col"/>
        <c:grouping val="clustered"/>
        <c:varyColors val="0"/>
        <c:ser>
          <c:idx val="0"/>
          <c:order val="0"/>
          <c:tx>
            <c:strRef>
              <c:f>[Book1]B体高!$B$10</c:f>
              <c:strCache>
                <c:ptCount val="1"/>
                <c:pt idx="0">
                  <c:v>平均</c:v>
                </c:pt>
              </c:strCache>
            </c:strRef>
          </c:tx>
          <c:spPr>
            <a:solidFill>
              <a:schemeClr val="accent5"/>
            </a:solidFill>
            <a:ln w="22225" cap="sq" cmpd="sng">
              <a:solidFill>
                <a:schemeClr val="tx1"/>
              </a:solidFill>
              <a:prstDash val="solid"/>
              <a:round/>
              <a:headEnd type="none" w="med" len="med"/>
              <a:tailEnd type="none" w="med" len="med"/>
            </a:ln>
          </c:spPr>
          <c:invertIfNegative val="0"/>
          <c:errBars>
            <c:errBarType val="plus"/>
            <c:errValType val="stdErr"/>
            <c:noEndCap val="0"/>
            <c:spPr>
              <a:ln>
                <a:noFill/>
              </a:ln>
            </c:spPr>
          </c:errBars>
          <c:cat>
            <c:strRef>
              <c:f>[Book1]B体高!$A$11:$A$14</c:f>
              <c:strCache>
                <c:ptCount val="4"/>
                <c:pt idx="0">
                  <c:v>5か月</c:v>
                </c:pt>
                <c:pt idx="1">
                  <c:v>6か月</c:v>
                </c:pt>
                <c:pt idx="2">
                  <c:v>7か月</c:v>
                </c:pt>
                <c:pt idx="3">
                  <c:v>8か月</c:v>
                </c:pt>
              </c:strCache>
            </c:strRef>
          </c:cat>
          <c:val>
            <c:numRef>
              <c:f>[Book1]B体高!$B$11:$B$14</c:f>
              <c:numCache>
                <c:formatCode>General</c:formatCode>
                <c:ptCount val="4"/>
                <c:pt idx="0">
                  <c:v>97.766666666666652</c:v>
                </c:pt>
                <c:pt idx="1">
                  <c:v>101.96666666666665</c:v>
                </c:pt>
                <c:pt idx="2">
                  <c:v>105.7</c:v>
                </c:pt>
                <c:pt idx="3">
                  <c:v>109.03333333333335</c:v>
                </c:pt>
              </c:numCache>
            </c:numRef>
          </c:val>
        </c:ser>
        <c:ser>
          <c:idx val="1"/>
          <c:order val="1"/>
          <c:tx>
            <c:strRef>
              <c:f>[Book1]B体高!$C$10</c:f>
              <c:strCache>
                <c:ptCount val="1"/>
                <c:pt idx="0">
                  <c:v>B</c:v>
                </c:pt>
              </c:strCache>
            </c:strRef>
          </c:tx>
          <c:spPr>
            <a:solidFill>
              <a:srgbClr val="FFC000"/>
            </a:solidFill>
            <a:ln w="22225" cap="flat" cmpd="sng">
              <a:solidFill>
                <a:sysClr val="windowText" lastClr="000000"/>
              </a:solidFill>
              <a:prstDash val="solid"/>
              <a:round/>
              <a:headEnd type="none" w="med" len="med"/>
              <a:tailEnd type="none" w="med" len="med"/>
            </a:ln>
          </c:spPr>
          <c:invertIfNegative val="0"/>
          <c:errBars>
            <c:errBarType val="plus"/>
            <c:errValType val="cust"/>
            <c:noEndCap val="0"/>
            <c:plus>
              <c:numRef>
                <c:f>[Book1]B体高!$E$11:$E$14</c:f>
                <c:numCache>
                  <c:formatCode>General</c:formatCode>
                  <c:ptCount val="4"/>
                  <c:pt idx="0">
                    <c:v>0.9593064877923918</c:v>
                  </c:pt>
                  <c:pt idx="1">
                    <c:v>0.23961750090908768</c:v>
                  </c:pt>
                  <c:pt idx="2">
                    <c:v>1.0986563864007735</c:v>
                  </c:pt>
                  <c:pt idx="3">
                    <c:v>1.1476426483335824</c:v>
                  </c:pt>
                </c:numCache>
              </c:numRef>
            </c:plus>
            <c:minus>
              <c:numRef>
                <c:f/>
                <c:numCache>
                  <c:formatCode>General</c:formatCode>
                  <c:ptCount val="1"/>
                  <c:pt idx="0">
                    <c:v>1</c:v>
                  </c:pt>
                </c:numCache>
              </c:numRef>
            </c:minus>
            <c:spPr>
              <a:noFill/>
              <a:ln w="22225" cap="flat" cmpd="sng" algn="ctr">
                <a:solidFill>
                  <a:sysClr val="windowText" lastClr="000000"/>
                </a:solidFill>
                <a:round/>
              </a:ln>
              <a:effectLst/>
            </c:spPr>
          </c:errBars>
          <c:cat>
            <c:strRef>
              <c:f>[Book1]B体高!$A$11:$A$14</c:f>
              <c:strCache>
                <c:ptCount val="4"/>
                <c:pt idx="0">
                  <c:v>5か月</c:v>
                </c:pt>
                <c:pt idx="1">
                  <c:v>6か月</c:v>
                </c:pt>
                <c:pt idx="2">
                  <c:v>7か月</c:v>
                </c:pt>
                <c:pt idx="3">
                  <c:v>8か月</c:v>
                </c:pt>
              </c:strCache>
            </c:strRef>
          </c:cat>
          <c:val>
            <c:numRef>
              <c:f>[Book1]B体高!$C$11:$C$14</c:f>
              <c:numCache>
                <c:formatCode>General</c:formatCode>
                <c:ptCount val="4"/>
                <c:pt idx="0">
                  <c:v>100.74561702665152</c:v>
                </c:pt>
                <c:pt idx="1">
                  <c:v>104.50130099785271</c:v>
                </c:pt>
                <c:pt idx="2">
                  <c:v>107.71984126984125</c:v>
                </c:pt>
                <c:pt idx="3">
                  <c:v>111.2531746031746</c:v>
                </c:pt>
              </c:numCache>
            </c:numRef>
          </c:val>
        </c:ser>
        <c:dLbls>
          <c:txPr>
            <a:bodyPr rot="0" horzOverflow="overflow" anchor="ctr"/>
            <a:lstStyle/>
            <a:p>
              <a:pPr algn="ctr" rtl="0">
                <a:defRPr sz="1200">
                  <a:solidFill>
                    <a:schemeClr val="tx1"/>
                  </a:solidFill>
                </a:defRPr>
              </a:pPr>
              <a:endParaRPr lang="ja-JP" altLang="en-US"/>
            </a:p>
          </c:txPr>
          <c:showLegendKey val="0"/>
          <c:showVal val="0"/>
          <c:showCatName val="0"/>
          <c:showSerName val="0"/>
          <c:showPercent val="0"/>
          <c:showBubbleSize val="0"/>
        </c:dLbls>
        <c:gapWidth val="150"/>
        <c:overlap val="0"/>
        <c:axId val="1"/>
        <c:axId val="2"/>
      </c:barChart>
      <c:catAx>
        <c:axId val="1"/>
        <c:scaling>
          <c:orientation val="minMax"/>
        </c:scaling>
        <c:delete val="0"/>
        <c:axPos val="b"/>
        <c:numFmt formatCode="General" sourceLinked="1"/>
        <c:majorTickMark val="none"/>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2"/>
        <c:crosses val="autoZero"/>
        <c:auto val="1"/>
        <c:lblAlgn val="ctr"/>
        <c:lblOffset val="100"/>
        <c:noMultiLvlLbl val="0"/>
      </c:catAx>
      <c:valAx>
        <c:axId val="2"/>
        <c:scaling>
          <c:orientation val="minMax"/>
          <c:max val="150"/>
          <c:min val="0"/>
        </c:scaling>
        <c:delete val="0"/>
        <c:axPos val="l"/>
        <c:numFmt formatCode="General" sourceLinked="1"/>
        <c:majorTickMark val="in"/>
        <c:minorTickMark val="none"/>
        <c:tickLblPos val="nextTo"/>
        <c:spPr>
          <a:ln w="25400" cap="flat" cmpd="sng">
            <a:solidFill>
              <a:schemeClr val="tx1"/>
            </a:solidFill>
            <a:prstDash val="solid"/>
            <a:round/>
            <a:headEnd type="none" w="med" len="med"/>
            <a:tailEnd type="none" w="med" len="med"/>
          </a:ln>
        </c:spPr>
        <c:txPr>
          <a:bodyPr horzOverflow="overflow" wrap="square" anchor="ctr" anchorCtr="1"/>
          <a:lstStyle/>
          <a:p>
            <a:pPr algn="ctr" rtl="0">
              <a:defRPr sz="1600" i="0" u="none" strike="noStrike" kern="1200" baseline="0">
                <a:solidFill>
                  <a:schemeClr val="tx1"/>
                </a:solidFill>
              </a:defRPr>
            </a:pPr>
            <a:endParaRPr lang="ja-JP" altLang="en-US"/>
          </a:p>
        </c:txPr>
        <c:crossAx val="1"/>
        <c:crosses val="autoZero"/>
        <c:crossBetween val="between"/>
        <c:majorUnit val="50"/>
      </c:valAx>
    </c:plotArea>
    <c:legend>
      <c:legendPos val="r"/>
      <c:layout>
        <c:manualLayout>
          <c:xMode val="edge"/>
          <c:yMode val="edge"/>
          <c:x val="0.84794976851851855"/>
          <c:y val="0.66813159722222215"/>
          <c:w val="0.14024537037037038"/>
          <c:h val="0.17087074641985542"/>
        </c:manualLayout>
      </c:layout>
      <c:overlay val="0"/>
      <c:spPr>
        <a:noFill/>
        <a:ln>
          <a:noFill/>
        </a:ln>
        <a:effectLst/>
      </c:spPr>
      <c:txPr>
        <a:bodyPr rot="0" horzOverflow="overflow" wrap="square" anchor="ctr" anchorCtr="1"/>
        <a:lstStyle/>
        <a:p>
          <a:pPr algn="l" rtl="0">
            <a:defRPr sz="1200" i="0" u="none" strike="noStrike" kern="1200" baseline="0">
              <a:solidFill>
                <a:schemeClr val="tx1"/>
              </a:solidFill>
            </a:defRPr>
          </a:pPr>
          <a:endParaRPr lang="ja-JP" altLang="en-US"/>
        </a:p>
      </c:txPr>
    </c:legend>
    <c:plotVisOnly val="1"/>
    <c:dispBlanksAs val="gap"/>
    <c:showDLblsOverMax val="0"/>
  </c:chart>
  <c:spPr>
    <a:solidFill>
      <a:schemeClr val="bg1"/>
    </a:solidFill>
    <a:ln w="9525" cap="flat" cmpd="sng" algn="ctr">
      <a:noFill/>
      <a:round/>
    </a:ln>
    <a:effectLst/>
  </c:spPr>
  <c:txPr>
    <a:bodyPr horzOverflow="overflow" anchor="ctr"/>
    <a:lstStyle/>
    <a:p>
      <a:pPr algn="ctr" rtl="0">
        <a:defRPr lang="ja-JP" altLang="en-US" sz="1200" b="1">
          <a:solidFill>
            <a:schemeClr val="tx1"/>
          </a:solidFill>
          <a:latin typeface="Arial Unicode MS"/>
          <a:ea typeface="Arial Unicode MS"/>
          <a:cs typeface="Arial Unicode MS"/>
        </a:defRPr>
      </a:pPr>
      <a:endParaRPr lang="ja-JP" altLang="en-US"/>
    </a:p>
  </c:txPr>
  <c:externalData r:id="rId1">
    <c:autoUpdate val="0"/>
  </c:externalData>
  <c:extLst>
    <c:ext xmlns:c14="http://schemas.microsoft.com/office/drawing/2007/8/2/chart" uri="{781A3756-C4B2-4CAC-9D66-4F8BD8637D16}"/>
  </c:extLst>
</c:chartSpace>
</file>

<file path=ppt/handoutMasters/_rels/handoutMaster1.xml.rels>&#65279;<?xml version="1.0" encoding="utf-8"?><Relationships xmlns="http://schemas.openxmlformats.org/package/2006/relationships"><Relationship Type="http://schemas.openxmlformats.org/officeDocument/2006/relationships/theme" Target="../theme/theme3.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7"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1108" name="日付プレースホルダー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5106495F-6063-4993-A734-166D669CB266}" type="datetimeFigureOut">
              <a:rPr kumimoji="1" lang="ja-JP" altLang="en-US" smtClean="0"/>
              <a:t>2021/3/15</a:t>
            </a:fld>
            <a:endParaRPr kumimoji="1" lang="ja-JP" altLang="en-US"/>
          </a:p>
        </p:txBody>
      </p:sp>
      <p:sp>
        <p:nvSpPr>
          <p:cNvPr id="1109" name="フッター プレースホルダー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1110" name="スライド番号プレースホルダー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29EFFF0-29BD-4FE4-AA32-41D1110306B2}"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46D06EA9-14B5-4F31-95CC-6AD91D20700D}" type="datetimeFigureOut">
              <a:rPr kumimoji="1" lang="ja-JP" altLang="en-US" smtClean="0"/>
              <a:t>2021/3/15</a:t>
            </a:fld>
            <a:endParaRPr kumimoji="1" lang="ja-JP" altLang="en-US"/>
          </a:p>
        </p:txBody>
      </p:sp>
      <p:sp>
        <p:nvSpPr>
          <p:cNvPr id="1102" name="スライド イメージ プレースホルダー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03" name="ノート プレースホルダー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4" name="フッター プレースホルダー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p>
        </p:txBody>
      </p:sp>
      <p:sp>
        <p:nvSpPr>
          <p:cNvPr id="1105" name="スライド番号プレースホルダー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slides/slide1.xml" Id="rId1" /><Relationship Type="http://schemas.openxmlformats.org/officeDocument/2006/relationships/notesMaster" Target="../notesMasters/notesMaster1.xml" Id="rId2" /></Relationships>
</file>

<file path=ppt/notesSlides/_rels/notesSlide10.xml.rels>&#65279;<?xml version="1.0" encoding="utf-8"?><Relationships xmlns="http://schemas.openxmlformats.org/package/2006/relationships"><Relationship Type="http://schemas.openxmlformats.org/officeDocument/2006/relationships/slide" Target="../slides/slide10.xml" Id="rId1" /><Relationship Type="http://schemas.openxmlformats.org/officeDocument/2006/relationships/notesMaster" Target="../notesMasters/notesMaster1.xml" Id="rId2" /></Relationships>
</file>

<file path=ppt/notesSlides/_rels/notesSlide11.xml.rels>&#65279;<?xml version="1.0" encoding="utf-8"?><Relationships xmlns="http://schemas.openxmlformats.org/package/2006/relationships"><Relationship Type="http://schemas.openxmlformats.org/officeDocument/2006/relationships/slide" Target="../slides/slide11.xml" Id="rId1" /><Relationship Type="http://schemas.openxmlformats.org/officeDocument/2006/relationships/notesMaster" Target="../notesMasters/notesMaster1.xml" Id="rId2" /></Relationships>
</file>

<file path=ppt/notesSlides/_rels/notesSlide12.xml.rels>&#65279;<?xml version="1.0" encoding="utf-8"?><Relationships xmlns="http://schemas.openxmlformats.org/package/2006/relationships"><Relationship Type="http://schemas.openxmlformats.org/officeDocument/2006/relationships/slide" Target="../slides/slide12.xml" Id="rId1" /><Relationship Type="http://schemas.openxmlformats.org/officeDocument/2006/relationships/notesMaster" Target="../notesMasters/notesMaster1.xml" Id="rId2" /></Relationships>
</file>

<file path=ppt/notesSlides/_rels/notesSlide13.xml.rels>&#65279;<?xml version="1.0" encoding="utf-8"?><Relationships xmlns="http://schemas.openxmlformats.org/package/2006/relationships"><Relationship Type="http://schemas.openxmlformats.org/officeDocument/2006/relationships/slide" Target="../slides/slide13.xml" Id="rId1" /><Relationship Type="http://schemas.openxmlformats.org/officeDocument/2006/relationships/notesMaster" Target="../notesMasters/notesMaster1.xml" Id="rId2" /></Relationships>
</file>

<file path=ppt/notesSlides/_rels/notesSlide14.xml.rels>&#65279;<?xml version="1.0" encoding="utf-8"?><Relationships xmlns="http://schemas.openxmlformats.org/package/2006/relationships"><Relationship Type="http://schemas.openxmlformats.org/officeDocument/2006/relationships/slide" Target="../slides/slide14.xml" Id="rId1" /><Relationship Type="http://schemas.openxmlformats.org/officeDocument/2006/relationships/notesMaster" Target="../notesMasters/notesMaster1.xml" Id="rId2" /></Relationships>
</file>

<file path=ppt/notesSlides/_rels/notesSlide2.xml.rels>&#65279;<?xml version="1.0" encoding="utf-8"?><Relationships xmlns="http://schemas.openxmlformats.org/package/2006/relationships"><Relationship Type="http://schemas.openxmlformats.org/officeDocument/2006/relationships/slide" Target="../slides/slide2.xml" Id="rId1" /><Relationship Type="http://schemas.openxmlformats.org/officeDocument/2006/relationships/notesMaster" Target="../notesMasters/notesMaster1.xml" Id="rId2" /></Relationships>
</file>

<file path=ppt/notesSlides/_rels/notesSlide3.xml.rels>&#65279;<?xml version="1.0" encoding="utf-8"?><Relationships xmlns="http://schemas.openxmlformats.org/package/2006/relationships"><Relationship Type="http://schemas.openxmlformats.org/officeDocument/2006/relationships/slide" Target="../slides/slide3.xml" Id="rId1" /><Relationship Type="http://schemas.openxmlformats.org/officeDocument/2006/relationships/notesMaster" Target="../notesMasters/notesMaster1.xml" Id="rId2" /></Relationships>
</file>

<file path=ppt/notesSlides/_rels/notesSlide4.xml.rels>&#65279;<?xml version="1.0" encoding="utf-8"?><Relationships xmlns="http://schemas.openxmlformats.org/package/2006/relationships"><Relationship Type="http://schemas.openxmlformats.org/officeDocument/2006/relationships/slide" Target="../slides/slide4.xml" Id="rId1" /><Relationship Type="http://schemas.openxmlformats.org/officeDocument/2006/relationships/notesMaster" Target="../notesMasters/notesMaster1.xml" Id="rId2" /></Relationships>
</file>

<file path=ppt/notesSlides/_rels/notesSlide5.xml.rels>&#65279;<?xml version="1.0" encoding="utf-8"?><Relationships xmlns="http://schemas.openxmlformats.org/package/2006/relationships"><Relationship Type="http://schemas.openxmlformats.org/officeDocument/2006/relationships/slide" Target="../slides/slide5.xml" Id="rId1" /><Relationship Type="http://schemas.openxmlformats.org/officeDocument/2006/relationships/notesMaster" Target="../notesMasters/notesMaster1.xml" Id="rId2" /></Relationships>
</file>

<file path=ppt/notesSlides/_rels/notesSlide6.xml.rels>&#65279;<?xml version="1.0" encoding="utf-8"?><Relationships xmlns="http://schemas.openxmlformats.org/package/2006/relationships"><Relationship Type="http://schemas.openxmlformats.org/officeDocument/2006/relationships/slide" Target="../slides/slide6.xml" Id="rId1" /><Relationship Type="http://schemas.openxmlformats.org/officeDocument/2006/relationships/notesMaster" Target="../notesMasters/notesMaster1.xml" Id="rId2" /></Relationships>
</file>

<file path=ppt/notesSlides/_rels/notesSlide7.xml.rels>&#65279;<?xml version="1.0" encoding="utf-8"?><Relationships xmlns="http://schemas.openxmlformats.org/package/2006/relationships"><Relationship Type="http://schemas.openxmlformats.org/officeDocument/2006/relationships/slide" Target="../slides/slide7.xml" Id="rId1" /><Relationship Type="http://schemas.openxmlformats.org/officeDocument/2006/relationships/notesMaster" Target="../notesMasters/notesMaster1.xml" Id="rId2" /></Relationships>
</file>

<file path=ppt/notesSlides/_rels/notesSlide8.xml.rels>&#65279;<?xml version="1.0" encoding="utf-8"?><Relationships xmlns="http://schemas.openxmlformats.org/package/2006/relationships"><Relationship Type="http://schemas.openxmlformats.org/officeDocument/2006/relationships/slide" Target="../slides/slide8.xml" Id="rId1" /><Relationship Type="http://schemas.openxmlformats.org/officeDocument/2006/relationships/notesMaster" Target="../notesMasters/notesMaster1.xml" Id="rId2" /></Relationships>
</file>

<file path=ppt/notesSlides/_rels/notesSlide9.xml.rels>&#65279;<?xml version="1.0" encoding="utf-8"?><Relationships xmlns="http://schemas.openxmlformats.org/package/2006/relationships"><Relationship Type="http://schemas.openxmlformats.org/officeDocument/2006/relationships/slide" Target="../slides/slide9.xml" Id="rId1" /><Relationship Type="http://schemas.openxmlformats.org/officeDocument/2006/relationships/notesMaster" Target="../notesMasters/notesMaster1.xml" Id="rId2"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7" name="スライド イメージ プレースホルダー 1"/>
          <p:cNvSpPr>
            <a:spLocks noGrp="1" noRot="1" noChangeAspect="1" noChangeArrowheads="1" noTextEdit="1"/>
          </p:cNvSpPr>
          <p:nvPr>
            <p:ph type="sldImg"/>
          </p:nvPr>
        </p:nvSpPr>
        <p:spPr>
          <a:xfrm>
            <a:off x="2857500" y="514350"/>
            <a:ext cx="3429000" cy="2571750"/>
          </a:xfrm>
          <a:noFill/>
          <a:ln>
            <a:solidFill>
              <a:srgbClr val="000000"/>
            </a:solidFill>
            <a:miter lim="800000"/>
          </a:ln>
        </p:spPr>
      </p:sp>
      <p:sp>
        <p:nvSpPr>
          <p:cNvPr id="1118" name="ノート プレースホルダー 2"/>
          <p:cNvSpPr>
            <a:spLocks noGrp="1" noChangeArrowheads="1"/>
          </p:cNvSpPr>
          <p:nvPr>
            <p:ph type="body" idx="1"/>
          </p:nvPr>
        </p:nvSpPr>
        <p:spPr>
          <a:xfrm>
            <a:off x="914400" y="3257550"/>
            <a:ext cx="7315200" cy="3086100"/>
          </a:xfrm>
          <a:noFill/>
          <a:ln>
            <a:noFill/>
            <a:miter lim="800000"/>
          </a:ln>
        </p:spPr>
        <p:txBody>
          <a:bodyPr vert="horz" wrap="square" lIns="91440" tIns="45720" rIns="91440" bIns="45720" anchor="t"/>
          <a:lstStyle/>
          <a:p>
            <a:pPr marL="0" fontAlgn="base">
              <a:spcBef>
                <a:spcPct val="0"/>
              </a:spcBef>
            </a:pPr>
            <a:endParaRPr lang="en-US" altLang="ja-JP" noProof="0" dirty="0"/>
          </a:p>
          <a:p>
            <a:pPr marL="0" fontAlgn="base">
              <a:spcBef>
                <a:spcPct val="0"/>
              </a:spcBef>
            </a:pPr>
            <a:endParaRPr lang="en-US" altLang="ja-JP" noProof="0" dirty="0"/>
          </a:p>
        </p:txBody>
      </p:sp>
      <p:sp>
        <p:nvSpPr>
          <p:cNvPr id="1119" name="スライド番号プレースホルダー 3"/>
          <p:cNvSpPr txBox="1">
            <a:spLocks noGrp="1" noChangeArrowheads="1"/>
          </p:cNvSpPr>
          <p:nvPr>
            <p:ph type="sldNum" sz="half" idx="10"/>
          </p:nvPr>
        </p:nvSpPr>
        <p:spPr>
          <a:xfrm>
            <a:off x="5179483" y="6513909"/>
            <a:ext cx="3962400" cy="342900"/>
          </a:xfrm>
          <a:prstGeom prst="rect">
            <a:avLst/>
          </a:prstGeom>
          <a:noFill/>
          <a:ln>
            <a:miter/>
          </a:ln>
        </p:spPr>
        <p:txBody>
          <a:bodyPr anchor="b"/>
          <a:lstStyle>
            <a:lvl2pPr marL="742950" indent="-742950"/>
            <a:lvl3pPr marL="1143000" indent="-1143000"/>
            <a:lvl4pPr marL="1600200" indent="-1600200"/>
            <a:lvl5pPr marL="2057400" indent="-2057400"/>
          </a:lstStyle>
          <a:p>
            <a:pPr algn="r" fontAlgn="base"/>
            <a:fld id="{AD8294F9-3780-41CF-A4BF-0CE941E0147F}" type="slidenum">
              <a:rPr lang="ja-JP" altLang="en-US" sz="1200" noProof="0" dirty="0"/>
              <a:pPr algn="r" fontAlgn="base"/>
              <a:t>1</a:t>
            </a:fld>
            <a:endParaRPr lang="ja-JP" altLang="en-US" sz="1200" noProof="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69" name="四角形 170"/>
          <p:cNvSpPr>
            <a:spLocks noGrp="1" noRot="1" noChangeAspect="1"/>
          </p:cNvSpPr>
          <p:nvPr>
            <p:ph type="sldImg" idx="2"/>
          </p:nvPr>
        </p:nvSpPr>
        <p:spPr>
          <a:prstGeom prst="rect">
            <a:avLst/>
          </a:prstGeom>
        </p:spPr>
        <p:txBody>
          <a:bodyPr/>
          <a:lstStyle/>
          <a:p>
            <a:endParaRPr kumimoji="1" lang="ja-JP" altLang="en-US"/>
          </a:p>
        </p:txBody>
      </p:sp>
      <p:sp>
        <p:nvSpPr>
          <p:cNvPr id="1270" name="四角形 171"/>
          <p:cNvSpPr>
            <a:spLocks noGrp="1"/>
          </p:cNvSpPr>
          <p:nvPr>
            <p:ph type="body" sz="quarter" idx="3"/>
          </p:nvPr>
        </p:nvSpPr>
        <p:spPr>
          <a:prstGeom prst="rect">
            <a:avLst/>
          </a:prstGeom>
        </p:spPr>
        <p:txBody>
          <a:bodyPr/>
          <a:lstStyle/>
          <a:p>
            <a:r>
              <a:rPr kumimoji="1" lang="ja-JP" altLang="en-US"/>
              <a:t>・Bグループと全国平均の体高および一日当たりの体高の増加を比較</a:t>
            </a:r>
          </a:p>
          <a:p>
            <a:r>
              <a:rPr kumimoji="1" lang="ja-JP" altLang="en-US"/>
              <a:t>・体重は全国平均よりも大きい傾向⇒(Aグループに比べると全国平均との差は小さい)</a:t>
            </a:r>
            <a:endParaRPr kumimoji="1" lang="ja-JP" altLang="en-US"/>
          </a:p>
          <a:p>
            <a:r>
              <a:rPr kumimoji="1" lang="ja-JP" altLang="en-US"/>
              <a:t>・1日あたりの増加は5-7か月は全国平均より低い傾向</a:t>
            </a:r>
            <a:endParaRPr kumimoji="1" lang="ja-JP" altLang="en-US"/>
          </a:p>
          <a:p>
            <a:r>
              <a:rPr kumimoji="1" lang="ja-JP" altLang="en-US"/>
              <a:t>・7-8か月齢間では全国平均を上回った</a:t>
            </a:r>
            <a:endParaRPr kumimoji="1" lang="ja-JP" altLang="en-US"/>
          </a:p>
        </p:txBody>
      </p:sp>
      <p:sp>
        <p:nvSpPr>
          <p:cNvPr id="1271" name="四角形 17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85" name="四角形 106"/>
          <p:cNvSpPr>
            <a:spLocks noGrp="1" noRot="1" noChangeAspect="1"/>
          </p:cNvSpPr>
          <p:nvPr>
            <p:ph type="sldImg" idx="2"/>
          </p:nvPr>
        </p:nvSpPr>
        <p:spPr>
          <a:prstGeom prst="rect">
            <a:avLst/>
          </a:prstGeom>
        </p:spPr>
        <p:txBody>
          <a:bodyPr/>
          <a:lstStyle/>
          <a:p>
            <a:endParaRPr kumimoji="1" lang="ja-JP" altLang="en-US"/>
          </a:p>
        </p:txBody>
      </p:sp>
      <p:sp>
        <p:nvSpPr>
          <p:cNvPr id="1286" name="四角形 107"/>
          <p:cNvSpPr>
            <a:spLocks noGrp="1"/>
          </p:cNvSpPr>
          <p:nvPr>
            <p:ph type="body" sz="quarter" idx="3"/>
          </p:nvPr>
        </p:nvSpPr>
        <p:spPr>
          <a:prstGeom prst="rect">
            <a:avLst/>
          </a:prstGeom>
        </p:spPr>
        <p:txBody>
          <a:bodyPr/>
          <a:lstStyle/>
          <a:p>
            <a:r>
              <a:rPr kumimoji="1" lang="ja-JP" altLang="en-US"/>
              <a:t>・4-8か月齢までの各グループの平均体高の増加を表示</a:t>
            </a:r>
          </a:p>
          <a:p>
            <a:r>
              <a:rPr kumimoji="1" lang="ja-JP" altLang="en-US"/>
              <a:t>・各グループ間で有意差はみられない⇒Aグループの方が大きい傾向</a:t>
            </a:r>
            <a:endParaRPr kumimoji="1" lang="ja-JP" altLang="en-US"/>
          </a:p>
          <a:p>
            <a:r>
              <a:rPr kumimoji="1" lang="ja-JP" altLang="en-US"/>
              <a:t>・各月齢間の体高の増加に有意差はみられない(4-7か月間はAグループが大きく、7-8か月間ではBグループの方が大きい)</a:t>
            </a:r>
            <a:endParaRPr kumimoji="1" lang="ja-JP" altLang="en-US"/>
          </a:p>
        </p:txBody>
      </p:sp>
      <p:sp>
        <p:nvSpPr>
          <p:cNvPr id="1287" name="四角形 108"/>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2" name="四角形 109"/>
          <p:cNvSpPr>
            <a:spLocks noGrp="1" noRot="1" noChangeAspect="1"/>
          </p:cNvSpPr>
          <p:nvPr>
            <p:ph type="sldImg" idx="2"/>
          </p:nvPr>
        </p:nvSpPr>
        <p:spPr>
          <a:prstGeom prst="rect">
            <a:avLst/>
          </a:prstGeom>
        </p:spPr>
        <p:txBody>
          <a:bodyPr/>
          <a:lstStyle/>
          <a:p>
            <a:endParaRPr kumimoji="1" lang="ja-JP" altLang="en-US"/>
          </a:p>
        </p:txBody>
      </p:sp>
      <p:sp>
        <p:nvSpPr>
          <p:cNvPr id="1303" name="四角形 110"/>
          <p:cNvSpPr>
            <a:spLocks noGrp="1"/>
          </p:cNvSpPr>
          <p:nvPr>
            <p:ph type="body" sz="quarter" idx="3"/>
          </p:nvPr>
        </p:nvSpPr>
        <p:spPr>
          <a:prstGeom prst="rect">
            <a:avLst/>
          </a:prstGeom>
        </p:spPr>
        <p:txBody>
          <a:bodyPr/>
          <a:lstStyle/>
          <a:p>
            <a:r>
              <a:rPr kumimoji="1" lang="ja-JP" altLang="en-US"/>
              <a:t>・4-8か月齢までの各グループの飼料摂取量を表示</a:t>
            </a:r>
          </a:p>
          <a:p>
            <a:r>
              <a:rPr kumimoji="1" lang="ja-JP" altLang="en-US"/>
              <a:t>・濃厚飼料摂取量は4-8か月齢間で差はみられない</a:t>
            </a:r>
            <a:endParaRPr kumimoji="1" lang="ja-JP" altLang="en-US"/>
          </a:p>
          <a:p>
            <a:r>
              <a:rPr kumimoji="1" lang="ja-JP" altLang="en-US"/>
              <a:t>・粗飼料摂取量に有意差はみられなかったが、5-8か月齢間でAグループの方が多い傾向</a:t>
            </a:r>
            <a:endParaRPr kumimoji="1" lang="ja-JP" altLang="en-US"/>
          </a:p>
        </p:txBody>
      </p:sp>
      <p:sp>
        <p:nvSpPr>
          <p:cNvPr id="1304" name="四角形 111"/>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4" name="四角形 115"/>
          <p:cNvSpPr>
            <a:spLocks noGrp="1" noRot="1" noChangeAspect="1"/>
          </p:cNvSpPr>
          <p:nvPr>
            <p:ph type="sldImg" idx="2"/>
          </p:nvPr>
        </p:nvSpPr>
        <p:spPr>
          <a:prstGeom prst="rect">
            <a:avLst/>
          </a:prstGeom>
        </p:spPr>
        <p:txBody>
          <a:bodyPr/>
          <a:lstStyle/>
          <a:p>
            <a:endParaRPr kumimoji="1" lang="ja-JP" altLang="en-US"/>
          </a:p>
        </p:txBody>
      </p:sp>
      <p:sp>
        <p:nvSpPr>
          <p:cNvPr id="1315" name="四角形 116"/>
          <p:cNvSpPr>
            <a:spLocks noGrp="1"/>
          </p:cNvSpPr>
          <p:nvPr>
            <p:ph type="body" sz="quarter" idx="3"/>
          </p:nvPr>
        </p:nvSpPr>
        <p:spPr>
          <a:prstGeom prst="rect">
            <a:avLst/>
          </a:prstGeom>
        </p:spPr>
        <p:txBody>
          <a:bodyPr/>
          <a:lstStyle/>
          <a:p>
            <a:r>
              <a:rPr kumimoji="1" lang="ja-JP" altLang="en-US"/>
              <a:t>・体重、体高およびそれらの増加においてグループ間での有意差はみられない</a:t>
            </a:r>
          </a:p>
          <a:p>
            <a:r>
              <a:rPr kumimoji="1" lang="ja-JP" altLang="en-US"/>
              <a:t>・AグループのDGは全国平均より低い傾向</a:t>
            </a:r>
            <a:endParaRPr kumimoji="1" lang="ja-JP" altLang="en-US"/>
          </a:p>
          <a:p>
            <a:r>
              <a:rPr kumimoji="1" lang="ja-JP" altLang="en-US"/>
              <a:t>・7-8か月齢間の飼料要求率はBグループよりAグループの方が高い傾向</a:t>
            </a:r>
            <a:endParaRPr kumimoji="1" lang="ja-JP" altLang="en-US"/>
          </a:p>
          <a:p>
            <a:r>
              <a:rPr kumimoji="1" lang="ja-JP" altLang="en-US"/>
              <a:t>・BMS能力が高い群では低い群と比べ濃厚飼料および粗飼料要求率が高くなる可能性</a:t>
            </a:r>
            <a:endParaRPr kumimoji="1" lang="ja-JP" altLang="en-US"/>
          </a:p>
        </p:txBody>
      </p:sp>
      <p:sp>
        <p:nvSpPr>
          <p:cNvPr id="1316" name="四角形 117"/>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25" name="四角形 118"/>
          <p:cNvSpPr>
            <a:spLocks noGrp="1" noRot="1" noChangeAspect="1"/>
          </p:cNvSpPr>
          <p:nvPr>
            <p:ph type="sldImg" idx="2"/>
          </p:nvPr>
        </p:nvSpPr>
        <p:spPr>
          <a:prstGeom prst="rect">
            <a:avLst/>
          </a:prstGeom>
        </p:spPr>
        <p:txBody>
          <a:bodyPr/>
          <a:lstStyle/>
          <a:p>
            <a:endParaRPr kumimoji="1" lang="ja-JP" altLang="en-US"/>
          </a:p>
        </p:txBody>
      </p:sp>
      <p:sp>
        <p:nvSpPr>
          <p:cNvPr id="1326" name="四角形 119"/>
          <p:cNvSpPr>
            <a:spLocks noGrp="1"/>
          </p:cNvSpPr>
          <p:nvPr>
            <p:ph type="body" sz="quarter" idx="3"/>
          </p:nvPr>
        </p:nvSpPr>
        <p:spPr>
          <a:prstGeom prst="rect">
            <a:avLst/>
          </a:prstGeom>
        </p:spPr>
        <p:txBody>
          <a:bodyPr/>
          <a:lstStyle/>
          <a:p>
            <a:r>
              <a:rPr kumimoji="1" lang="ja-JP" altLang="en-US"/>
              <a:t>・今後の計画⇒育成終了期間の10か月齢までの測定結果を集積していく予定</a:t>
            </a:r>
          </a:p>
          <a:p>
            <a:r>
              <a:rPr kumimoji="1" lang="ja-JP" altLang="en-US"/>
              <a:t>　　　　　　　　⇒試験牛を枝肉重量およびBMS能力によるグループ分けでどちらもB以上、枝肉能力がB以上、BMS能力がB以上、どちらもC以下の4グループに分類</a:t>
            </a:r>
            <a:endParaRPr kumimoji="1" lang="ja-JP" altLang="en-US"/>
          </a:p>
          <a:p>
            <a:r>
              <a:rPr kumimoji="1" lang="ja-JP" altLang="en-US"/>
              <a:t>　　　　　　　　⇒増体を比較し、脂肪交雑に大きく影響している血中ビタミンA濃度についてもデータを集積　</a:t>
            </a:r>
            <a:endParaRPr kumimoji="1" lang="ja-JP" altLang="en-US"/>
          </a:p>
          <a:p>
            <a:r>
              <a:rPr kumimoji="1" lang="ja-JP" altLang="en-US"/>
              <a:t>　　　　　　　　⇒当課慣行の飼料設計以外にも、表に示している濃厚飼料、粗飼料比大きくを変更した飼料設計で給餌⇒増体を比較</a:t>
            </a:r>
            <a:endParaRPr kumimoji="1" lang="ja-JP" altLang="en-US"/>
          </a:p>
        </p:txBody>
      </p:sp>
      <p:sp>
        <p:nvSpPr>
          <p:cNvPr id="1327" name="四角形 12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14</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1" name="四角形 91"/>
          <p:cNvSpPr>
            <a:spLocks noGrp="1" noRot="1" noChangeAspect="1"/>
          </p:cNvSpPr>
          <p:nvPr>
            <p:ph type="sldImg" idx="2"/>
          </p:nvPr>
        </p:nvSpPr>
        <p:spPr>
          <a:prstGeom prst="rect">
            <a:avLst/>
          </a:prstGeom>
        </p:spPr>
        <p:txBody>
          <a:bodyPr/>
          <a:lstStyle/>
          <a:p>
            <a:endParaRPr kumimoji="1" lang="ja-JP" altLang="en-US"/>
          </a:p>
        </p:txBody>
      </p:sp>
      <p:sp>
        <p:nvSpPr>
          <p:cNvPr id="1152" name="四角形 92"/>
          <p:cNvSpPr>
            <a:spLocks noGrp="1"/>
          </p:cNvSpPr>
          <p:nvPr>
            <p:ph type="body" sz="quarter" idx="3"/>
          </p:nvPr>
        </p:nvSpPr>
        <p:spPr>
          <a:prstGeom prst="rect">
            <a:avLst/>
          </a:prstGeom>
        </p:spPr>
        <p:txBody>
          <a:bodyPr/>
          <a:lstStyle/>
          <a:p>
            <a:pPr algn="l"/>
            <a:r>
              <a:rPr lang="ja-JP" altLang="en-US"/>
              <a:t>・本県の肉用肥育農家は一般的に１０か月齢前後の肥育素牛をセリ市場で購入している⇒増体の良い個体が高値で取引されている</a:t>
            </a:r>
            <a:endParaRPr lang="ja-JP" altLang="en-US"/>
          </a:p>
          <a:p>
            <a:pPr algn="l"/>
            <a:r>
              <a:rPr lang="ja-JP" altLang="en-US"/>
              <a:t>・肉用繁殖農家では産肉能力の高い種雄牛との交配による産子の哺育、育成を行い出荷する</a:t>
            </a:r>
            <a:endParaRPr lang="ja-JP" altLang="en-US"/>
          </a:p>
          <a:p>
            <a:pPr algn="l"/>
            <a:r>
              <a:rPr lang="ja-JP" altLang="en-US"/>
              <a:t>・しかし、能力の高い種雄牛の交配による産子においても増体能力に個体差が生じ、販売収益に影響している</a:t>
            </a:r>
            <a:endParaRPr lang="ja-JP" altLang="en-US"/>
          </a:p>
          <a:p>
            <a:pPr algn="l"/>
            <a:r>
              <a:rPr lang="ja-JP" altLang="en-US"/>
              <a:t>・本試験は遺伝子検査により個体毎の遺伝的産肉能力を把握することの出来るゲノミック評価を活用</a:t>
            </a:r>
            <a:endParaRPr lang="ja-JP" altLang="en-US"/>
          </a:p>
          <a:p>
            <a:pPr algn="l"/>
            <a:r>
              <a:rPr lang="ja-JP" altLang="en-US"/>
              <a:t>⇒早期に初生子牛の個体能力を把握しその個体毎に合った育成管理を実現⇒目的：平均値以上の増体を得られる肥育素牛の育成技術の確立</a:t>
            </a:r>
            <a:endParaRPr lang="ja-JP" altLang="en-US"/>
          </a:p>
          <a:p>
            <a:r>
              <a:rPr lang="ja-JP" altLang="en-US"/>
              <a:t> </a:t>
            </a:r>
          </a:p>
          <a:p>
            <a:endParaRPr kumimoji="1" lang="ja-JP" altLang="en-US"/>
          </a:p>
        </p:txBody>
      </p:sp>
      <p:sp>
        <p:nvSpPr>
          <p:cNvPr id="1153" name="四角形 9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4" name="四角形 94"/>
          <p:cNvSpPr>
            <a:spLocks noGrp="1" noRot="1" noChangeAspect="1"/>
          </p:cNvSpPr>
          <p:nvPr>
            <p:ph type="sldImg" idx="2"/>
          </p:nvPr>
        </p:nvSpPr>
        <p:spPr>
          <a:prstGeom prst="rect">
            <a:avLst/>
          </a:prstGeom>
        </p:spPr>
        <p:txBody>
          <a:bodyPr/>
          <a:lstStyle/>
          <a:p>
            <a:endParaRPr kumimoji="1" lang="ja-JP" altLang="en-US"/>
          </a:p>
        </p:txBody>
      </p:sp>
      <p:sp>
        <p:nvSpPr>
          <p:cNvPr id="1165" name="四角形 95"/>
          <p:cNvSpPr>
            <a:spLocks noGrp="1"/>
          </p:cNvSpPr>
          <p:nvPr>
            <p:ph type="body" sz="quarter" idx="3"/>
          </p:nvPr>
        </p:nvSpPr>
        <p:spPr>
          <a:prstGeom prst="rect">
            <a:avLst/>
          </a:prstGeom>
        </p:spPr>
        <p:txBody>
          <a:bodyPr/>
          <a:lstStyle/>
          <a:p>
            <a:r>
              <a:rPr kumimoji="1" lang="ja-JP" altLang="en-US"/>
              <a:t>・当課で繋用する繁殖牛の産子に対し約2か月齢時に毛根を採取⇒ゲノミック評価試験</a:t>
            </a:r>
          </a:p>
          <a:p>
            <a:r>
              <a:rPr kumimoji="1" lang="ja-JP" altLang="en-US"/>
              <a:t>・枝肉重量、脂肪交雑に関する項目においてグループ分け</a:t>
            </a:r>
            <a:endParaRPr kumimoji="1" lang="ja-JP" altLang="en-US"/>
          </a:p>
          <a:p>
            <a:r>
              <a:rPr kumimoji="1" lang="ja-JP" altLang="en-US"/>
              <a:t>・4-10か月齢の間、当課で慣行している飼料設計で給餌</a:t>
            </a:r>
            <a:endParaRPr kumimoji="1" lang="ja-JP" altLang="en-US"/>
          </a:p>
          <a:p>
            <a:r>
              <a:rPr kumimoji="1" lang="ja-JP" altLang="en-US"/>
              <a:t>・1か月ごとに体重及び体高を測定⇒グループごとに体重および体高の増加を比較</a:t>
            </a:r>
            <a:endParaRPr kumimoji="1" lang="ja-JP" altLang="en-US"/>
          </a:p>
        </p:txBody>
      </p:sp>
      <p:sp>
        <p:nvSpPr>
          <p:cNvPr id="1166" name="四角形 96"/>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78" name="四角形 97"/>
          <p:cNvSpPr>
            <a:spLocks noGrp="1" noRot="1" noChangeAspect="1"/>
          </p:cNvSpPr>
          <p:nvPr>
            <p:ph type="sldImg" idx="2"/>
          </p:nvPr>
        </p:nvSpPr>
        <p:spPr>
          <a:prstGeom prst="rect">
            <a:avLst/>
          </a:prstGeom>
        </p:spPr>
        <p:txBody>
          <a:bodyPr/>
          <a:lstStyle/>
          <a:p>
            <a:endParaRPr kumimoji="1" lang="ja-JP" altLang="en-US"/>
          </a:p>
        </p:txBody>
      </p:sp>
      <p:sp>
        <p:nvSpPr>
          <p:cNvPr id="1179" name="四角形 98"/>
          <p:cNvSpPr>
            <a:spLocks noGrp="1"/>
          </p:cNvSpPr>
          <p:nvPr>
            <p:ph type="body" sz="quarter" idx="3"/>
          </p:nvPr>
        </p:nvSpPr>
        <p:spPr>
          <a:prstGeom prst="rect">
            <a:avLst/>
          </a:prstGeom>
        </p:spPr>
        <p:txBody>
          <a:bodyPr/>
          <a:lstStyle/>
          <a:p>
            <a:r>
              <a:rPr kumimoji="1" lang="ja-JP" altLang="en-US"/>
              <a:t>・現在繋用している試験牛の内、8か月齢までの結果が出ている6頭のものを使用</a:t>
            </a:r>
          </a:p>
          <a:p>
            <a:r>
              <a:rPr kumimoji="1" lang="ja-JP" altLang="en-US"/>
              <a:t>・枝肉重量、ロース芯面積、バラ厚、皮下脂肪厚、歩留まり基準値、BMS No.についての評価が存在</a:t>
            </a:r>
          </a:p>
          <a:p>
            <a:r>
              <a:rPr kumimoji="1" lang="ja-JP" altLang="en-US"/>
              <a:t>・能力が優れている順にH、A、B、C、Dで評価⇒、Bで平均以上、C以下で平均未満</a:t>
            </a:r>
            <a:endParaRPr kumimoji="1" lang="ja-JP" altLang="en-US"/>
          </a:p>
          <a:p>
            <a:r>
              <a:rPr kumimoji="1" lang="ja-JP" altLang="en-US"/>
              <a:t>・特に増体に影響のある枝肉重量と、脂肪交雑に関係するBMS No.に着目⇒BMS能力がB以上の群をAグループ、C以下の群をBグループに設定</a:t>
            </a:r>
            <a:endParaRPr kumimoji="1" lang="ja-JP" altLang="en-US"/>
          </a:p>
        </p:txBody>
      </p:sp>
      <p:sp>
        <p:nvSpPr>
          <p:cNvPr id="1180" name="四角形 9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0" name="四角形 100"/>
          <p:cNvSpPr>
            <a:spLocks noGrp="1" noRot="1" noChangeAspect="1"/>
          </p:cNvSpPr>
          <p:nvPr>
            <p:ph type="sldImg" idx="2"/>
          </p:nvPr>
        </p:nvSpPr>
        <p:spPr>
          <a:prstGeom prst="rect">
            <a:avLst/>
          </a:prstGeom>
        </p:spPr>
        <p:txBody>
          <a:bodyPr/>
          <a:lstStyle/>
          <a:p>
            <a:endParaRPr kumimoji="1" lang="ja-JP" altLang="en-US"/>
          </a:p>
        </p:txBody>
      </p:sp>
      <p:sp>
        <p:nvSpPr>
          <p:cNvPr id="1191" name="四角形 101"/>
          <p:cNvSpPr>
            <a:spLocks noGrp="1"/>
          </p:cNvSpPr>
          <p:nvPr>
            <p:ph type="body" sz="quarter" idx="3"/>
          </p:nvPr>
        </p:nvSpPr>
        <p:spPr>
          <a:prstGeom prst="rect">
            <a:avLst/>
          </a:prstGeom>
        </p:spPr>
        <p:txBody>
          <a:bodyPr/>
          <a:lstStyle/>
          <a:p>
            <a:r>
              <a:rPr kumimoji="1" lang="ja-JP" altLang="en-US"/>
              <a:t>・表に当課で慣行している給餌設計を表示</a:t>
            </a:r>
            <a:endParaRPr kumimoji="1" lang="ja-JP" altLang="en-US"/>
          </a:p>
          <a:p>
            <a:r>
              <a:rPr kumimoji="1" lang="ja-JP" altLang="en-US"/>
              <a:t>・配合飼料は</a:t>
            </a:r>
            <a:r>
              <a:rPr lang="ja-JP" altLang="en-US" sz="2800" b="0">
                <a:latin typeface="+mn-ea"/>
                <a:ea typeface="+mn-ea"/>
                <a:cs typeface="Arial Unicode MS"/>
              </a:rPr>
              <a:t>CP19.0%以上、TDN72.5%以上の市販飼料</a:t>
            </a:r>
            <a:r>
              <a:rPr kumimoji="1" lang="ja-JP" altLang="en-US"/>
              <a:t>、粗飼料にはチモシーを使用</a:t>
            </a:r>
            <a:endParaRPr kumimoji="1" lang="ja-JP" altLang="en-US"/>
          </a:p>
          <a:p>
            <a:r>
              <a:rPr kumimoji="1" lang="ja-JP" altLang="en-US"/>
              <a:t>・日増体重が1kgとなり、粗タンパク質(CP)、可消化養分総量(TDN)および乾物量(DM)の充足率が1となるように設計</a:t>
            </a:r>
            <a:endParaRPr kumimoji="1" lang="ja-JP" altLang="en-US"/>
          </a:p>
          <a:p>
            <a:r>
              <a:rPr kumimoji="1" lang="ja-JP" altLang="en-US"/>
              <a:t>・濃厚飼料は朝昼夕3回、粗飼料は朝夕2回に分け給餌し、日齢ごとに一定量を給餌</a:t>
            </a:r>
            <a:endParaRPr kumimoji="1" lang="ja-JP" altLang="en-US"/>
          </a:p>
          <a:p>
            <a:r>
              <a:rPr kumimoji="1" lang="ja-JP" altLang="en-US"/>
              <a:t>・残飼料を計量し、飼料摂取量を推定</a:t>
            </a:r>
            <a:endParaRPr kumimoji="1" lang="ja-JP" altLang="en-US"/>
          </a:p>
        </p:txBody>
      </p:sp>
      <p:sp>
        <p:nvSpPr>
          <p:cNvPr id="1192" name="四角形 10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07" name="四角形 136"/>
          <p:cNvSpPr>
            <a:spLocks noGrp="1" noRot="1" noChangeAspect="1"/>
          </p:cNvSpPr>
          <p:nvPr>
            <p:ph type="sldImg" idx="2"/>
          </p:nvPr>
        </p:nvSpPr>
        <p:spPr>
          <a:prstGeom prst="rect">
            <a:avLst/>
          </a:prstGeom>
        </p:spPr>
        <p:txBody>
          <a:bodyPr/>
          <a:lstStyle/>
          <a:p>
            <a:endParaRPr kumimoji="1" lang="ja-JP" altLang="en-US"/>
          </a:p>
        </p:txBody>
      </p:sp>
      <p:sp>
        <p:nvSpPr>
          <p:cNvPr id="1208" name="四角形 137"/>
          <p:cNvSpPr>
            <a:spLocks noGrp="1"/>
          </p:cNvSpPr>
          <p:nvPr>
            <p:ph type="body" sz="quarter" idx="3"/>
          </p:nvPr>
        </p:nvSpPr>
        <p:spPr>
          <a:prstGeom prst="rect">
            <a:avLst/>
          </a:prstGeom>
        </p:spPr>
        <p:txBody>
          <a:bodyPr/>
          <a:lstStyle/>
          <a:p>
            <a:r>
              <a:rPr kumimoji="1" lang="ja-JP" altLang="en-US"/>
              <a:t>・体重および一日当たりの増加体重（DG）</a:t>
            </a:r>
          </a:p>
          <a:p>
            <a:r>
              <a:rPr kumimoji="1" lang="ja-JP" altLang="en-US"/>
              <a:t>・全国平均とAグループを比較(全国平均の値には「日本飼養標準肉牛用」のデータを使用)</a:t>
            </a:r>
            <a:endParaRPr kumimoji="1" lang="ja-JP" altLang="en-US"/>
          </a:p>
          <a:p>
            <a:r>
              <a:rPr kumimoji="1" lang="ja-JP" altLang="en-US"/>
              <a:t>・全国平均と比較し、Aグループの体重は大きい傾向</a:t>
            </a:r>
            <a:endParaRPr kumimoji="1" lang="ja-JP" altLang="en-US"/>
          </a:p>
          <a:p>
            <a:r>
              <a:rPr kumimoji="1" lang="ja-JP" altLang="en-US"/>
              <a:t>・DGは6か月以降低い傾向</a:t>
            </a:r>
            <a:endParaRPr kumimoji="1" lang="ja-JP" altLang="en-US"/>
          </a:p>
        </p:txBody>
      </p:sp>
      <p:sp>
        <p:nvSpPr>
          <p:cNvPr id="1209" name="四角形 138"/>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2" name="四角形 139"/>
          <p:cNvSpPr>
            <a:spLocks noGrp="1" noRot="1" noChangeAspect="1"/>
          </p:cNvSpPr>
          <p:nvPr>
            <p:ph type="sldImg" idx="2"/>
          </p:nvPr>
        </p:nvSpPr>
        <p:spPr>
          <a:prstGeom prst="rect">
            <a:avLst/>
          </a:prstGeom>
        </p:spPr>
        <p:txBody>
          <a:bodyPr/>
          <a:lstStyle/>
          <a:p>
            <a:endParaRPr kumimoji="1" lang="ja-JP" altLang="en-US"/>
          </a:p>
        </p:txBody>
      </p:sp>
      <p:sp>
        <p:nvSpPr>
          <p:cNvPr id="1223" name="四角形 140"/>
          <p:cNvSpPr>
            <a:spLocks noGrp="1"/>
          </p:cNvSpPr>
          <p:nvPr>
            <p:ph type="body" sz="quarter" idx="3"/>
          </p:nvPr>
        </p:nvSpPr>
        <p:spPr>
          <a:prstGeom prst="rect">
            <a:avLst/>
          </a:prstGeom>
        </p:spPr>
        <p:txBody>
          <a:bodyPr/>
          <a:lstStyle/>
          <a:p>
            <a:r>
              <a:rPr kumimoji="1" lang="ja-JP" altLang="en-US"/>
              <a:t>・Bグループと全国平均の体重およびDGの比較</a:t>
            </a:r>
            <a:endParaRPr kumimoji="1" lang="ja-JP" altLang="en-US"/>
          </a:p>
          <a:p>
            <a:r>
              <a:rPr kumimoji="1" lang="ja-JP" altLang="en-US"/>
              <a:t>・全国平均よりも大きい傾向があるが、Aグループに比べると全国平均との差は小さい</a:t>
            </a:r>
            <a:endParaRPr kumimoji="1" lang="ja-JP" altLang="en-US"/>
          </a:p>
          <a:p>
            <a:r>
              <a:rPr kumimoji="1" lang="ja-JP" altLang="en-US"/>
              <a:t>・DGは各月齢間で全国平均の値から増減。</a:t>
            </a:r>
            <a:endParaRPr kumimoji="1" lang="ja-JP" altLang="en-US"/>
          </a:p>
        </p:txBody>
      </p:sp>
      <p:sp>
        <p:nvSpPr>
          <p:cNvPr id="1224" name="四角形 141"/>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9" name="四角形 103"/>
          <p:cNvSpPr>
            <a:spLocks noGrp="1" noRot="1" noChangeAspect="1"/>
          </p:cNvSpPr>
          <p:nvPr>
            <p:ph type="sldImg" idx="2"/>
          </p:nvPr>
        </p:nvSpPr>
        <p:spPr>
          <a:prstGeom prst="rect">
            <a:avLst/>
          </a:prstGeom>
        </p:spPr>
        <p:txBody>
          <a:bodyPr/>
          <a:lstStyle/>
          <a:p>
            <a:endParaRPr kumimoji="1" lang="ja-JP" altLang="en-US"/>
          </a:p>
        </p:txBody>
      </p:sp>
      <p:sp>
        <p:nvSpPr>
          <p:cNvPr id="1240" name="四角形 104"/>
          <p:cNvSpPr>
            <a:spLocks noGrp="1"/>
          </p:cNvSpPr>
          <p:nvPr>
            <p:ph type="body" sz="quarter" idx="3"/>
          </p:nvPr>
        </p:nvSpPr>
        <p:spPr>
          <a:prstGeom prst="rect">
            <a:avLst/>
          </a:prstGeom>
        </p:spPr>
        <p:txBody>
          <a:bodyPr/>
          <a:lstStyle/>
          <a:p>
            <a:r>
              <a:rPr kumimoji="1" lang="ja-JP" altLang="en-US"/>
              <a:t>・4-8か月齢までのAおよびBグループの平均体重の増加を比較</a:t>
            </a:r>
          </a:p>
          <a:p>
            <a:r>
              <a:rPr kumimoji="1" lang="ja-JP" altLang="en-US"/>
              <a:t>・各月齢間での体重に有意差はみられない</a:t>
            </a:r>
            <a:endParaRPr kumimoji="1" lang="ja-JP" altLang="en-US"/>
          </a:p>
          <a:p>
            <a:r>
              <a:rPr kumimoji="1" lang="ja-JP" altLang="en-US"/>
              <a:t>・試験期間中を通してBグループよりAグループの体重が大きい傾向</a:t>
            </a:r>
            <a:endParaRPr kumimoji="1" lang="ja-JP" altLang="en-US"/>
          </a:p>
          <a:p>
            <a:r>
              <a:rPr kumimoji="1" lang="ja-JP" altLang="en-US"/>
              <a:t>・各月齢間のDGにも有意差はみられない⇒5-6か月間はAグループの方が高く、6か月齢以降はBグループの方が高い傾向</a:t>
            </a:r>
            <a:endParaRPr kumimoji="1" lang="ja-JP" altLang="en-US"/>
          </a:p>
        </p:txBody>
      </p:sp>
      <p:sp>
        <p:nvSpPr>
          <p:cNvPr id="1241" name="四角形 105"/>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54" name="四角形 167"/>
          <p:cNvSpPr>
            <a:spLocks noGrp="1" noRot="1" noChangeAspect="1"/>
          </p:cNvSpPr>
          <p:nvPr>
            <p:ph type="sldImg" idx="2"/>
          </p:nvPr>
        </p:nvSpPr>
        <p:spPr>
          <a:prstGeom prst="rect">
            <a:avLst/>
          </a:prstGeom>
        </p:spPr>
        <p:txBody>
          <a:bodyPr/>
          <a:lstStyle/>
          <a:p>
            <a:endParaRPr kumimoji="1" lang="ja-JP" altLang="en-US"/>
          </a:p>
        </p:txBody>
      </p:sp>
      <p:sp>
        <p:nvSpPr>
          <p:cNvPr id="1255" name="四角形 168"/>
          <p:cNvSpPr>
            <a:spLocks noGrp="1"/>
          </p:cNvSpPr>
          <p:nvPr>
            <p:ph type="body" sz="quarter" idx="3"/>
          </p:nvPr>
        </p:nvSpPr>
        <p:spPr>
          <a:prstGeom prst="rect">
            <a:avLst/>
          </a:prstGeom>
        </p:spPr>
        <p:txBody>
          <a:bodyPr/>
          <a:lstStyle/>
          <a:p>
            <a:r>
              <a:rPr kumimoji="1" lang="ja-JP" altLang="en-US"/>
              <a:t>・体高および一日当たりの体高の増加を表示⇒全国平均とAグループを比較</a:t>
            </a:r>
            <a:endParaRPr kumimoji="1" lang="ja-JP" altLang="en-US"/>
          </a:p>
          <a:p>
            <a:r>
              <a:rPr kumimoji="1" lang="ja-JP" altLang="en-US"/>
              <a:t>・全国平均の値には「日本飼養標準肉牛用」のデータを使用</a:t>
            </a:r>
            <a:endParaRPr kumimoji="1" lang="ja-JP" altLang="en-US"/>
          </a:p>
          <a:p>
            <a:r>
              <a:rPr kumimoji="1" lang="ja-JP" altLang="en-US"/>
              <a:t>・全国平均と比較しAグループの体高は大きい傾向⇒1日あたりの増加は6か月以降低い傾向</a:t>
            </a:r>
            <a:br>
              <a:rPr kumimoji="1" lang="ja-JP" altLang="en-US"/>
            </a:br>
            <a:endParaRPr kumimoji="1" lang="ja-JP" altLang="en-US"/>
          </a:p>
        </p:txBody>
      </p:sp>
      <p:sp>
        <p:nvSpPr>
          <p:cNvPr id="1256" name="四角形 16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9</a:t>
            </a:fld>
            <a:endParaRPr kumimoji="1" lang="ja-JP" altLang="en-US"/>
          </a:p>
        </p:txBody>
      </p:sp>
    </p:spTree>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11.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slideMaster" Targe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457200" y="1652803"/>
            <a:ext cx="8229600" cy="1344149"/>
          </a:xfrm>
        </p:spPr>
        <p:txBody>
          <a:bodyPr/>
          <a:lstStyle>
            <a:lvl1pPr>
              <a:defRPr b="0"/>
            </a:lvl1pPr>
          </a:lstStyle>
          <a:p>
            <a:r>
              <a:rPr kumimoji="1" lang="ja-JP" altLang="en-US"/>
              <a:t>マスター タイトルの書式設定</a:t>
            </a:r>
            <a:endParaRPr kumimoji="1" lang="ja-JP" altLang="en-US" dirty="0"/>
          </a:p>
        </p:txBody>
      </p:sp>
      <p:sp>
        <p:nvSpPr>
          <p:cNvPr id="1032" name="サブタイトル 2"/>
          <p:cNvSpPr>
            <a:spLocks noGrp="1"/>
          </p:cNvSpPr>
          <p:nvPr>
            <p:ph type="subTitle" idx="1"/>
          </p:nvPr>
        </p:nvSpPr>
        <p:spPr>
          <a:xfrm>
            <a:off x="457200" y="3092963"/>
            <a:ext cx="8229600" cy="2304256"/>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33" name="日付プレースホルダー 3"/>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89" name="縦書きテキスト プレースホルダー 2"/>
          <p:cNvSpPr>
            <a:spLocks noGrp="1"/>
          </p:cNvSpPr>
          <p:nvPr>
            <p:ph type="body" orient="vert" idx="1"/>
          </p:nvPr>
        </p:nvSpPr>
        <p:spPr>
          <a:xfrm>
            <a:off x="457200" y="1736813"/>
            <a:ext cx="8229600" cy="4236469"/>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90" name="日付プレースホルダー 3"/>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a:p>
        </p:txBody>
      </p:sp>
      <p:sp>
        <p:nvSpPr>
          <p:cNvPr id="1091" name="フッター プレースホルダー 4"/>
          <p:cNvSpPr>
            <a:spLocks noGrp="1"/>
          </p:cNvSpPr>
          <p:nvPr>
            <p:ph type="ftr" sz="quarter" idx="11"/>
          </p:nvPr>
        </p:nvSpPr>
        <p:spPr/>
        <p:txBody>
          <a:bodyPr/>
          <a:lstStyle/>
          <a:p>
            <a:endParaRPr kumimoji="1" lang="ja-JP" altLang="en-US"/>
          </a:p>
        </p:txBody>
      </p:sp>
      <p:sp>
        <p:nvSpPr>
          <p:cNvPr id="1092" name="スライド番号プレースホルダー 5"/>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39"/>
            <a:ext cx="2057400" cy="5698644"/>
          </a:xfrm>
        </p:spPr>
        <p:txBody>
          <a:bodyPr vert="eaVert"/>
          <a:lstStyle/>
          <a:p>
            <a:r>
              <a:rPr kumimoji="1" lang="ja-JP" altLang="en-US"/>
              <a:t>マスター タイトルの書式設定</a:t>
            </a:r>
            <a:endParaRPr kumimoji="1" lang="ja-JP" altLang="en-US" dirty="0"/>
          </a:p>
        </p:txBody>
      </p:sp>
      <p:sp>
        <p:nvSpPr>
          <p:cNvPr id="1095" name="縦書きテキスト プレースホルダー 2"/>
          <p:cNvSpPr>
            <a:spLocks noGrp="1"/>
          </p:cNvSpPr>
          <p:nvPr>
            <p:ph type="body" orient="vert" idx="1"/>
          </p:nvPr>
        </p:nvSpPr>
        <p:spPr>
          <a:xfrm>
            <a:off x="457200" y="274639"/>
            <a:ext cx="6019800" cy="5698644"/>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96" name="日付プレースホルダー 3"/>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dirty="0"/>
          </a:p>
        </p:txBody>
      </p:sp>
      <p:sp>
        <p:nvSpPr>
          <p:cNvPr id="1097" name="フッター プレースホルダー 4"/>
          <p:cNvSpPr>
            <a:spLocks noGrp="1"/>
          </p:cNvSpPr>
          <p:nvPr>
            <p:ph type="ftr" sz="quarter" idx="11"/>
          </p:nvPr>
        </p:nvSpPr>
        <p:spPr/>
        <p:txBody>
          <a:bodyPr/>
          <a:lstStyle/>
          <a:p>
            <a:endParaRPr kumimoji="1" lang="ja-JP" altLang="en-US"/>
          </a:p>
        </p:txBody>
      </p:sp>
      <p:sp>
        <p:nvSpPr>
          <p:cNvPr id="1098" name="スライド番号プレースホルダー 5"/>
          <p:cNvSpPr>
            <a:spLocks noGrp="1"/>
          </p:cNvSpPr>
          <p:nvPr>
            <p:ph type="sldNum" sz="quarter" idx="12"/>
          </p:nvPr>
        </p:nvSpPr>
        <p:spPr/>
        <p:txBody>
          <a:bodyPr/>
          <a:lstStyle/>
          <a:p>
            <a:fld id="{2C9400E4-C46D-48FA-AEA0-ED136F70A0E5}" type="slidenum">
              <a:rPr kumimoji="1" lang="ja-JP" altLang="en-US" smtClean="0"/>
              <a:t>‹#›</a:t>
            </a:fld>
            <a:endParaRPr kumimoji="1"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a:t>マスター タイトルの書式設定</a:t>
            </a:r>
          </a:p>
        </p:txBody>
      </p:sp>
      <p:sp>
        <p:nvSpPr>
          <p:cNvPr id="1038" name="コンテンツ プレースホルダー 2"/>
          <p:cNvSpPr>
            <a:spLocks noGrp="1"/>
          </p:cNvSpPr>
          <p:nvPr>
            <p:ph idx="1"/>
          </p:nvPr>
        </p:nvSpPr>
        <p:spPr>
          <a:xfrm>
            <a:off x="457200" y="1736813"/>
            <a:ext cx="8229600" cy="428133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ー 3"/>
          <p:cNvSpPr>
            <a:spLocks noGrp="1"/>
          </p:cNvSpPr>
          <p:nvPr>
            <p:ph type="dt" sz="half" idx="10"/>
          </p:nvPr>
        </p:nvSpPr>
        <p:spPr/>
        <p:txBody>
          <a:bodyPr/>
          <a:lstStyle>
            <a:lvl1pPr>
              <a:defRPr>
                <a:solidFill>
                  <a:schemeClr val="tx1"/>
                </a:solidFill>
              </a:defRPr>
            </a:lvl1pPr>
          </a:lstStyle>
          <a:p>
            <a:fld id="{3E220A51-F8EA-429A-8E6F-F02BE74E28F7}" type="datetimeFigureOut">
              <a:rPr lang="ja-JP" altLang="en-US" smtClean="0"/>
              <a:pPr/>
              <a:t>2021/3/15</a:t>
            </a:fld>
            <a:endParaRPr lang="ja-JP" altLang="en-US" dirty="0"/>
          </a:p>
        </p:txBody>
      </p:sp>
      <p:sp>
        <p:nvSpPr>
          <p:cNvPr id="1040" name="フッター プレースホルダー 4"/>
          <p:cNvSpPr>
            <a:spLocks noGrp="1"/>
          </p:cNvSpPr>
          <p:nvPr>
            <p:ph type="ftr" sz="quarter" idx="11"/>
          </p:nvPr>
        </p:nvSpPr>
        <p:spPr/>
        <p:txBody>
          <a:bodyPr/>
          <a:lstStyle>
            <a:lvl1pPr>
              <a:defRPr>
                <a:solidFill>
                  <a:schemeClr val="tx1"/>
                </a:solidFill>
              </a:defRPr>
            </a:lvl1pPr>
          </a:lstStyle>
          <a:p>
            <a:endParaRPr lang="ja-JP" altLang="en-US" dirty="0"/>
          </a:p>
        </p:txBody>
      </p:sp>
      <p:sp>
        <p:nvSpPr>
          <p:cNvPr id="1041" name="スライド番号プレースホルダー 5"/>
          <p:cNvSpPr>
            <a:spLocks noGrp="1"/>
          </p:cNvSpPr>
          <p:nvPr>
            <p:ph type="sldNum" sz="quarter" idx="12"/>
          </p:nvPr>
        </p:nvSpPr>
        <p:spPr/>
        <p:txBody>
          <a:bodyPr/>
          <a:lstStyle>
            <a:lvl1pPr>
              <a:defRPr>
                <a:solidFill>
                  <a:schemeClr val="tx1"/>
                </a:solidFill>
              </a:defRPr>
            </a:lvl1pPr>
          </a:lstStyle>
          <a:p>
            <a:fld id="{2C9400E4-C46D-48FA-AEA0-ED136F70A0E5}"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3" name="タイトル 1"/>
          <p:cNvSpPr>
            <a:spLocks noGrp="1"/>
          </p:cNvSpPr>
          <p:nvPr>
            <p:ph type="title"/>
          </p:nvPr>
        </p:nvSpPr>
        <p:spPr>
          <a:xfrm>
            <a:off x="457200" y="2948947"/>
            <a:ext cx="8229600" cy="1056117"/>
          </a:xfrm>
        </p:spPr>
        <p:txBody>
          <a:bodyPr anchor="t"/>
          <a:lstStyle>
            <a:lvl1pPr algn="ctr">
              <a:defRPr sz="4000" b="0" cap="all"/>
            </a:lvl1pPr>
          </a:lstStyle>
          <a:p>
            <a:r>
              <a:rPr kumimoji="1" lang="ja-JP" altLang="en-US"/>
              <a:t>マスター タイトルの書式設定</a:t>
            </a:r>
            <a:endParaRPr kumimoji="1" lang="ja-JP" altLang="en-US" dirty="0"/>
          </a:p>
        </p:txBody>
      </p:sp>
      <p:sp>
        <p:nvSpPr>
          <p:cNvPr id="1044" name="テキスト プレースホルダー 2"/>
          <p:cNvSpPr>
            <a:spLocks noGrp="1"/>
          </p:cNvSpPr>
          <p:nvPr>
            <p:ph type="body" idx="1"/>
          </p:nvPr>
        </p:nvSpPr>
        <p:spPr>
          <a:xfrm>
            <a:off x="457200" y="1184749"/>
            <a:ext cx="8229600" cy="1764197"/>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1045" name="日付プレースホルダー 3"/>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a:p>
        </p:txBody>
      </p:sp>
      <p:sp>
        <p:nvSpPr>
          <p:cNvPr id="1046" name="フッター プレースホルダー 4"/>
          <p:cNvSpPr>
            <a:spLocks noGrp="1"/>
          </p:cNvSpPr>
          <p:nvPr>
            <p:ph type="ftr" sz="quarter" idx="11"/>
          </p:nvPr>
        </p:nvSpPr>
        <p:spPr/>
        <p:txBody>
          <a:bodyPr/>
          <a:lstStyle/>
          <a:p>
            <a:endParaRPr kumimoji="1" lang="ja-JP" altLang="en-US"/>
          </a:p>
        </p:txBody>
      </p:sp>
      <p:sp>
        <p:nvSpPr>
          <p:cNvPr id="1047" name="スライド番号プレースホルダー 5"/>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50" name="コンテンツ プレースホルダー 2"/>
          <p:cNvSpPr>
            <a:spLocks noGrp="1"/>
          </p:cNvSpPr>
          <p:nvPr>
            <p:ph sz="half" idx="1"/>
          </p:nvPr>
        </p:nvSpPr>
        <p:spPr>
          <a:xfrm>
            <a:off x="457200" y="1736815"/>
            <a:ext cx="3970784" cy="42364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51" name="コンテンツ プレースホルダー 3"/>
          <p:cNvSpPr>
            <a:spLocks noGrp="1"/>
          </p:cNvSpPr>
          <p:nvPr>
            <p:ph sz="half" idx="2"/>
          </p:nvPr>
        </p:nvSpPr>
        <p:spPr>
          <a:xfrm>
            <a:off x="4680012" y="1736815"/>
            <a:ext cx="4006788" cy="42364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52" name="日付プレースホルダー 4"/>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dirty="0"/>
          </a:p>
        </p:txBody>
      </p:sp>
      <p:sp>
        <p:nvSpPr>
          <p:cNvPr id="1053" name="フッター プレースホルダー 5"/>
          <p:cNvSpPr>
            <a:spLocks noGrp="1"/>
          </p:cNvSpPr>
          <p:nvPr>
            <p:ph type="ftr" sz="quarter" idx="11"/>
          </p:nvPr>
        </p:nvSpPr>
        <p:spPr/>
        <p:txBody>
          <a:bodyPr/>
          <a:lstStyle/>
          <a:p>
            <a:endParaRPr kumimoji="1" lang="ja-JP" altLang="en-US"/>
          </a:p>
        </p:txBody>
      </p:sp>
      <p:sp>
        <p:nvSpPr>
          <p:cNvPr id="1054" name="スライド番号プレースホルダー 6"/>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56" name="タイトル 1"/>
          <p:cNvSpPr>
            <a:spLocks noGrp="1"/>
          </p:cNvSpPr>
          <p:nvPr>
            <p:ph type="title"/>
          </p:nvPr>
        </p:nvSpPr>
        <p:spPr/>
        <p:txBody>
          <a:bodyPr/>
          <a:lstStyle>
            <a:lvl1pPr>
              <a:defRPr/>
            </a:lvl1pPr>
          </a:lstStyle>
          <a:p>
            <a:r>
              <a:rPr kumimoji="1" lang="ja-JP" altLang="en-US"/>
              <a:t>マスター タイトルの書式設定</a:t>
            </a:r>
            <a:endParaRPr kumimoji="1" lang="ja-JP" altLang="en-US" dirty="0"/>
          </a:p>
        </p:txBody>
      </p:sp>
      <p:sp>
        <p:nvSpPr>
          <p:cNvPr id="1057" name="テキスト プレースホルダー 2"/>
          <p:cNvSpPr>
            <a:spLocks noGrp="1"/>
          </p:cNvSpPr>
          <p:nvPr>
            <p:ph type="body" idx="1"/>
          </p:nvPr>
        </p:nvSpPr>
        <p:spPr>
          <a:xfrm>
            <a:off x="457200" y="1535113"/>
            <a:ext cx="397078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58" name="コンテンツ プレースホルダー 3"/>
          <p:cNvSpPr>
            <a:spLocks noGrp="1"/>
          </p:cNvSpPr>
          <p:nvPr>
            <p:ph sz="half" idx="2"/>
          </p:nvPr>
        </p:nvSpPr>
        <p:spPr>
          <a:xfrm>
            <a:off x="457200" y="2174875"/>
            <a:ext cx="3970784" cy="379840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59" name="テキスト プレースホルダー 4"/>
          <p:cNvSpPr>
            <a:spLocks noGrp="1"/>
          </p:cNvSpPr>
          <p:nvPr>
            <p:ph type="body" sz="quarter" idx="3"/>
          </p:nvPr>
        </p:nvSpPr>
        <p:spPr>
          <a:xfrm>
            <a:off x="4716016" y="1535113"/>
            <a:ext cx="397078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60" name="コンテンツ プレースホルダー 5"/>
          <p:cNvSpPr>
            <a:spLocks noGrp="1"/>
          </p:cNvSpPr>
          <p:nvPr>
            <p:ph sz="quarter" idx="4"/>
          </p:nvPr>
        </p:nvSpPr>
        <p:spPr>
          <a:xfrm>
            <a:off x="4716016" y="2174875"/>
            <a:ext cx="3970784" cy="379840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61" name="日付プレースホルダー 6"/>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a:p>
        </p:txBody>
      </p:sp>
      <p:sp>
        <p:nvSpPr>
          <p:cNvPr id="1062" name="フッター プレースホルダー 7"/>
          <p:cNvSpPr>
            <a:spLocks noGrp="1"/>
          </p:cNvSpPr>
          <p:nvPr>
            <p:ph type="ftr" sz="quarter" idx="11"/>
          </p:nvPr>
        </p:nvSpPr>
        <p:spPr/>
        <p:txBody>
          <a:bodyPr/>
          <a:lstStyle/>
          <a:p>
            <a:endParaRPr kumimoji="1" lang="ja-JP" altLang="en-US"/>
          </a:p>
        </p:txBody>
      </p:sp>
      <p:sp>
        <p:nvSpPr>
          <p:cNvPr id="1063" name="スライド番号プレースホルダー 8"/>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66" name="日付プレースホルダー 2"/>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a:p>
        </p:txBody>
      </p:sp>
      <p:sp>
        <p:nvSpPr>
          <p:cNvPr id="1067" name="フッター プレースホルダー 3"/>
          <p:cNvSpPr>
            <a:spLocks noGrp="1"/>
          </p:cNvSpPr>
          <p:nvPr>
            <p:ph type="ftr" sz="quarter" idx="11"/>
          </p:nvPr>
        </p:nvSpPr>
        <p:spPr/>
        <p:txBody>
          <a:bodyPr/>
          <a:lstStyle/>
          <a:p>
            <a:endParaRPr kumimoji="1" lang="ja-JP" altLang="en-US"/>
          </a:p>
        </p:txBody>
      </p:sp>
      <p:sp>
        <p:nvSpPr>
          <p:cNvPr id="1068" name="スライド番号プレースホルダー 4"/>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0" name="日付プレースホルダー 1"/>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a:p>
        </p:txBody>
      </p:sp>
      <p:sp>
        <p:nvSpPr>
          <p:cNvPr id="1071" name="フッター プレースホルダー 2"/>
          <p:cNvSpPr>
            <a:spLocks noGrp="1"/>
          </p:cNvSpPr>
          <p:nvPr>
            <p:ph type="ftr" sz="quarter" idx="11"/>
          </p:nvPr>
        </p:nvSpPr>
        <p:spPr/>
        <p:txBody>
          <a:bodyPr/>
          <a:lstStyle/>
          <a:p>
            <a:endParaRPr kumimoji="1" lang="ja-JP" altLang="en-US"/>
          </a:p>
        </p:txBody>
      </p:sp>
      <p:sp>
        <p:nvSpPr>
          <p:cNvPr id="1072" name="スライド番号プレースホルダー 3"/>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0" name=""/>
        <p:cNvGrpSpPr/>
        <p:nvPr/>
      </p:nvGrpSpPr>
      <p:grpSpPr>
        <a:xfrm>
          <a:off x="0" y="0"/>
          <a:ext cx="0" cy="0"/>
          <a:chOff x="0" y="0"/>
          <a:chExt cx="0" cy="0"/>
        </a:xfrm>
      </p:grpSpPr>
      <p:sp>
        <p:nvSpPr>
          <p:cNvPr id="1074" name="タイトル 1"/>
          <p:cNvSpPr>
            <a:spLocks noGrp="1"/>
          </p:cNvSpPr>
          <p:nvPr>
            <p:ph type="title"/>
          </p:nvPr>
        </p:nvSpPr>
        <p:spPr>
          <a:xfrm>
            <a:off x="457201" y="273049"/>
            <a:ext cx="3008313" cy="1162051"/>
          </a:xfrm>
        </p:spPr>
        <p:txBody>
          <a:bodyPr anchor="b">
            <a:normAutofit/>
          </a:bodyPr>
          <a:lstStyle>
            <a:lvl1pPr algn="l">
              <a:defRPr sz="2400" b="1"/>
            </a:lvl1pPr>
          </a:lstStyle>
          <a:p>
            <a:r>
              <a:rPr kumimoji="1" lang="ja-JP" altLang="en-US"/>
              <a:t>マスター タイトルの書式設定</a:t>
            </a:r>
            <a:endParaRPr kumimoji="1" lang="ja-JP" altLang="en-US" dirty="0"/>
          </a:p>
        </p:txBody>
      </p:sp>
      <p:sp>
        <p:nvSpPr>
          <p:cNvPr id="1075" name="コンテンツ プレースホルダー 2"/>
          <p:cNvSpPr>
            <a:spLocks noGrp="1"/>
          </p:cNvSpPr>
          <p:nvPr>
            <p:ph idx="1"/>
          </p:nvPr>
        </p:nvSpPr>
        <p:spPr>
          <a:xfrm>
            <a:off x="3635896" y="273052"/>
            <a:ext cx="4727438" cy="564233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76" name="テキスト プレースホルダー 3"/>
          <p:cNvSpPr>
            <a:spLocks noGrp="1"/>
          </p:cNvSpPr>
          <p:nvPr>
            <p:ph type="body" sz="half" idx="2"/>
          </p:nvPr>
        </p:nvSpPr>
        <p:spPr>
          <a:xfrm>
            <a:off x="457202" y="1700808"/>
            <a:ext cx="3008312" cy="42724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1077" name="日付プレースホルダー 4"/>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a:p>
        </p:txBody>
      </p:sp>
      <p:sp>
        <p:nvSpPr>
          <p:cNvPr id="1078" name="フッター プレースホルダー 5"/>
          <p:cNvSpPr>
            <a:spLocks noGrp="1"/>
          </p:cNvSpPr>
          <p:nvPr>
            <p:ph type="ftr" sz="quarter" idx="11"/>
          </p:nvPr>
        </p:nvSpPr>
        <p:spPr/>
        <p:txBody>
          <a:bodyPr/>
          <a:lstStyle/>
          <a:p>
            <a:endParaRPr kumimoji="1" lang="ja-JP" altLang="en-US"/>
          </a:p>
        </p:txBody>
      </p:sp>
      <p:sp>
        <p:nvSpPr>
          <p:cNvPr id="1079" name="スライド番号プレースホルダー 6"/>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81" name="タイトル 1"/>
          <p:cNvSpPr>
            <a:spLocks noGrp="1"/>
          </p:cNvSpPr>
          <p:nvPr>
            <p:ph type="title"/>
          </p:nvPr>
        </p:nvSpPr>
        <p:spPr>
          <a:xfrm>
            <a:off x="1792288" y="4689140"/>
            <a:ext cx="5486400" cy="566739"/>
          </a:xfrm>
        </p:spPr>
        <p:txBody>
          <a:bodyPr anchor="b">
            <a:normAutofit/>
          </a:bodyPr>
          <a:lstStyle>
            <a:lvl1pPr algn="l">
              <a:defRPr sz="2400" b="1"/>
            </a:lvl1pPr>
          </a:lstStyle>
          <a:p>
            <a:r>
              <a:rPr kumimoji="1" lang="ja-JP" altLang="en-US"/>
              <a:t>マスター タイトルの書式設定</a:t>
            </a:r>
            <a:endParaRPr kumimoji="1" lang="ja-JP" altLang="en-US" dirty="0"/>
          </a:p>
        </p:txBody>
      </p:sp>
      <p:sp>
        <p:nvSpPr>
          <p:cNvPr id="1082" name="図プレースホルダー 2"/>
          <p:cNvSpPr>
            <a:spLocks noGrp="1"/>
          </p:cNvSpPr>
          <p:nvPr>
            <p:ph type="pic" idx="1"/>
          </p:nvPr>
        </p:nvSpPr>
        <p:spPr>
          <a:xfrm>
            <a:off x="1792288" y="212643"/>
            <a:ext cx="5486400" cy="43788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endParaRPr kumimoji="1" lang="ja-JP" altLang="en-US" dirty="0"/>
          </a:p>
        </p:txBody>
      </p:sp>
      <p:sp>
        <p:nvSpPr>
          <p:cNvPr id="1083" name="テキスト プレースホルダー 3"/>
          <p:cNvSpPr>
            <a:spLocks noGrp="1"/>
          </p:cNvSpPr>
          <p:nvPr>
            <p:ph type="body" sz="half" idx="2"/>
          </p:nvPr>
        </p:nvSpPr>
        <p:spPr>
          <a:xfrm>
            <a:off x="1792288" y="5301209"/>
            <a:ext cx="5486400" cy="6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1084" name="日付プレースホルダー 4"/>
          <p:cNvSpPr>
            <a:spLocks noGrp="1"/>
          </p:cNvSpPr>
          <p:nvPr>
            <p:ph type="dt" sz="half" idx="10"/>
          </p:nvPr>
        </p:nvSpPr>
        <p:spPr/>
        <p:txBody>
          <a:bodyPr/>
          <a:lstStyle/>
          <a:p>
            <a:fld id="{3E220A51-F8EA-429A-8E6F-F02BE74E28F7}" type="datetimeFigureOut">
              <a:rPr kumimoji="1" lang="ja-JP" altLang="en-US" smtClean="0"/>
              <a:t>2021/3/15</a:t>
            </a:fld>
            <a:endParaRPr kumimoji="1" lang="ja-JP" altLang="en-US"/>
          </a:p>
        </p:txBody>
      </p:sp>
      <p:sp>
        <p:nvSpPr>
          <p:cNvPr id="1085" name="フッター プレースホルダー 5"/>
          <p:cNvSpPr>
            <a:spLocks noGrp="1"/>
          </p:cNvSpPr>
          <p:nvPr>
            <p:ph type="ftr" sz="quarter" idx="11"/>
          </p:nvPr>
        </p:nvSpPr>
        <p:spPr/>
        <p:txBody>
          <a:bodyPr/>
          <a:lstStyle/>
          <a:p>
            <a:endParaRPr kumimoji="1" lang="ja-JP" altLang="en-US"/>
          </a:p>
        </p:txBody>
      </p:sp>
      <p:sp>
        <p:nvSpPr>
          <p:cNvPr id="1086" name="スライド番号プレースホルダー 6"/>
          <p:cNvSpPr>
            <a:spLocks noGrp="1"/>
          </p:cNvSpPr>
          <p:nvPr>
            <p:ph type="sldNum" sz="quarter" idx="12"/>
          </p:nvPr>
        </p:nvSpPr>
        <p:spPr/>
        <p:txBody>
          <a:bodyPr/>
          <a:lstStyle/>
          <a:p>
            <a:fld id="{2C9400E4-C46D-48FA-AEA0-ED136F70A0E5}" type="slidenum">
              <a:rPr kumimoji="1" lang="ja-JP" altLang="en-US" smtClean="0"/>
              <a:t>‹#›</a:t>
            </a:fld>
            <a:endParaRPr kumimoji="1" lang="ja-JP" altLang="en-US"/>
          </a:p>
        </p:txBody>
      </p:sp>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slideLayouts/slideLayout1.xml" Id="rId1" /><Relationship Type="http://schemas.openxmlformats.org/officeDocument/2006/relationships/slideLayout" Target="../slideLayouts/slideLayout2.xml" Id="rId2" /><Relationship Type="http://schemas.openxmlformats.org/officeDocument/2006/relationships/slideLayout" Target="../slideLayouts/slideLayout3.xml" Id="rId3" /><Relationship Type="http://schemas.openxmlformats.org/officeDocument/2006/relationships/slideLayout" Target="../slideLayouts/slideLayout4.xml" Id="rId4" /><Relationship Type="http://schemas.openxmlformats.org/officeDocument/2006/relationships/slideLayout" Target="../slideLayouts/slideLayout5.xml" Id="rId5" /><Relationship Type="http://schemas.openxmlformats.org/officeDocument/2006/relationships/slideLayout" Target="../slideLayouts/slideLayout6.xml" Id="rId6" /><Relationship Type="http://schemas.openxmlformats.org/officeDocument/2006/relationships/slideLayout" Target="../slideLayouts/slideLayout7.xml" Id="rId7" /><Relationship Type="http://schemas.openxmlformats.org/officeDocument/2006/relationships/slideLayout" Target="../slideLayouts/slideLayout8.xml" Id="rId8" /><Relationship Type="http://schemas.openxmlformats.org/officeDocument/2006/relationships/slideLayout" Target="../slideLayouts/slideLayout9.xml" Id="rId9" /><Relationship Type="http://schemas.openxmlformats.org/officeDocument/2006/relationships/slideLayout" Target="../slideLayouts/slideLayout10.xml" Id="rId10" /><Relationship Type="http://schemas.openxmlformats.org/officeDocument/2006/relationships/slideLayout" Target="../slideLayouts/slideLayout11.xml" Id="rId11" /><Relationship Type="http://schemas.openxmlformats.org/officeDocument/2006/relationships/theme" Target="../theme/theme1.xml" Id="rId12"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25" name="フッター プレースホルダー 4"/>
          <p:cNvSpPr>
            <a:spLocks noGrp="1"/>
          </p:cNvSpPr>
          <p:nvPr>
            <p:ph type="ftr" sz="quarter" idx="3"/>
          </p:nvPr>
        </p:nvSpPr>
        <p:spPr>
          <a:xfrm>
            <a:off x="2519772" y="6237312"/>
            <a:ext cx="4104456" cy="365125"/>
          </a:xfrm>
          <a:prstGeom prst="rect">
            <a:avLst/>
          </a:prstGeom>
        </p:spPr>
        <p:txBody>
          <a:bodyPr vert="horz" lIns="91440" tIns="45720" rIns="91440" bIns="45720" rtlCol="0" anchor="ctr"/>
          <a:lstStyle>
            <a:lvl1pPr algn="ctr">
              <a:defRPr sz="1200">
                <a:solidFill>
                  <a:schemeClr val="tx1"/>
                </a:solidFill>
                <a:latin typeface="+mn-ea"/>
                <a:ea typeface="+mn-ea"/>
              </a:defRPr>
            </a:lvl1pPr>
          </a:lstStyle>
          <a:p>
            <a:endParaRPr lang="ja-JP" altLang="en-US" dirty="0"/>
          </a:p>
        </p:txBody>
      </p:sp>
      <p:sp>
        <p:nvSpPr>
          <p:cNvPr id="1026" name="タイトル プレースホルダー 1"/>
          <p:cNvSpPr>
            <a:spLocks noGrp="1"/>
          </p:cNvSpPr>
          <p:nvPr>
            <p:ph type="title"/>
          </p:nvPr>
        </p:nvSpPr>
        <p:spPr>
          <a:xfrm>
            <a:off x="457200" y="418653"/>
            <a:ext cx="8229600" cy="99412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1027" name="テキスト プレースホルダー 2"/>
          <p:cNvSpPr>
            <a:spLocks noGrp="1"/>
          </p:cNvSpPr>
          <p:nvPr>
            <p:ph type="body" idx="1"/>
          </p:nvPr>
        </p:nvSpPr>
        <p:spPr>
          <a:xfrm>
            <a:off x="457200" y="1736813"/>
            <a:ext cx="8229600" cy="4281339"/>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en-US" altLang="ja-JP" dirty="0"/>
          </a:p>
          <a:p>
            <a:pPr lvl="5"/>
            <a:r>
              <a:rPr kumimoji="1" lang="ja-JP" altLang="en-US" dirty="0"/>
              <a:t>第 </a:t>
            </a:r>
            <a:r>
              <a:rPr kumimoji="1" lang="en-US" altLang="ja-JP" dirty="0"/>
              <a:t>6 </a:t>
            </a:r>
            <a:r>
              <a:rPr kumimoji="1" lang="ja-JP" altLang="en-US" dirty="0"/>
              <a:t>レベル</a:t>
            </a:r>
          </a:p>
          <a:p>
            <a:pPr lvl="6"/>
            <a:r>
              <a:rPr kumimoji="1" lang="ja-JP" altLang="en-US" dirty="0"/>
              <a:t>第 </a:t>
            </a:r>
            <a:r>
              <a:rPr kumimoji="1" lang="en-US" altLang="ja-JP" dirty="0"/>
              <a:t>7 </a:t>
            </a:r>
            <a:r>
              <a:rPr kumimoji="1" lang="ja-JP" altLang="en-US" dirty="0"/>
              <a:t>レベル</a:t>
            </a:r>
          </a:p>
          <a:p>
            <a:pPr lvl="7"/>
            <a:r>
              <a:rPr kumimoji="1" lang="ja-JP" altLang="en-US" dirty="0"/>
              <a:t>第 </a:t>
            </a:r>
            <a:r>
              <a:rPr kumimoji="1" lang="en-US" altLang="ja-JP" dirty="0"/>
              <a:t>8 </a:t>
            </a:r>
            <a:r>
              <a:rPr kumimoji="1" lang="ja-JP" altLang="en-US" dirty="0"/>
              <a:t>レベル</a:t>
            </a:r>
          </a:p>
          <a:p>
            <a:pPr lvl="8"/>
            <a:r>
              <a:rPr kumimoji="1" lang="ja-JP" altLang="en-US" dirty="0"/>
              <a:t>第 </a:t>
            </a:r>
            <a:r>
              <a:rPr kumimoji="1" lang="en-US" altLang="ja-JP" dirty="0"/>
              <a:t>9 </a:t>
            </a:r>
            <a:r>
              <a:rPr kumimoji="1" lang="ja-JP" altLang="en-US" dirty="0"/>
              <a:t>レベル</a:t>
            </a:r>
          </a:p>
        </p:txBody>
      </p:sp>
      <p:sp>
        <p:nvSpPr>
          <p:cNvPr id="1028" name="日付プレースホルダー 3"/>
          <p:cNvSpPr>
            <a:spLocks noGrp="1"/>
          </p:cNvSpPr>
          <p:nvPr>
            <p:ph type="dt" sz="half" idx="2"/>
          </p:nvPr>
        </p:nvSpPr>
        <p:spPr>
          <a:xfrm>
            <a:off x="457200" y="6237312"/>
            <a:ext cx="1882552" cy="365125"/>
          </a:xfrm>
          <a:prstGeom prst="rect">
            <a:avLst/>
          </a:prstGeom>
        </p:spPr>
        <p:txBody>
          <a:bodyPr vert="horz" lIns="91440" tIns="45720" rIns="91440" bIns="45720" rtlCol="0" anchor="ctr"/>
          <a:lstStyle>
            <a:lvl1pPr algn="l">
              <a:defRPr sz="1200">
                <a:solidFill>
                  <a:schemeClr val="tx1"/>
                </a:solidFill>
                <a:latin typeface="+mn-lt"/>
                <a:ea typeface="+mn-ea"/>
              </a:defRPr>
            </a:lvl1pPr>
          </a:lstStyle>
          <a:p>
            <a:fld id="{3E220A51-F8EA-429A-8E6F-F02BE74E28F7}" type="datetimeFigureOut">
              <a:rPr lang="ja-JP" altLang="en-US" smtClean="0"/>
              <a:pPr/>
              <a:t>2021/3/15</a:t>
            </a:fld>
            <a:endParaRPr lang="ja-JP" altLang="en-US" dirty="0"/>
          </a:p>
        </p:txBody>
      </p:sp>
      <p:sp>
        <p:nvSpPr>
          <p:cNvPr id="1029" name="スライド番号プレースホルダー 5"/>
          <p:cNvSpPr>
            <a:spLocks noGrp="1"/>
          </p:cNvSpPr>
          <p:nvPr>
            <p:ph type="sldNum" sz="quarter" idx="4"/>
          </p:nvPr>
        </p:nvSpPr>
        <p:spPr>
          <a:xfrm>
            <a:off x="6768244" y="6237312"/>
            <a:ext cx="1918556" cy="365125"/>
          </a:xfrm>
          <a:prstGeom prst="rect">
            <a:avLst/>
          </a:prstGeom>
        </p:spPr>
        <p:txBody>
          <a:bodyPr vert="horz" lIns="91440" tIns="45720" rIns="91440" bIns="45720" rtlCol="0" anchor="ctr"/>
          <a:lstStyle>
            <a:lvl1pPr algn="r">
              <a:defRPr sz="1200">
                <a:solidFill>
                  <a:schemeClr val="tx1"/>
                </a:solidFill>
                <a:latin typeface="+mn-lt"/>
                <a:ea typeface="+mn-ea"/>
              </a:defRPr>
            </a:lvl1pPr>
          </a:lstStyle>
          <a:p>
            <a:fld id="{2C9400E4-C46D-48FA-AEA0-ED136F70A0E5}"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457200" indent="-457200" algn="l" defTabSz="914400" rtl="0" eaLnBrk="1" latinLnBrk="0" hangingPunct="1">
        <a:spcBef>
          <a:spcPct val="20000"/>
        </a:spcBef>
        <a:buFont typeface="Arial" panose="020B0604020202020204" pitchFamily="34" charset="0"/>
        <a:buChar char="•"/>
        <a:defRPr kumimoji="1" sz="3200" kern="1200">
          <a:solidFill>
            <a:schemeClr val="tx1"/>
          </a:solidFill>
          <a:latin typeface="+mn-ea"/>
          <a:ea typeface="+mn-ea"/>
          <a:cs typeface="+mn-cs"/>
        </a:defRPr>
      </a:lvl1pPr>
      <a:lvl2pPr marL="914400" indent="-4572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257300" indent="-3429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714500" indent="-342900" algn="l" defTabSz="914400" rtl="0" eaLnBrk="1" latinLnBrk="0" hangingPunct="1">
        <a:spcBef>
          <a:spcPct val="20000"/>
        </a:spcBef>
        <a:buSzPct val="100000"/>
        <a:buFont typeface="Arial" panose="020B0604020202020204" pitchFamily="34" charset="0"/>
        <a:buChar char="•"/>
        <a:defRPr kumimoji="1" sz="2000" kern="1200">
          <a:solidFill>
            <a:schemeClr val="tx1"/>
          </a:solidFill>
          <a:latin typeface="+mn-lt"/>
          <a:ea typeface="+mn-ea"/>
          <a:cs typeface="+mn-cs"/>
        </a:defRPr>
      </a:lvl4pPr>
      <a:lvl5pPr marL="2171700" marR="0" indent="-342900" algn="l" defTabSz="914400" rtl="0" eaLnBrk="1" fontAlgn="auto" latinLnBrk="0" hangingPunct="1">
        <a:lnSpc>
          <a:spcPct val="100000"/>
        </a:lnSpc>
        <a:spcBef>
          <a:spcPct val="20000"/>
        </a:spcBef>
        <a:spcAft>
          <a:spcPts val="0"/>
        </a:spcAft>
        <a:buClrTx/>
        <a:buSzPct val="100000"/>
        <a:buFont typeface="Arial" panose="020B0604020202020204" pitchFamily="34" charset="0"/>
        <a:buChar char="•"/>
        <a:tabLst/>
        <a:defRPr kumimoji="1" sz="2000" kern="1200">
          <a:solidFill>
            <a:schemeClr val="tx1"/>
          </a:solidFill>
          <a:latin typeface="+mn-lt"/>
          <a:ea typeface="+mn-ea"/>
          <a:cs typeface="+mn-cs"/>
        </a:defRPr>
      </a:lvl5pPr>
      <a:lvl6pPr marL="2571750" indent="-28575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3028950" indent="-28575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7pPr>
      <a:lvl8pPr marL="3486150" indent="-28575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8pPr>
      <a:lvl9pPr marL="3943350" indent="-28575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m4a" Id="rId2" /><Relationship Type="http://schemas.microsoft.com/office/2007/relationships/media" Target="../media/media1.m4a" Id="rId3" /><Relationship Type="http://schemas.openxmlformats.org/officeDocument/2006/relationships/image" Target="../media/image2.png" Id="rId4" /><Relationship Type="http://schemas.openxmlformats.org/officeDocument/2006/relationships/slideLayout" Target="../slideLayouts/slideLayout2.xml" Id="rId5" /><Relationship Type="http://schemas.openxmlformats.org/officeDocument/2006/relationships/notesSlide" Target="../notesSlides/notesSlide1.xml" Id="rId6" /></Relationships>
</file>

<file path=ppt/slides/_rels/slide10.xml.rels>&#65279;<?xml version="1.0" encoding="utf-8"?><Relationships xmlns="http://schemas.openxmlformats.org/package/2006/relationships"><Relationship Type="http://schemas.openxmlformats.org/officeDocument/2006/relationships/chart" Target="../charts/chart9.xml" Id="rId1" /><Relationship Type="http://schemas.openxmlformats.org/officeDocument/2006/relationships/chart" Target="../charts/chart10.xml" Id="rId2" /><Relationship Type="http://schemas.openxmlformats.org/officeDocument/2006/relationships/image" Target="../media/image1.jpeg" Id="rId3" /><Relationship Type="http://schemas.openxmlformats.org/officeDocument/2006/relationships/audio" Target="../media/media10.m4a" Id="rId4" /><Relationship Type="http://schemas.microsoft.com/office/2007/relationships/media" Target="../media/media10.m4a" Id="rId5" /><Relationship Type="http://schemas.openxmlformats.org/officeDocument/2006/relationships/image" Target="../media/image2.png" Id="rId6" /><Relationship Type="http://schemas.openxmlformats.org/officeDocument/2006/relationships/slideLayout" Target="../slideLayouts/slideLayout7.xml" Id="rId7" /><Relationship Type="http://schemas.openxmlformats.org/officeDocument/2006/relationships/notesSlide" Target="../notesSlides/notesSlide10.xml" Id="rId8" /></Relationships>
</file>

<file path=ppt/slides/_rels/slide11.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chart" Target="../charts/chart11.xml" Id="rId2" /><Relationship Type="http://schemas.openxmlformats.org/officeDocument/2006/relationships/chart" Target="../charts/chart12.xml" Id="rId3" /><Relationship Type="http://schemas.openxmlformats.org/officeDocument/2006/relationships/audio" Target="../media/media11.m4a" Id="rId4" /><Relationship Type="http://schemas.microsoft.com/office/2007/relationships/media" Target="../media/media11.m4a" Id="rId5" /><Relationship Type="http://schemas.openxmlformats.org/officeDocument/2006/relationships/image" Target="../media/image2.png" Id="rId6" /><Relationship Type="http://schemas.openxmlformats.org/officeDocument/2006/relationships/slideLayout" Target="../slideLayouts/slideLayout7.xml" Id="rId7" /><Relationship Type="http://schemas.openxmlformats.org/officeDocument/2006/relationships/notesSlide" Target="../notesSlides/notesSlide11.xml" Id="rId8" /></Relationships>
</file>

<file path=ppt/slides/_rels/slide12.xml.rels>&#65279;<?xml version="1.0" encoding="utf-8"?><Relationships xmlns="http://schemas.openxmlformats.org/package/2006/relationships"><Relationship Type="http://schemas.openxmlformats.org/officeDocument/2006/relationships/chart" Target="../charts/chart13.xml" Id="rId1" /><Relationship Type="http://schemas.openxmlformats.org/officeDocument/2006/relationships/chart" Target="../charts/chart14.xml" Id="rId2" /><Relationship Type="http://schemas.openxmlformats.org/officeDocument/2006/relationships/image" Target="../media/image1.jpeg" Id="rId3" /><Relationship Type="http://schemas.openxmlformats.org/officeDocument/2006/relationships/audio" Target="../media/media12.m4a" Id="rId4" /><Relationship Type="http://schemas.microsoft.com/office/2007/relationships/media" Target="../media/media12.m4a" Id="rId5" /><Relationship Type="http://schemas.openxmlformats.org/officeDocument/2006/relationships/image" Target="../media/image2.png" Id="rId6" /><Relationship Type="http://schemas.openxmlformats.org/officeDocument/2006/relationships/slideLayout" Target="../slideLayouts/slideLayout7.xml" Id="rId7" /><Relationship Type="http://schemas.openxmlformats.org/officeDocument/2006/relationships/notesSlide" Target="../notesSlides/notesSlide12.xml" Id="rId8" /></Relationships>
</file>

<file path=ppt/slides/_rels/slide13.xml.rels>&#65279;<?xml version="1.0" encoding="utf-8"?><Relationships xmlns="http://schemas.openxmlformats.org/package/2006/relationships"><Relationship Type="http://schemas.openxmlformats.org/officeDocument/2006/relationships/image" Target="../media/image1.jpeg" Id="rId1" /><Relationship Type="http://schemas.openxmlformats.org/officeDocument/2006/relationships/audio" Target="../media/media13.m4a" Id="rId2" /><Relationship Type="http://schemas.microsoft.com/office/2007/relationships/media" Target="../media/media13.m4a" Id="rId3" /><Relationship Type="http://schemas.openxmlformats.org/officeDocument/2006/relationships/image" Target="../media/image2.png" Id="rId4" /><Relationship Type="http://schemas.openxmlformats.org/officeDocument/2006/relationships/slideLayout" Target="../slideLayouts/slideLayout7.xml" Id="rId5" /><Relationship Type="http://schemas.openxmlformats.org/officeDocument/2006/relationships/notesSlide" Target="../notesSlides/notesSlide13.xml" Id="rId6" /></Relationships>
</file>

<file path=ppt/slides/_rels/slide14.xml.rels>&#65279;<?xml version="1.0" encoding="utf-8"?><Relationships xmlns="http://schemas.openxmlformats.org/package/2006/relationships"><Relationship Type="http://schemas.openxmlformats.org/officeDocument/2006/relationships/image" Target="../media/image11.emf" Id="rId1" /><Relationship Type="http://schemas.openxmlformats.org/officeDocument/2006/relationships/image" Target="../media/image1.jpeg" Id="rId2" /><Relationship Type="http://schemas.openxmlformats.org/officeDocument/2006/relationships/audio" Target="../media/media14.m4a" Id="rId3" /><Relationship Type="http://schemas.microsoft.com/office/2007/relationships/media" Target="../media/media14.m4a" Id="rId4" /><Relationship Type="http://schemas.openxmlformats.org/officeDocument/2006/relationships/image" Target="../media/image2.png" Id="rId5" /><Relationship Type="http://schemas.openxmlformats.org/officeDocument/2006/relationships/slideLayout" Target="../slideLayouts/slideLayout7.xml" Id="rId6" /><Relationship Type="http://schemas.openxmlformats.org/officeDocument/2006/relationships/notesSlide" Target="../notesSlides/notesSlide14.xml" Id="rId7" /></Relationships>
</file>

<file path=ppt/slides/_rels/slide2.xml.rels>&#65279;<?xml version="1.0" encoding="utf-8"?><Relationships xmlns="http://schemas.openxmlformats.org/package/2006/relationships"><Relationship Type="http://schemas.openxmlformats.org/officeDocument/2006/relationships/image" Target="../media/image3.png" Id="rId1" /><Relationship Type="http://schemas.openxmlformats.org/officeDocument/2006/relationships/image" Target="../media/image4.png" Id="rId2" /><Relationship Type="http://schemas.openxmlformats.org/officeDocument/2006/relationships/image" Target="../media/image5.png" Id="rId3" /><Relationship Type="http://schemas.openxmlformats.org/officeDocument/2006/relationships/image" Target="../media/image1.jpeg" Id="rId4" /><Relationship Type="http://schemas.openxmlformats.org/officeDocument/2006/relationships/audio" Target="../media/media2.m4a" Id="rId5" /><Relationship Type="http://schemas.microsoft.com/office/2007/relationships/media" Target="../media/media2.m4a" Id="rId6" /><Relationship Type="http://schemas.openxmlformats.org/officeDocument/2006/relationships/image" Target="../media/image2.png" Id="rId7" /><Relationship Type="http://schemas.openxmlformats.org/officeDocument/2006/relationships/slideLayout" Target="../slideLayouts/slideLayout7.xml" Id="rId8" /><Relationship Type="http://schemas.openxmlformats.org/officeDocument/2006/relationships/notesSlide" Target="../notesSlides/notesSlide2.xml" Id="rId9" /></Relationships>
</file>

<file path=ppt/slides/_rels/slide3.xml.rels>&#65279;<?xml version="1.0" encoding="utf-8"?><Relationships xmlns="http://schemas.openxmlformats.org/package/2006/relationships"><Relationship Type="http://schemas.openxmlformats.org/officeDocument/2006/relationships/image" Target="../media/image6.png" Id="rId1" /><Relationship Type="http://schemas.openxmlformats.org/officeDocument/2006/relationships/image" Target="../media/image7.png" Id="rId2" /><Relationship Type="http://schemas.openxmlformats.org/officeDocument/2006/relationships/image" Target="../media/image8.png" Id="rId3" /><Relationship Type="http://schemas.openxmlformats.org/officeDocument/2006/relationships/image" Target="../media/image1.jpeg" Id="rId4" /><Relationship Type="http://schemas.openxmlformats.org/officeDocument/2006/relationships/audio" Target="../media/media3.m4a" Id="rId5" /><Relationship Type="http://schemas.microsoft.com/office/2007/relationships/media" Target="../media/media3.m4a" Id="rId6" /><Relationship Type="http://schemas.openxmlformats.org/officeDocument/2006/relationships/image" Target="../media/image2.png" Id="rId7" /><Relationship Type="http://schemas.openxmlformats.org/officeDocument/2006/relationships/slideLayout" Target="../slideLayouts/slideLayout7.xml" Id="rId8" /><Relationship Type="http://schemas.openxmlformats.org/officeDocument/2006/relationships/notesSlide" Target="../notesSlides/notesSlide3.xml" Id="rId9" /></Relationships>
</file>

<file path=ppt/slides/_rels/slide4.xml.rels>&#65279;<?xml version="1.0" encoding="utf-8"?><Relationships xmlns="http://schemas.openxmlformats.org/package/2006/relationships"><Relationship Type="http://schemas.openxmlformats.org/officeDocument/2006/relationships/image" Target="../media/image9.emf" Id="rId1" /><Relationship Type="http://schemas.openxmlformats.org/officeDocument/2006/relationships/image" Target="../media/image1.jpeg" Id="rId2" /><Relationship Type="http://schemas.openxmlformats.org/officeDocument/2006/relationships/audio" Target="../media/media4.m4a" Id="rId3" /><Relationship Type="http://schemas.microsoft.com/office/2007/relationships/media" Target="../media/media4.m4a" Id="rId4" /><Relationship Type="http://schemas.openxmlformats.org/officeDocument/2006/relationships/image" Target="../media/image2.png" Id="rId5" /><Relationship Type="http://schemas.openxmlformats.org/officeDocument/2006/relationships/slideLayout" Target="../slideLayouts/slideLayout7.xml" Id="rId6" /><Relationship Type="http://schemas.openxmlformats.org/officeDocument/2006/relationships/notesSlide" Target="../notesSlides/notesSlide4.xml" Id="rId7" /></Relationships>
</file>

<file path=ppt/slides/_rels/slide5.xml.rels>&#65279;<?xml version="1.0" encoding="utf-8"?><Relationships xmlns="http://schemas.openxmlformats.org/package/2006/relationships"><Relationship Type="http://schemas.openxmlformats.org/officeDocument/2006/relationships/image" Target="../media/image10.emf" Id="rId1" /><Relationship Type="http://schemas.openxmlformats.org/officeDocument/2006/relationships/image" Target="../media/image1.jpeg" Id="rId2" /><Relationship Type="http://schemas.openxmlformats.org/officeDocument/2006/relationships/audio" Target="../media/media5.m4a" Id="rId3" /><Relationship Type="http://schemas.microsoft.com/office/2007/relationships/media" Target="../media/media5.m4a" Id="rId4" /><Relationship Type="http://schemas.openxmlformats.org/officeDocument/2006/relationships/image" Target="../media/image2.png" Id="rId5" /><Relationship Type="http://schemas.openxmlformats.org/officeDocument/2006/relationships/slideLayout" Target="../slideLayouts/slideLayout7.xml" Id="rId6" /><Relationship Type="http://schemas.openxmlformats.org/officeDocument/2006/relationships/notesSlide" Target="../notesSlides/notesSlide5.xml" Id="rId7" /></Relationships>
</file>

<file path=ppt/slides/_rels/slide6.xml.rels>&#65279;<?xml version="1.0" encoding="utf-8"?><Relationships xmlns="http://schemas.openxmlformats.org/package/2006/relationships"><Relationship Type="http://schemas.openxmlformats.org/officeDocument/2006/relationships/chart" Target="../charts/chart1.xml" Id="rId1" /><Relationship Type="http://schemas.openxmlformats.org/officeDocument/2006/relationships/chart" Target="../charts/chart2.xml" Id="rId2" /><Relationship Type="http://schemas.openxmlformats.org/officeDocument/2006/relationships/image" Target="../media/image1.jpeg" Id="rId3" /><Relationship Type="http://schemas.openxmlformats.org/officeDocument/2006/relationships/audio" Target="../media/media6.m4a" Id="rId4" /><Relationship Type="http://schemas.microsoft.com/office/2007/relationships/media" Target="../media/media6.m4a" Id="rId5" /><Relationship Type="http://schemas.openxmlformats.org/officeDocument/2006/relationships/image" Target="../media/image2.png" Id="rId6" /><Relationship Type="http://schemas.openxmlformats.org/officeDocument/2006/relationships/slideLayout" Target="../slideLayouts/slideLayout7.xml" Id="rId7" /><Relationship Type="http://schemas.openxmlformats.org/officeDocument/2006/relationships/notesSlide" Target="../notesSlides/notesSlide6.xml" Id="rId8" /></Relationships>
</file>

<file path=ppt/slides/_rels/slide7.xml.rels>&#65279;<?xml version="1.0" encoding="utf-8"?><Relationships xmlns="http://schemas.openxmlformats.org/package/2006/relationships"><Relationship Type="http://schemas.openxmlformats.org/officeDocument/2006/relationships/chart" Target="../charts/chart3.xml" Id="rId1" /><Relationship Type="http://schemas.openxmlformats.org/officeDocument/2006/relationships/chart" Target="../charts/chart4.xml" Id="rId2" /><Relationship Type="http://schemas.openxmlformats.org/officeDocument/2006/relationships/image" Target="../media/image1.jpeg" Id="rId3" /><Relationship Type="http://schemas.openxmlformats.org/officeDocument/2006/relationships/audio" Target="../media/media7.m4a" Id="rId4" /><Relationship Type="http://schemas.microsoft.com/office/2007/relationships/media" Target="../media/media7.m4a" Id="rId5" /><Relationship Type="http://schemas.openxmlformats.org/officeDocument/2006/relationships/image" Target="../media/image2.png" Id="rId6" /><Relationship Type="http://schemas.openxmlformats.org/officeDocument/2006/relationships/slideLayout" Target="../slideLayouts/slideLayout7.xml" Id="rId7" /><Relationship Type="http://schemas.openxmlformats.org/officeDocument/2006/relationships/notesSlide" Target="../notesSlides/notesSlide7.xml" Id="rId8" /></Relationships>
</file>

<file path=ppt/slides/_rels/slide8.xml.rels>&#65279;<?xml version="1.0" encoding="utf-8"?><Relationships xmlns="http://schemas.openxmlformats.org/package/2006/relationships"><Relationship Type="http://schemas.openxmlformats.org/officeDocument/2006/relationships/chart" Target="../charts/chart5.xml" Id="rId1" /><Relationship Type="http://schemas.openxmlformats.org/officeDocument/2006/relationships/chart" Target="../charts/chart6.xml" Id="rId2" /><Relationship Type="http://schemas.openxmlformats.org/officeDocument/2006/relationships/image" Target="../media/image1.jpeg" Id="rId3" /><Relationship Type="http://schemas.openxmlformats.org/officeDocument/2006/relationships/audio" Target="../media/media8.m4a" Id="rId4" /><Relationship Type="http://schemas.microsoft.com/office/2007/relationships/media" Target="../media/media8.m4a" Id="rId5" /><Relationship Type="http://schemas.openxmlformats.org/officeDocument/2006/relationships/image" Target="../media/image2.png" Id="rId6" /><Relationship Type="http://schemas.openxmlformats.org/officeDocument/2006/relationships/slideLayout" Target="../slideLayouts/slideLayout7.xml" Id="rId7" /><Relationship Type="http://schemas.openxmlformats.org/officeDocument/2006/relationships/notesSlide" Target="../notesSlides/notesSlide8.xml" Id="rId8" /></Relationships>
</file>

<file path=ppt/slides/_rels/slide9.xml.rels>&#65279;<?xml version="1.0" encoding="utf-8"?><Relationships xmlns="http://schemas.openxmlformats.org/package/2006/relationships"><Relationship Type="http://schemas.openxmlformats.org/officeDocument/2006/relationships/chart" Target="../charts/chart7.xml" Id="rId1" /><Relationship Type="http://schemas.openxmlformats.org/officeDocument/2006/relationships/chart" Target="../charts/chart8.xml" Id="rId2" /><Relationship Type="http://schemas.openxmlformats.org/officeDocument/2006/relationships/image" Target="../media/image1.jpeg" Id="rId3" /><Relationship Type="http://schemas.openxmlformats.org/officeDocument/2006/relationships/audio" Target="../media/media9.m4a" Id="rId4" /><Relationship Type="http://schemas.microsoft.com/office/2007/relationships/media" Target="../media/media9.m4a" Id="rId5" /><Relationship Type="http://schemas.openxmlformats.org/officeDocument/2006/relationships/image" Target="../media/image2.png" Id="rId6" /><Relationship Type="http://schemas.openxmlformats.org/officeDocument/2006/relationships/slideLayout" Target="../slideLayouts/slideLayout7.xml" Id="rId7" /><Relationship Type="http://schemas.openxmlformats.org/officeDocument/2006/relationships/notesSlide" Target="../notesSlides/notesSlide9.xml" Id="rId8"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12" name="Picture 14" descr="\\10.2.5.189\usbdisk1\経営研究課\センターフェア\使えそうな図など\センターロゴ.jpg"/>
          <p:cNvPicPr>
            <a:picLocks noChangeAspect="1"/>
          </p:cNvPicPr>
          <p:nvPr/>
        </p:nvPicPr>
        <p:blipFill>
          <a:blip r:embed="rId1"/>
          <a:stretch>
            <a:fillRect/>
          </a:stretch>
        </p:blipFill>
        <p:spPr>
          <a:xfrm>
            <a:off x="0" y="0"/>
            <a:ext cx="1268412" cy="1268412"/>
          </a:xfrm>
          <a:prstGeom prst="rect">
            <a:avLst/>
          </a:prstGeom>
          <a:noFill/>
          <a:ln>
            <a:miter/>
          </a:ln>
        </p:spPr>
      </p:pic>
      <p:sp>
        <p:nvSpPr>
          <p:cNvPr id="1113" name="テキスト ボックス 1"/>
          <p:cNvSpPr txBox="1">
            <a:spLocks noChangeArrowheads="1"/>
          </p:cNvSpPr>
          <p:nvPr/>
        </p:nvSpPr>
        <p:spPr>
          <a:xfrm>
            <a:off x="971550" y="1629000"/>
            <a:ext cx="6822518" cy="1445657"/>
          </a:xfrm>
          <a:prstGeom prst="rect">
            <a:avLst/>
          </a:prstGeom>
          <a:noFill/>
          <a:ln>
            <a:miter/>
          </a:ln>
        </p:spPr>
        <p:txBody>
          <a:bodyPr wrap="none">
            <a:spAutoFit/>
          </a:bodyPr>
          <a:lstStyle>
            <a:lvl1pPr marL="0">
              <a:defRPr kumimoji="1" sz="1800" b="0" i="0" u="none" kern="1200" baseline="0">
                <a:solidFill>
                  <a:schemeClr val="tx1"/>
                </a:solidFill>
                <a:effectLst/>
                <a:latin typeface="Calibri" pitchFamily="39" charset="0"/>
                <a:ea typeface="ＭＳ Ｐゴシック" pitchFamily="55" charset="-128"/>
              </a:defRPr>
            </a:lvl1pPr>
            <a:lvl2pPr marL="742950" indent="-285750">
              <a:defRPr kumimoji="1" sz="1800" b="0" i="0" u="none" kern="1200" baseline="0">
                <a:solidFill>
                  <a:schemeClr val="tx1"/>
                </a:solidFill>
                <a:effectLst/>
                <a:latin typeface="Calibri" pitchFamily="39" charset="0"/>
                <a:ea typeface="ＭＳ Ｐゴシック" pitchFamily="55" charset="-128"/>
              </a:defRPr>
            </a:lvl2pPr>
            <a:lvl3pPr marL="1143000" indent="-228600">
              <a:defRPr kumimoji="1" sz="1800" b="0" i="0" u="none" kern="1200" baseline="0">
                <a:solidFill>
                  <a:schemeClr val="tx1"/>
                </a:solidFill>
                <a:effectLst/>
                <a:latin typeface="Calibri" pitchFamily="39" charset="0"/>
                <a:ea typeface="ＭＳ Ｐゴシック" pitchFamily="55" charset="-128"/>
              </a:defRPr>
            </a:lvl3pPr>
            <a:lvl4pPr marL="1600200" indent="-228600">
              <a:defRPr kumimoji="1" sz="1800" b="0" i="0" u="none" kern="1200" baseline="0">
                <a:solidFill>
                  <a:schemeClr val="tx1"/>
                </a:solidFill>
                <a:effectLst/>
                <a:latin typeface="Calibri" pitchFamily="39" charset="0"/>
                <a:ea typeface="ＭＳ Ｐゴシック" pitchFamily="55" charset="-128"/>
              </a:defRPr>
            </a:lvl4pPr>
            <a:lvl5pPr marL="2057400" indent="-228600">
              <a:defRPr kumimoji="1" sz="1800" b="0" i="0" u="none" kern="1200" baseline="0">
                <a:solidFill>
                  <a:schemeClr val="tx1"/>
                </a:solidFill>
                <a:effectLst/>
                <a:latin typeface="Calibri" pitchFamily="39" charset="0"/>
                <a:ea typeface="ＭＳ Ｐゴシック" pitchFamily="55" charset="-128"/>
              </a:defRPr>
            </a:lvl5pPr>
            <a:lvl6pPr marL="1828800">
              <a:defRPr kumimoji="1" sz="1800" b="0" i="0" u="none" kern="1200" baseline="0">
                <a:solidFill>
                  <a:schemeClr val="tx1"/>
                </a:solidFill>
                <a:effectLst/>
                <a:latin typeface="Calibri" pitchFamily="39" charset="0"/>
                <a:ea typeface="ＭＳ Ｐゴシック" pitchFamily="55" charset="-128"/>
              </a:defRPr>
            </a:lvl6pPr>
            <a:lvl7pPr marL="1828800">
              <a:defRPr kumimoji="1" sz="1800" b="0" i="0" u="none" kern="1200" baseline="0">
                <a:solidFill>
                  <a:schemeClr val="tx1"/>
                </a:solidFill>
                <a:effectLst/>
                <a:latin typeface="Calibri" pitchFamily="39" charset="0"/>
                <a:ea typeface="ＭＳ Ｐゴシック" pitchFamily="55" charset="-128"/>
              </a:defRPr>
            </a:lvl7pPr>
            <a:lvl8pPr marL="1828800">
              <a:defRPr kumimoji="1" sz="1800" b="0" i="0" u="none" kern="1200" baseline="0">
                <a:solidFill>
                  <a:schemeClr val="tx1"/>
                </a:solidFill>
                <a:effectLst/>
                <a:latin typeface="Calibri" pitchFamily="39" charset="0"/>
                <a:ea typeface="ＭＳ Ｐゴシック" pitchFamily="55" charset="-128"/>
              </a:defRPr>
            </a:lvl8pPr>
            <a:lvl9pPr marL="1828800">
              <a:defRPr kumimoji="1" sz="1800" b="0" i="0" u="none" kern="1200" baseline="0">
                <a:solidFill>
                  <a:schemeClr val="tx1"/>
                </a:solidFill>
                <a:effectLst/>
                <a:latin typeface="Calibri" pitchFamily="39" charset="0"/>
                <a:ea typeface="ＭＳ Ｐゴシック" pitchFamily="55" charset="-128"/>
              </a:defRPr>
            </a:lvl9pPr>
          </a:lstStyle>
          <a:p>
            <a:pPr fontAlgn="base"/>
            <a:r>
              <a:rPr lang="ja-JP" altLang="en-US" sz="4400" noProof="0" dirty="0"/>
              <a:t>   　ゲノミック評価を活用した</a:t>
            </a:r>
          </a:p>
          <a:p>
            <a:pPr fontAlgn="base"/>
            <a:r>
              <a:rPr lang="ja-JP" altLang="en-US" sz="4400" noProof="0" dirty="0"/>
              <a:t>　　肥育素牛の育成 </a:t>
            </a:r>
          </a:p>
        </p:txBody>
      </p:sp>
      <p:sp>
        <p:nvSpPr>
          <p:cNvPr id="1114" name="テキスト ボックス 2"/>
          <p:cNvSpPr txBox="1">
            <a:spLocks noChangeArrowheads="1"/>
          </p:cNvSpPr>
          <p:nvPr/>
        </p:nvSpPr>
        <p:spPr>
          <a:xfrm>
            <a:off x="971550" y="4076700"/>
            <a:ext cx="6622326" cy="830997"/>
          </a:xfrm>
          <a:prstGeom prst="rect">
            <a:avLst/>
          </a:prstGeom>
          <a:noFill/>
          <a:ln>
            <a:miter/>
          </a:ln>
        </p:spPr>
        <p:txBody>
          <a:bodyPr wrap="none">
            <a:spAutoFit/>
          </a:bodyPr>
          <a:lstStyle>
            <a:lvl1pPr marL="0">
              <a:defRPr kumimoji="1" sz="1800" b="0" i="0" u="none" kern="1200" baseline="0">
                <a:solidFill>
                  <a:schemeClr val="tx1"/>
                </a:solidFill>
                <a:effectLst/>
                <a:latin typeface="Calibri" pitchFamily="39" charset="0"/>
                <a:ea typeface="ＭＳ Ｐゴシック" pitchFamily="55" charset="-128"/>
              </a:defRPr>
            </a:lvl1pPr>
            <a:lvl2pPr marL="742950" indent="-285750">
              <a:defRPr kumimoji="1" sz="1800" b="0" i="0" u="none" kern="1200" baseline="0">
                <a:solidFill>
                  <a:schemeClr val="tx1"/>
                </a:solidFill>
                <a:effectLst/>
                <a:latin typeface="Calibri" pitchFamily="39" charset="0"/>
                <a:ea typeface="ＭＳ Ｐゴシック" pitchFamily="55" charset="-128"/>
              </a:defRPr>
            </a:lvl2pPr>
            <a:lvl3pPr marL="1143000" indent="-228600">
              <a:defRPr kumimoji="1" sz="1800" b="0" i="0" u="none" kern="1200" baseline="0">
                <a:solidFill>
                  <a:schemeClr val="tx1"/>
                </a:solidFill>
                <a:effectLst/>
                <a:latin typeface="Calibri" pitchFamily="39" charset="0"/>
                <a:ea typeface="ＭＳ Ｐゴシック" pitchFamily="55" charset="-128"/>
              </a:defRPr>
            </a:lvl3pPr>
            <a:lvl4pPr marL="1600200" indent="-228600">
              <a:defRPr kumimoji="1" sz="1800" b="0" i="0" u="none" kern="1200" baseline="0">
                <a:solidFill>
                  <a:schemeClr val="tx1"/>
                </a:solidFill>
                <a:effectLst/>
                <a:latin typeface="Calibri" pitchFamily="39" charset="0"/>
                <a:ea typeface="ＭＳ Ｐゴシック" pitchFamily="55" charset="-128"/>
              </a:defRPr>
            </a:lvl4pPr>
            <a:lvl5pPr marL="2057400" indent="-228600">
              <a:defRPr kumimoji="1" sz="1800" b="0" i="0" u="none" kern="1200" baseline="0">
                <a:solidFill>
                  <a:schemeClr val="tx1"/>
                </a:solidFill>
                <a:effectLst/>
                <a:latin typeface="Calibri" pitchFamily="39" charset="0"/>
                <a:ea typeface="ＭＳ Ｐゴシック" pitchFamily="55" charset="-128"/>
              </a:defRPr>
            </a:lvl5pPr>
            <a:lvl6pPr marL="1828800">
              <a:defRPr kumimoji="1" sz="1800" b="0" i="0" u="none" kern="1200" baseline="0">
                <a:solidFill>
                  <a:schemeClr val="tx1"/>
                </a:solidFill>
                <a:effectLst/>
                <a:latin typeface="Calibri" pitchFamily="39" charset="0"/>
                <a:ea typeface="ＭＳ Ｐゴシック" pitchFamily="55" charset="-128"/>
              </a:defRPr>
            </a:lvl6pPr>
            <a:lvl7pPr marL="1828800">
              <a:defRPr kumimoji="1" sz="1800" b="0" i="0" u="none" kern="1200" baseline="0">
                <a:solidFill>
                  <a:schemeClr val="tx1"/>
                </a:solidFill>
                <a:effectLst/>
                <a:latin typeface="Calibri" pitchFamily="39" charset="0"/>
                <a:ea typeface="ＭＳ Ｐゴシック" pitchFamily="55" charset="-128"/>
              </a:defRPr>
            </a:lvl7pPr>
            <a:lvl8pPr marL="1828800">
              <a:defRPr kumimoji="1" sz="1800" b="0" i="0" u="none" kern="1200" baseline="0">
                <a:solidFill>
                  <a:schemeClr val="tx1"/>
                </a:solidFill>
                <a:effectLst/>
                <a:latin typeface="Calibri" pitchFamily="39" charset="0"/>
                <a:ea typeface="ＭＳ Ｐゴシック" pitchFamily="55" charset="-128"/>
              </a:defRPr>
            </a:lvl8pPr>
            <a:lvl9pPr marL="1828800">
              <a:defRPr kumimoji="1" sz="1800" b="0" i="0" u="none" kern="1200" baseline="0">
                <a:solidFill>
                  <a:schemeClr val="tx1"/>
                </a:solidFill>
                <a:effectLst/>
                <a:latin typeface="Calibri" pitchFamily="39" charset="0"/>
                <a:ea typeface="ＭＳ Ｐゴシック" pitchFamily="55" charset="-128"/>
              </a:defRPr>
            </a:lvl9pPr>
          </a:lstStyle>
          <a:p>
            <a:pPr fontAlgn="base"/>
            <a:endParaRPr lang="ja-JP" altLang="en-US" sz="1600" noProof="0" dirty="0"/>
          </a:p>
          <a:p>
            <a:pPr fontAlgn="base"/>
            <a:r>
              <a:rPr lang="ja-JP" altLang="en-US" sz="3200" noProof="0" dirty="0"/>
              <a:t>　　　肉牛酪農担当　　　　山口　貴大</a:t>
            </a:r>
            <a:r>
              <a:rPr lang="ja-JP" altLang="en-US" noProof="0" dirty="0"/>
              <a:t>　</a:t>
            </a:r>
          </a:p>
        </p:txBody>
      </p:sp>
      <p:pic>
        <p:nvPicPr>
          <p:cNvPr id="1115" name="オーディオ 3">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7447" p14:dur="2000"/>
    </mc:Choice>
    <mc:Fallback>
      <p:transition spd="slow" advTm="7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258" name="グループ 179"/>
          <p:cNvGrpSpPr/>
          <p:nvPr/>
        </p:nvGrpSpPr>
        <p:grpSpPr>
          <a:xfrm>
            <a:off x="252096" y="1557185"/>
            <a:ext cx="8639809" cy="3599815"/>
            <a:chOff x="-395904" y="2061000"/>
            <a:chExt cx="8639809" cy="3599815"/>
          </a:xfrm>
        </p:grpSpPr>
        <p:graphicFrame>
          <p:nvGraphicFramePr>
            <p:cNvPr id="1259" name="グラフ 175"/>
            <p:cNvGraphicFramePr/>
            <p:nvPr/>
          </p:nvGraphicFramePr>
          <p:xfrm>
            <a:off x="-395904" y="2061000"/>
            <a:ext cx="4319905" cy="359981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60" name="グラフ 176"/>
            <p:cNvGraphicFramePr/>
            <p:nvPr/>
          </p:nvGraphicFramePr>
          <p:xfrm>
            <a:off x="3924000" y="2061000"/>
            <a:ext cx="4319905" cy="3599815"/>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1261" name="グループ 212"/>
          <p:cNvGrpSpPr/>
          <p:nvPr/>
        </p:nvGrpSpPr>
        <p:grpSpPr>
          <a:xfrm>
            <a:off x="0" y="0"/>
            <a:ext cx="9144000" cy="914400"/>
            <a:chOff x="0" y="0"/>
            <a:chExt cx="9144000" cy="914400"/>
          </a:xfrm>
        </p:grpSpPr>
        <p:sp>
          <p:nvSpPr>
            <p:cNvPr id="1262"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体高比較(Bグループ)</a:t>
              </a:r>
              <a:endParaRPr lang="ja-JP" altLang="en-US" noProof="0" dirty="0">
                <a:latin typeface="+mn-ea"/>
                <a:ea typeface="+mn-ea"/>
              </a:endParaRPr>
            </a:p>
          </p:txBody>
        </p:sp>
        <p:pic>
          <p:nvPicPr>
            <p:cNvPr id="1263" name="Picture 162" descr="\\10.2.5.189\usbdisk1\経営研究課\センターフェア\使えそうな図など\センターロゴ.jpg"/>
            <p:cNvPicPr>
              <a:picLocks noChangeAspect="1"/>
            </p:cNvPicPr>
            <p:nvPr/>
          </p:nvPicPr>
          <p:blipFill>
            <a:blip r:embed="rId3"/>
            <a:stretch>
              <a:fillRect/>
            </a:stretch>
          </p:blipFill>
          <p:spPr>
            <a:xfrm>
              <a:off x="0" y="0"/>
              <a:ext cx="914400" cy="914400"/>
            </a:xfrm>
            <a:prstGeom prst="rect">
              <a:avLst/>
            </a:prstGeom>
            <a:noFill/>
            <a:ln>
              <a:miter/>
            </a:ln>
          </p:spPr>
        </p:pic>
      </p:grpSp>
      <p:sp>
        <p:nvSpPr>
          <p:cNvPr id="1264" name="テキスト 236"/>
          <p:cNvSpPr txBox="1"/>
          <p:nvPr/>
        </p:nvSpPr>
        <p:spPr>
          <a:xfrm>
            <a:off x="252096" y="1557185"/>
            <a:ext cx="610882" cy="368439"/>
          </a:xfrm>
          <a:prstGeom prst="rect">
            <a:avLst/>
          </a:prstGeom>
        </p:spPr>
        <p:txBody>
          <a:bodyPr wrap="none">
            <a:spAutoFit/>
          </a:bodyPr>
          <a:lstStyle/>
          <a:p>
            <a:pPr>
              <a:defRPr lang="ja-JP" altLang="en-US"/>
            </a:pPr>
            <a:r>
              <a:rPr lang="ja-JP" altLang="en-US" b="1">
                <a:latin typeface="+mn-ea"/>
                <a:ea typeface="+mn-ea"/>
                <a:cs typeface="Arial Unicode MS"/>
              </a:rPr>
              <a:t>(cm)</a:t>
            </a:r>
          </a:p>
        </p:txBody>
      </p:sp>
      <p:sp>
        <p:nvSpPr>
          <p:cNvPr id="1265" name="テキスト 237"/>
          <p:cNvSpPr txBox="1"/>
          <p:nvPr/>
        </p:nvSpPr>
        <p:spPr>
          <a:xfrm>
            <a:off x="4572001" y="1557185"/>
            <a:ext cx="610882" cy="368439"/>
          </a:xfrm>
          <a:prstGeom prst="rect">
            <a:avLst/>
          </a:prstGeom>
        </p:spPr>
        <p:txBody>
          <a:bodyPr wrap="none">
            <a:spAutoFit/>
          </a:bodyPr>
          <a:lstStyle/>
          <a:p>
            <a:pPr>
              <a:defRPr lang="ja-JP" altLang="en-US"/>
            </a:pPr>
            <a:r>
              <a:rPr lang="ja-JP" altLang="en-US" b="1">
                <a:latin typeface="+mn-ea"/>
                <a:ea typeface="+mn-ea"/>
                <a:cs typeface="Arial Unicode MS"/>
              </a:rPr>
              <a:t>(cm)</a:t>
            </a:r>
          </a:p>
        </p:txBody>
      </p:sp>
      <p:sp>
        <p:nvSpPr>
          <p:cNvPr id="1266" name="テキスト 240"/>
          <p:cNvSpPr txBox="1"/>
          <p:nvPr/>
        </p:nvSpPr>
        <p:spPr>
          <a:xfrm>
            <a:off x="1757058" y="5661000"/>
            <a:ext cx="5629884" cy="522327"/>
          </a:xfrm>
          <a:prstGeom prst="rect">
            <a:avLst/>
          </a:prstGeom>
        </p:spPr>
        <p:txBody>
          <a:bodyPr wrap="none">
            <a:spAutoFit/>
          </a:bodyPr>
          <a:lstStyle/>
          <a:p>
            <a:pPr algn="ctr">
              <a:defRPr lang="ja-JP" altLang="en-US"/>
            </a:pPr>
            <a:r>
              <a:rPr lang="ja-JP" altLang="en-US" sz="2800" b="1">
                <a:latin typeface="+mn-ea"/>
                <a:ea typeface="+mn-ea"/>
                <a:cs typeface="Arial Unicode MS"/>
              </a:rPr>
              <a:t>体高は平均よりわずかに大きかった</a:t>
            </a:r>
            <a:endParaRPr lang="ja-JP" altLang="en-US" b="1">
              <a:latin typeface="+mn-ea"/>
              <a:ea typeface="+mn-ea"/>
              <a:cs typeface="Arial Unicode MS"/>
            </a:endParaRPr>
          </a:p>
        </p:txBody>
      </p:sp>
      <p:pic>
        <p:nvPicPr>
          <p:cNvPr id="1267" name="オーディオ 1">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2251" p14:dur="2000"/>
    </mc:Choice>
    <mc:Fallback>
      <p:transition spd="slow" advTm="3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6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73" name="テキスト 111"/>
          <p:cNvSpPr txBox="1"/>
          <p:nvPr/>
        </p:nvSpPr>
        <p:spPr>
          <a:xfrm>
            <a:off x="1647252" y="5427786"/>
            <a:ext cx="5849496" cy="953214"/>
          </a:xfrm>
          <a:prstGeom prst="rect">
            <a:avLst/>
          </a:prstGeom>
        </p:spPr>
        <p:txBody>
          <a:bodyPr wrap="none">
            <a:spAutoFit/>
          </a:bodyPr>
          <a:lstStyle/>
          <a:p>
            <a:pPr algn="ctr">
              <a:defRPr lang="ja-JP" altLang="en-US"/>
            </a:pPr>
            <a:r>
              <a:rPr lang="ja-JP" altLang="en-US" sz="2800" b="1">
                <a:latin typeface="+mn-ea"/>
                <a:ea typeface="+mn-ea"/>
                <a:cs typeface="Arial Unicode MS"/>
              </a:rPr>
              <a:t>体高および各月齢間の体高の増加に</a:t>
            </a:r>
            <a:endParaRPr lang="ja-JP" altLang="en-US" b="1">
              <a:latin typeface="+mn-ea"/>
              <a:ea typeface="+mn-ea"/>
              <a:cs typeface="Arial Unicode MS"/>
            </a:endParaRPr>
          </a:p>
          <a:p>
            <a:pPr algn="ctr">
              <a:defRPr lang="ja-JP" altLang="en-US"/>
            </a:pPr>
            <a:r>
              <a:rPr lang="ja-JP" altLang="en-US" sz="2800" b="1">
                <a:latin typeface="+mn-ea"/>
                <a:ea typeface="+mn-ea"/>
                <a:cs typeface="Arial Unicode MS"/>
              </a:rPr>
              <a:t>有意差はみられなかった</a:t>
            </a:r>
          </a:p>
        </p:txBody>
      </p:sp>
      <p:grpSp>
        <p:nvGrpSpPr>
          <p:cNvPr id="1274" name="グループ 215"/>
          <p:cNvGrpSpPr/>
          <p:nvPr/>
        </p:nvGrpSpPr>
        <p:grpSpPr>
          <a:xfrm>
            <a:off x="0" y="0"/>
            <a:ext cx="9144000" cy="914400"/>
            <a:chOff x="0" y="0"/>
            <a:chExt cx="9144000" cy="914400"/>
          </a:xfrm>
        </p:grpSpPr>
        <p:sp>
          <p:nvSpPr>
            <p:cNvPr id="1275"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体高比較</a:t>
              </a:r>
              <a:endParaRPr lang="ja-JP" altLang="en-US" noProof="0" dirty="0">
                <a:latin typeface="+mn-ea"/>
                <a:ea typeface="+mn-ea"/>
              </a:endParaRPr>
            </a:p>
          </p:txBody>
        </p:sp>
        <p:pic>
          <p:nvPicPr>
            <p:cNvPr id="1276" name="Picture 162" descr="\\10.2.5.189\usbdisk1\経営研究課\センターフェア\使えそうな図など\センターロゴ.jpg"/>
            <p:cNvPicPr>
              <a:picLocks noChangeAspect="1"/>
            </p:cNvPicPr>
            <p:nvPr/>
          </p:nvPicPr>
          <p:blipFill>
            <a:blip r:embed="rId1"/>
            <a:stretch>
              <a:fillRect/>
            </a:stretch>
          </p:blipFill>
          <p:spPr>
            <a:xfrm>
              <a:off x="0" y="0"/>
              <a:ext cx="914400" cy="914400"/>
            </a:xfrm>
            <a:prstGeom prst="rect">
              <a:avLst/>
            </a:prstGeom>
            <a:noFill/>
            <a:ln>
              <a:miter/>
            </a:ln>
          </p:spPr>
        </p:pic>
      </p:grpSp>
      <p:grpSp>
        <p:nvGrpSpPr>
          <p:cNvPr id="1277" name="グループ 238"/>
          <p:cNvGrpSpPr/>
          <p:nvPr/>
        </p:nvGrpSpPr>
        <p:grpSpPr>
          <a:xfrm>
            <a:off x="252000" y="1557185"/>
            <a:ext cx="8639982" cy="3599815"/>
            <a:chOff x="252000" y="1413000"/>
            <a:chExt cx="8639982" cy="3599815"/>
          </a:xfrm>
        </p:grpSpPr>
        <p:grpSp>
          <p:nvGrpSpPr>
            <p:cNvPr id="1278" name="グループ 58"/>
            <p:cNvGrpSpPr/>
            <p:nvPr/>
          </p:nvGrpSpPr>
          <p:grpSpPr>
            <a:xfrm>
              <a:off x="4571991" y="1413001"/>
              <a:ext cx="4319991" cy="3599814"/>
              <a:chOff x="4571991" y="1485000"/>
              <a:chExt cx="4319991" cy="2879994"/>
            </a:xfrm>
          </p:grpSpPr>
          <p:graphicFrame>
            <p:nvGraphicFramePr>
              <p:cNvPr id="1279" name="グラフ 174"/>
              <p:cNvGraphicFramePr/>
              <p:nvPr/>
            </p:nvGraphicFramePr>
            <p:xfrm>
              <a:off x="4571991" y="1485000"/>
              <a:ext cx="4319991" cy="2879994"/>
            </p:xfrm>
            <a:graphic>
              <a:graphicData uri="http://schemas.openxmlformats.org/drawingml/2006/chart">
                <c:chart xmlns:c="http://schemas.openxmlformats.org/drawingml/2006/chart" xmlns:r="http://schemas.openxmlformats.org/officeDocument/2006/relationships" r:id="rId2"/>
              </a:graphicData>
            </a:graphic>
          </p:graphicFrame>
          <p:sp>
            <p:nvSpPr>
              <p:cNvPr id="1280" name="テキスト 55"/>
              <p:cNvSpPr txBox="1"/>
              <p:nvPr/>
            </p:nvSpPr>
            <p:spPr>
              <a:xfrm>
                <a:off x="4571991" y="1485000"/>
                <a:ext cx="610882" cy="294766"/>
              </a:xfrm>
              <a:prstGeom prst="rect">
                <a:avLst/>
              </a:prstGeom>
            </p:spPr>
            <p:txBody>
              <a:bodyPr wrap="none">
                <a:spAutoFit/>
              </a:bodyPr>
              <a:lstStyle/>
              <a:p>
                <a:pPr>
                  <a:defRPr lang="ja-JP" altLang="en-US"/>
                </a:pPr>
                <a:r>
                  <a:rPr lang="ja-JP" altLang="en-US" b="1">
                    <a:latin typeface="+mn-ea"/>
                    <a:ea typeface="+mn-ea"/>
                    <a:cs typeface="Arial Unicode MS"/>
                  </a:rPr>
                  <a:t>(cm)</a:t>
                </a:r>
              </a:p>
            </p:txBody>
          </p:sp>
        </p:grpSp>
        <p:graphicFrame>
          <p:nvGraphicFramePr>
            <p:cNvPr id="1281" name="グラフ 135"/>
            <p:cNvGraphicFramePr/>
            <p:nvPr/>
          </p:nvGraphicFramePr>
          <p:xfrm>
            <a:off x="252000" y="1413000"/>
            <a:ext cx="4319991" cy="3599815"/>
          </p:xfrm>
          <a:graphic>
            <a:graphicData uri="http://schemas.openxmlformats.org/drawingml/2006/chart">
              <c:chart xmlns:c="http://schemas.openxmlformats.org/drawingml/2006/chart" xmlns:r="http://schemas.openxmlformats.org/officeDocument/2006/relationships" r:id="rId3"/>
            </a:graphicData>
          </a:graphic>
        </p:graphicFrame>
        <p:sp>
          <p:nvSpPr>
            <p:cNvPr id="1282" name="テキスト 233"/>
            <p:cNvSpPr txBox="1"/>
            <p:nvPr/>
          </p:nvSpPr>
          <p:spPr>
            <a:xfrm>
              <a:off x="252000" y="1413000"/>
              <a:ext cx="610882" cy="368439"/>
            </a:xfrm>
            <a:prstGeom prst="rect">
              <a:avLst/>
            </a:prstGeom>
          </p:spPr>
          <p:txBody>
            <a:bodyPr wrap="none">
              <a:spAutoFit/>
            </a:bodyPr>
            <a:lstStyle/>
            <a:p>
              <a:pPr>
                <a:defRPr lang="ja-JP" altLang="en-US"/>
              </a:pPr>
              <a:r>
                <a:rPr lang="ja-JP" altLang="en-US" b="1">
                  <a:latin typeface="+mn-ea"/>
                  <a:ea typeface="+mn-ea"/>
                  <a:cs typeface="Arial Unicode MS"/>
                </a:rPr>
                <a:t>(cm)</a:t>
              </a:r>
            </a:p>
          </p:txBody>
        </p:sp>
      </p:grpSp>
      <p:pic>
        <p:nvPicPr>
          <p:cNvPr id="1283" name="オーディオ 1">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3841" p14:dur="2000"/>
    </mc:Choice>
    <mc:Fallback>
      <p:transition spd="slow" advTm="3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8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289" name="グループ 113"/>
          <p:cNvGrpSpPr/>
          <p:nvPr/>
        </p:nvGrpSpPr>
        <p:grpSpPr>
          <a:xfrm>
            <a:off x="252010" y="1557185"/>
            <a:ext cx="8639981" cy="3599815"/>
            <a:chOff x="180010" y="1439997"/>
            <a:chExt cx="8639981" cy="2879994"/>
          </a:xfrm>
        </p:grpSpPr>
        <p:grpSp>
          <p:nvGrpSpPr>
            <p:cNvPr id="1290" name="グループ 65"/>
            <p:cNvGrpSpPr/>
            <p:nvPr/>
          </p:nvGrpSpPr>
          <p:grpSpPr>
            <a:xfrm>
              <a:off x="180010" y="1439997"/>
              <a:ext cx="4319991" cy="2879994"/>
              <a:chOff x="180010" y="1439997"/>
              <a:chExt cx="4319991" cy="2879994"/>
            </a:xfrm>
          </p:grpSpPr>
          <p:graphicFrame>
            <p:nvGraphicFramePr>
              <p:cNvPr id="1291" name="グラフ 175"/>
              <p:cNvGraphicFramePr/>
              <p:nvPr/>
            </p:nvGraphicFramePr>
            <p:xfrm>
              <a:off x="180010" y="1439997"/>
              <a:ext cx="4319991" cy="2879994"/>
            </p:xfrm>
            <a:graphic>
              <a:graphicData uri="http://schemas.openxmlformats.org/drawingml/2006/chart">
                <c:chart xmlns:c="http://schemas.openxmlformats.org/drawingml/2006/chart" xmlns:r="http://schemas.openxmlformats.org/officeDocument/2006/relationships" r:id="rId1"/>
              </a:graphicData>
            </a:graphic>
          </p:graphicFrame>
          <p:sp>
            <p:nvSpPr>
              <p:cNvPr id="1292" name="テキスト 63"/>
              <p:cNvSpPr txBox="1"/>
              <p:nvPr/>
            </p:nvSpPr>
            <p:spPr>
              <a:xfrm>
                <a:off x="180010" y="1439997"/>
                <a:ext cx="538747" cy="294766"/>
              </a:xfrm>
              <a:prstGeom prst="rect">
                <a:avLst/>
              </a:prstGeom>
            </p:spPr>
            <p:txBody>
              <a:bodyPr wrap="none">
                <a:spAutoFit/>
              </a:bodyPr>
              <a:lstStyle/>
              <a:p>
                <a:pPr>
                  <a:defRPr lang="ja-JP" altLang="en-US"/>
                </a:pPr>
                <a:r>
                  <a:rPr lang="ja-JP" altLang="en-US" b="1">
                    <a:latin typeface="+mn-ea"/>
                    <a:ea typeface="+mn-ea"/>
                    <a:cs typeface="Arial Unicode MS"/>
                  </a:rPr>
                  <a:t>(kg)</a:t>
                </a:r>
              </a:p>
            </p:txBody>
          </p:sp>
        </p:grpSp>
        <p:grpSp>
          <p:nvGrpSpPr>
            <p:cNvPr id="1293" name="グループ 67"/>
            <p:cNvGrpSpPr/>
            <p:nvPr/>
          </p:nvGrpSpPr>
          <p:grpSpPr>
            <a:xfrm>
              <a:off x="4500000" y="1439997"/>
              <a:ext cx="4319991" cy="2879994"/>
              <a:chOff x="4500000" y="1439997"/>
              <a:chExt cx="4319991" cy="2879994"/>
            </a:xfrm>
          </p:grpSpPr>
          <p:graphicFrame>
            <p:nvGraphicFramePr>
              <p:cNvPr id="1294" name="グラフ 176"/>
              <p:cNvGraphicFramePr/>
              <p:nvPr/>
            </p:nvGraphicFramePr>
            <p:xfrm>
              <a:off x="4500000" y="1439997"/>
              <a:ext cx="4319991" cy="2879994"/>
            </p:xfrm>
            <a:graphic>
              <a:graphicData uri="http://schemas.openxmlformats.org/drawingml/2006/chart">
                <c:chart xmlns:c="http://schemas.openxmlformats.org/drawingml/2006/chart" xmlns:r="http://schemas.openxmlformats.org/officeDocument/2006/relationships" r:id="rId2"/>
              </a:graphicData>
            </a:graphic>
          </p:graphicFrame>
          <p:sp>
            <p:nvSpPr>
              <p:cNvPr id="1295" name="テキスト 64"/>
              <p:cNvSpPr txBox="1"/>
              <p:nvPr/>
            </p:nvSpPr>
            <p:spPr>
              <a:xfrm>
                <a:off x="4500001" y="1439997"/>
                <a:ext cx="538747" cy="294766"/>
              </a:xfrm>
              <a:prstGeom prst="rect">
                <a:avLst/>
              </a:prstGeom>
            </p:spPr>
            <p:txBody>
              <a:bodyPr wrap="none">
                <a:spAutoFit/>
              </a:bodyPr>
              <a:lstStyle/>
              <a:p>
                <a:pPr>
                  <a:defRPr lang="ja-JP" altLang="en-US"/>
                </a:pPr>
                <a:r>
                  <a:rPr lang="ja-JP" altLang="en-US" b="1">
                    <a:latin typeface="+mn-ea"/>
                    <a:ea typeface="+mn-ea"/>
                    <a:cs typeface="Arial Unicode MS"/>
                  </a:rPr>
                  <a:t>(kg)</a:t>
                </a:r>
              </a:p>
            </p:txBody>
          </p:sp>
        </p:grpSp>
      </p:grpSp>
      <p:sp>
        <p:nvSpPr>
          <p:cNvPr id="1296" name="テキスト 115"/>
          <p:cNvSpPr txBox="1"/>
          <p:nvPr/>
        </p:nvSpPr>
        <p:spPr>
          <a:xfrm>
            <a:off x="676634" y="5570673"/>
            <a:ext cx="7790732" cy="522327"/>
          </a:xfrm>
          <a:prstGeom prst="rect">
            <a:avLst/>
          </a:prstGeom>
        </p:spPr>
        <p:txBody>
          <a:bodyPr wrap="none">
            <a:spAutoFit/>
          </a:bodyPr>
          <a:lstStyle/>
          <a:p>
            <a:pPr algn="ctr">
              <a:defRPr lang="ja-JP" altLang="en-US"/>
            </a:pPr>
            <a:r>
              <a:rPr lang="ja-JP" altLang="en-US" sz="2800" b="1">
                <a:latin typeface="+mn-ea"/>
                <a:ea typeface="+mn-ea"/>
                <a:cs typeface="Arial Unicode MS"/>
              </a:rPr>
              <a:t>Aグループの粗飼料摂取量が多い傾向がみられた</a:t>
            </a:r>
            <a:endParaRPr lang="ja-JP" altLang="en-US" b="1">
              <a:latin typeface="+mn-ea"/>
              <a:ea typeface="+mn-ea"/>
              <a:cs typeface="Arial Unicode MS"/>
            </a:endParaRPr>
          </a:p>
        </p:txBody>
      </p:sp>
      <p:grpSp>
        <p:nvGrpSpPr>
          <p:cNvPr id="1297" name="グループ 218"/>
          <p:cNvGrpSpPr/>
          <p:nvPr/>
        </p:nvGrpSpPr>
        <p:grpSpPr>
          <a:xfrm>
            <a:off x="0" y="0"/>
            <a:ext cx="9144000" cy="914400"/>
            <a:chOff x="0" y="0"/>
            <a:chExt cx="9144000" cy="914400"/>
          </a:xfrm>
        </p:grpSpPr>
        <p:sp>
          <p:nvSpPr>
            <p:cNvPr id="1298"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飼料摂取量</a:t>
              </a:r>
              <a:endParaRPr lang="ja-JP" altLang="en-US" noProof="0" dirty="0">
                <a:latin typeface="+mn-ea"/>
                <a:ea typeface="+mn-ea"/>
              </a:endParaRPr>
            </a:p>
          </p:txBody>
        </p:sp>
        <p:pic>
          <p:nvPicPr>
            <p:cNvPr id="1299" name="Picture 162" descr="\\10.2.5.189\usbdisk1\経営研究課\センターフェア\使えそうな図など\センターロゴ.jpg"/>
            <p:cNvPicPr>
              <a:picLocks noChangeAspect="1"/>
            </p:cNvPicPr>
            <p:nvPr/>
          </p:nvPicPr>
          <p:blipFill>
            <a:blip r:embed="rId3"/>
            <a:stretch>
              <a:fillRect/>
            </a:stretch>
          </p:blipFill>
          <p:spPr>
            <a:xfrm>
              <a:off x="0" y="0"/>
              <a:ext cx="914400" cy="914400"/>
            </a:xfrm>
            <a:prstGeom prst="rect">
              <a:avLst/>
            </a:prstGeom>
            <a:noFill/>
            <a:ln>
              <a:miter/>
            </a:ln>
          </p:spPr>
        </p:pic>
      </p:grpSp>
      <p:pic>
        <p:nvPicPr>
          <p:cNvPr id="1300" name="オーディオ 2">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5452" p14:dur="2000"/>
    </mc:Choice>
    <mc:Fallback>
      <p:transition spd="slow" advTm="2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0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0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06" name="テキスト 140"/>
          <p:cNvSpPr txBox="1"/>
          <p:nvPr/>
        </p:nvSpPr>
        <p:spPr>
          <a:xfrm>
            <a:off x="373810" y="1485000"/>
            <a:ext cx="8396381" cy="1384102"/>
          </a:xfrm>
          <a:prstGeom prst="rect">
            <a:avLst/>
          </a:prstGeom>
        </p:spPr>
        <p:txBody>
          <a:bodyPr wrap="square">
            <a:spAutoFit/>
          </a:bodyPr>
          <a:lstStyle/>
          <a:p>
            <a:pPr marL="342900" indent="-342900">
              <a:lnSpc>
                <a:spcPct val="200000"/>
              </a:lnSpc>
              <a:buFont typeface="Arial"/>
              <a:buChar char="•"/>
              <a:defRPr lang="ja-JP" altLang="en-US"/>
            </a:pPr>
            <a:r>
              <a:rPr lang="ja-JP" altLang="en-US" sz="2800" b="1">
                <a:latin typeface="+mn-ea"/>
                <a:ea typeface="+mn-ea"/>
                <a:cs typeface="Arial Unicode MS"/>
              </a:rPr>
              <a:t>AグループのDGが全国平均より低い傾向があった</a:t>
            </a:r>
          </a:p>
          <a:p>
            <a:pPr marL="342900" indent="-342900">
              <a:lnSpc>
                <a:spcPct val="100000"/>
              </a:lnSpc>
              <a:buFont typeface="Arial"/>
              <a:buChar char="•"/>
              <a:defRPr lang="ja-JP" altLang="en-US"/>
            </a:pPr>
            <a:r>
              <a:rPr lang="ja-JP" altLang="en-US" sz="2800" b="1">
                <a:latin typeface="+mn-ea"/>
                <a:ea typeface="+mn-ea"/>
                <a:cs typeface="Arial Unicode MS"/>
              </a:rPr>
              <a:t>Aグループの粗飼料摂取量が多い傾向にあった</a:t>
            </a:r>
          </a:p>
        </p:txBody>
      </p:sp>
      <p:sp>
        <p:nvSpPr>
          <p:cNvPr id="1307" name="図形 141"/>
          <p:cNvSpPr/>
          <p:nvPr/>
        </p:nvSpPr>
        <p:spPr>
          <a:xfrm rot="10800000">
            <a:off x="4243773" y="3642420"/>
            <a:ext cx="828913" cy="862930"/>
          </a:xfrm>
          <a:prstGeom prst="upArrow">
            <a:avLst/>
          </a:prstGeom>
          <a:solidFill>
            <a:srgbClr val="FF0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2000">
              <a:latin typeface="+mn-ea"/>
              <a:ea typeface="+mn-ea"/>
              <a:cs typeface="Arial Unicode MS"/>
            </a:endParaRPr>
          </a:p>
        </p:txBody>
      </p:sp>
      <p:sp>
        <p:nvSpPr>
          <p:cNvPr id="1308" name="テキスト 142"/>
          <p:cNvSpPr txBox="1"/>
          <p:nvPr/>
        </p:nvSpPr>
        <p:spPr>
          <a:xfrm>
            <a:off x="725599" y="5157000"/>
            <a:ext cx="7865261" cy="737771"/>
          </a:xfrm>
          <a:prstGeom prst="rect">
            <a:avLst/>
          </a:prstGeom>
          <a:ln w="57150">
            <a:solidFill>
              <a:srgbClr val="FFC000"/>
            </a:solidFill>
          </a:ln>
        </p:spPr>
        <p:txBody>
          <a:bodyPr wrap="square">
            <a:spAutoFit/>
          </a:bodyPr>
          <a:lstStyle/>
          <a:p>
            <a:pPr algn="ctr">
              <a:lnSpc>
                <a:spcPct val="150000"/>
              </a:lnSpc>
              <a:defRPr lang="ja-JP" altLang="en-US"/>
            </a:pPr>
            <a:r>
              <a:rPr lang="ja-JP" altLang="en-US" sz="2800" b="1">
                <a:latin typeface="+mn-ea"/>
                <a:ea typeface="+mn-ea"/>
                <a:cs typeface="Arial Unicode MS"/>
              </a:rPr>
              <a:t>BMS能力が高い群の飼養効率が低下する可能性</a:t>
            </a:r>
          </a:p>
        </p:txBody>
      </p:sp>
      <p:grpSp>
        <p:nvGrpSpPr>
          <p:cNvPr id="1309" name="グループ 224"/>
          <p:cNvGrpSpPr/>
          <p:nvPr/>
        </p:nvGrpSpPr>
        <p:grpSpPr>
          <a:xfrm>
            <a:off x="0" y="0"/>
            <a:ext cx="9144000" cy="914400"/>
            <a:chOff x="0" y="0"/>
            <a:chExt cx="9144000" cy="914400"/>
          </a:xfrm>
        </p:grpSpPr>
        <p:sp>
          <p:nvSpPr>
            <p:cNvPr id="1310"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まとめ</a:t>
              </a:r>
              <a:endParaRPr lang="ja-JP" altLang="en-US" noProof="0" dirty="0">
                <a:latin typeface="+mn-ea"/>
                <a:ea typeface="+mn-ea"/>
              </a:endParaRPr>
            </a:p>
          </p:txBody>
        </p:sp>
        <p:pic>
          <p:nvPicPr>
            <p:cNvPr id="1311" name="Picture 162" descr="\\10.2.5.189\usbdisk1\経営研究課\センターフェア\使えそうな図など\センターロゴ.jpg"/>
            <p:cNvPicPr>
              <a:picLocks noChangeAspect="1"/>
            </p:cNvPicPr>
            <p:nvPr/>
          </p:nvPicPr>
          <p:blipFill>
            <a:blip r:embed="rId1"/>
            <a:stretch>
              <a:fillRect/>
            </a:stretch>
          </p:blipFill>
          <p:spPr>
            <a:xfrm>
              <a:off x="0" y="0"/>
              <a:ext cx="914400" cy="914400"/>
            </a:xfrm>
            <a:prstGeom prst="rect">
              <a:avLst/>
            </a:prstGeom>
            <a:noFill/>
            <a:ln>
              <a:miter/>
            </a:ln>
          </p:spPr>
        </p:pic>
      </p:grpSp>
      <p:pic>
        <p:nvPicPr>
          <p:cNvPr id="1312" name="オーディオ 2">
            <a:hlinkClick r:id="" action="ppaction://media"/>
          </p:cNvPr>
          <p:cNvPicPr>
            <a:picLocks noChangeAspect="1"/>
          </p:cNvPicPr>
          <p:nvPr>
            <a:audioFile r:link="rId2" contentType="audio/mp4"/>
            <p:extLst>
              <p:ext uri="{DAA4B4D4-6D71-4841-9C94-3DE7FCFB9230}">
                <p14:media xmlns:p14="http://schemas.microsoft.com/office/powerpoint/2010/main" r:embed="rId3"/>
              </p:ext>
            </p:extLst>
          </p:nvPr>
        </p:nvPicPr>
        <p:blipFill>
          <a:blip r:embed="rId4"/>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1266" p14:dur="2000"/>
    </mc:Choice>
    <mc:Fallback>
      <p:transition spd="slow" advTm="31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318" name="テキスト 146"/>
          <p:cNvSpPr txBox="1"/>
          <p:nvPr/>
        </p:nvSpPr>
        <p:spPr>
          <a:xfrm>
            <a:off x="250604" y="1041906"/>
            <a:ext cx="8633742" cy="3323094"/>
          </a:xfrm>
          <a:prstGeom prst="rect">
            <a:avLst/>
          </a:prstGeom>
        </p:spPr>
        <p:txBody>
          <a:bodyPr wrap="square">
            <a:spAutoFit/>
          </a:bodyPr>
          <a:lstStyle/>
          <a:p>
            <a:pPr marL="342900" indent="-342900">
              <a:lnSpc>
                <a:spcPct val="150000"/>
              </a:lnSpc>
              <a:buFont typeface="Arial"/>
              <a:buChar char="•"/>
              <a:defRPr lang="ja-JP" altLang="en-US"/>
            </a:pPr>
            <a:r>
              <a:rPr lang="ja-JP" altLang="en-US" sz="2800" b="1">
                <a:latin typeface="+mn-ea"/>
                <a:ea typeface="+mn-ea"/>
                <a:cs typeface="Arial Unicode MS"/>
              </a:rPr>
              <a:t>10か月齢までのデータを集積する</a:t>
            </a:r>
          </a:p>
          <a:p>
            <a:pPr marL="342900" indent="-342900">
              <a:lnSpc>
                <a:spcPct val="150000"/>
              </a:lnSpc>
              <a:buFont typeface="Arial"/>
              <a:buChar char="•"/>
              <a:defRPr lang="ja-JP" altLang="en-US"/>
            </a:pPr>
            <a:r>
              <a:rPr lang="ja-JP" altLang="en-US" sz="2800" b="1">
                <a:latin typeface="+mn-ea"/>
                <a:ea typeface="+mn-ea"/>
                <a:cs typeface="Arial Unicode MS"/>
              </a:rPr>
              <a:t>枝肉能力が低いグループも育成し、データを集積する</a:t>
            </a:r>
          </a:p>
          <a:p>
            <a:pPr marL="342900" indent="-342900">
              <a:lnSpc>
                <a:spcPct val="150000"/>
              </a:lnSpc>
              <a:buFont typeface="Arial"/>
              <a:buChar char="•"/>
              <a:defRPr lang="ja-JP" altLang="en-US"/>
            </a:pPr>
            <a:r>
              <a:rPr lang="ja-JP" altLang="en-US" sz="2800" b="1">
                <a:latin typeface="+mn-ea"/>
                <a:ea typeface="+mn-ea"/>
                <a:cs typeface="Arial Unicode MS"/>
              </a:rPr>
              <a:t>血中ビタミンA濃度について検討する</a:t>
            </a:r>
          </a:p>
          <a:p>
            <a:pPr marL="342900" indent="-342900">
              <a:lnSpc>
                <a:spcPct val="150000"/>
              </a:lnSpc>
              <a:buFont typeface="Arial"/>
              <a:buChar char="•"/>
              <a:defRPr lang="ja-JP" altLang="en-US"/>
            </a:pPr>
            <a:r>
              <a:rPr lang="ja-JP" altLang="en-US" sz="2800" b="1">
                <a:latin typeface="+mn-ea"/>
                <a:ea typeface="+mn-ea"/>
                <a:cs typeface="Arial Unicode MS"/>
              </a:rPr>
              <a:t>濃厚飼料多給型、粗飼料多給型の給餌を行い増体を比較する</a:t>
            </a:r>
            <a:endParaRPr lang="ja-JP" altLang="en-US" b="1">
              <a:latin typeface="+mn-ea"/>
              <a:ea typeface="+mn-ea"/>
              <a:cs typeface="Arial Unicode MS"/>
            </a:endParaRPr>
          </a:p>
        </p:txBody>
      </p:sp>
      <p:pic>
        <p:nvPicPr>
          <p:cNvPr id="1319" name="図 156"/>
          <p:cNvPicPr>
            <a:picLocks noChangeAspect="1"/>
          </p:cNvPicPr>
          <p:nvPr/>
        </p:nvPicPr>
        <p:blipFill>
          <a:blip r:embed="rId1"/>
          <a:stretch>
            <a:fillRect/>
          </a:stretch>
        </p:blipFill>
        <p:spPr>
          <a:xfrm>
            <a:off x="752418" y="4579574"/>
            <a:ext cx="7630114" cy="1945426"/>
          </a:xfrm>
          <a:prstGeom prst="rect">
            <a:avLst/>
          </a:prstGeom>
        </p:spPr>
      </p:pic>
      <p:grpSp>
        <p:nvGrpSpPr>
          <p:cNvPr id="1320" name="グループ 230"/>
          <p:cNvGrpSpPr/>
          <p:nvPr/>
        </p:nvGrpSpPr>
        <p:grpSpPr>
          <a:xfrm>
            <a:off x="0" y="0"/>
            <a:ext cx="9144000" cy="914400"/>
            <a:chOff x="0" y="0"/>
            <a:chExt cx="9144000" cy="914400"/>
          </a:xfrm>
        </p:grpSpPr>
        <p:sp>
          <p:nvSpPr>
            <p:cNvPr id="1321"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noProof="0" dirty="0">
                  <a:latin typeface="+mn-ea"/>
                  <a:ea typeface="+mn-ea"/>
                </a:rPr>
                <a:t>今後の計画</a:t>
              </a:r>
            </a:p>
          </p:txBody>
        </p:sp>
        <p:pic>
          <p:nvPicPr>
            <p:cNvPr id="1322" name="Picture 162" descr="\\10.2.5.189\usbdisk1\経営研究課\センターフェア\使えそうな図など\センターロゴ.jpg"/>
            <p:cNvPicPr>
              <a:picLocks noChangeAspect="1"/>
            </p:cNvPicPr>
            <p:nvPr/>
          </p:nvPicPr>
          <p:blipFill>
            <a:blip r:embed="rId2"/>
            <a:stretch>
              <a:fillRect/>
            </a:stretch>
          </p:blipFill>
          <p:spPr>
            <a:xfrm>
              <a:off x="0" y="0"/>
              <a:ext cx="914400" cy="914400"/>
            </a:xfrm>
            <a:prstGeom prst="rect">
              <a:avLst/>
            </a:prstGeom>
            <a:noFill/>
            <a:ln>
              <a:miter/>
            </a:ln>
          </p:spPr>
        </p:pic>
      </p:grpSp>
      <p:pic>
        <p:nvPicPr>
          <p:cNvPr id="1323" name="オーディオ 3">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56663" p14:dur="2000"/>
    </mc:Choice>
    <mc:Fallback>
      <p:transition spd="slow" advTm="5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1" name="テキスト 79"/>
          <p:cNvSpPr txBox="1"/>
          <p:nvPr/>
        </p:nvSpPr>
        <p:spPr>
          <a:xfrm>
            <a:off x="613672" y="5733000"/>
            <a:ext cx="7916657" cy="953214"/>
          </a:xfrm>
          <a:prstGeom prst="rect">
            <a:avLst/>
          </a:prstGeom>
          <a:ln w="38100">
            <a:solidFill>
              <a:srgbClr val="FF0000"/>
            </a:solidFill>
          </a:ln>
        </p:spPr>
        <p:txBody>
          <a:bodyPr wrap="square">
            <a:spAutoFit/>
          </a:bodyPr>
          <a:lstStyle/>
          <a:p>
            <a:pPr algn="ctr">
              <a:defRPr lang="ja-JP" altLang="en-US"/>
            </a:pPr>
            <a:r>
              <a:rPr lang="ja-JP" altLang="en-US" sz="2800" b="1">
                <a:latin typeface="+mn-ea"/>
                <a:ea typeface="+mn-ea"/>
                <a:cs typeface="+mj-lt"/>
              </a:rPr>
              <a:t>ゲノミック評価(遺伝子検査)を元に</a:t>
            </a:r>
            <a:endParaRPr lang="ja-JP" altLang="en-US" sz="3200" b="1">
              <a:latin typeface="+mn-ea"/>
              <a:ea typeface="+mn-ea"/>
              <a:cs typeface="+mj-lt"/>
            </a:endParaRPr>
          </a:p>
          <a:p>
            <a:pPr algn="ctr">
              <a:defRPr lang="ja-JP" altLang="en-US"/>
            </a:pPr>
            <a:r>
              <a:rPr lang="ja-JP" altLang="en-US" sz="2800" b="1">
                <a:latin typeface="+mn-ea"/>
                <a:ea typeface="+mn-ea"/>
                <a:cs typeface="+mj-lt"/>
              </a:rPr>
              <a:t>個体ごとに適した育成管理を実現させる</a:t>
            </a:r>
          </a:p>
        </p:txBody>
      </p:sp>
      <p:grpSp>
        <p:nvGrpSpPr>
          <p:cNvPr id="1122" name="グループ 181"/>
          <p:cNvGrpSpPr/>
          <p:nvPr/>
        </p:nvGrpSpPr>
        <p:grpSpPr>
          <a:xfrm>
            <a:off x="476086" y="1130488"/>
            <a:ext cx="8481129" cy="4386512"/>
            <a:chOff x="476086" y="765000"/>
            <a:chExt cx="8481129" cy="4386512"/>
          </a:xfrm>
        </p:grpSpPr>
        <p:pic>
          <p:nvPicPr>
            <p:cNvPr id="1123" name="図 259"/>
            <p:cNvPicPr>
              <a:picLocks noChangeAspect="1"/>
            </p:cNvPicPr>
            <p:nvPr/>
          </p:nvPicPr>
          <p:blipFill>
            <a:blip r:embed="rId1">
              <a:lum bright="-80000"/>
              <a:duotone>
                <a:prstClr val="black"/>
                <a:srgbClr val="D9C3A5">
                  <a:tint val="50000"/>
                  <a:satMod val="180000"/>
                </a:srgbClr>
              </a:duotone>
            </a:blip>
            <a:stretch>
              <a:fillRect/>
            </a:stretch>
          </p:blipFill>
          <p:spPr>
            <a:xfrm>
              <a:off x="899999" y="1197692"/>
              <a:ext cx="1339368" cy="965214"/>
            </a:xfrm>
            <a:prstGeom prst="rect">
              <a:avLst/>
            </a:prstGeom>
            <a:noFill/>
            <a:ln/>
          </p:spPr>
        </p:pic>
        <p:grpSp>
          <p:nvGrpSpPr>
            <p:cNvPr id="1124" name="グループ 284"/>
            <p:cNvGrpSpPr/>
            <p:nvPr/>
          </p:nvGrpSpPr>
          <p:grpSpPr>
            <a:xfrm>
              <a:off x="4098850" y="765000"/>
              <a:ext cx="1004282" cy="1837502"/>
              <a:chOff x="5435999" y="563164"/>
              <a:chExt cx="1004282" cy="2143056"/>
            </a:xfrm>
          </p:grpSpPr>
          <p:pic>
            <p:nvPicPr>
              <p:cNvPr id="1125" name="図 255"/>
              <p:cNvPicPr>
                <a:picLocks noChangeAspect="1"/>
              </p:cNvPicPr>
              <p:nvPr/>
            </p:nvPicPr>
            <p:blipFill>
              <a:blip r:embed="rId2"/>
              <a:stretch>
                <a:fillRect/>
              </a:stretch>
            </p:blipFill>
            <p:spPr>
              <a:xfrm>
                <a:off x="5435999" y="563164"/>
                <a:ext cx="1004281" cy="714352"/>
              </a:xfrm>
              <a:prstGeom prst="rect">
                <a:avLst/>
              </a:prstGeom>
            </p:spPr>
          </p:pic>
          <p:pic>
            <p:nvPicPr>
              <p:cNvPr id="1126" name="図 281"/>
              <p:cNvPicPr>
                <a:picLocks noChangeAspect="1"/>
              </p:cNvPicPr>
              <p:nvPr/>
            </p:nvPicPr>
            <p:blipFill>
              <a:blip r:embed="rId2"/>
              <a:stretch>
                <a:fillRect/>
              </a:stretch>
            </p:blipFill>
            <p:spPr>
              <a:xfrm>
                <a:off x="5436000" y="1277516"/>
                <a:ext cx="1004281" cy="714352"/>
              </a:xfrm>
              <a:prstGeom prst="rect">
                <a:avLst/>
              </a:prstGeom>
            </p:spPr>
          </p:pic>
          <p:pic>
            <p:nvPicPr>
              <p:cNvPr id="1127" name="図 282"/>
              <p:cNvPicPr>
                <a:picLocks noChangeAspect="1"/>
              </p:cNvPicPr>
              <p:nvPr/>
            </p:nvPicPr>
            <p:blipFill>
              <a:blip r:embed="rId2"/>
              <a:stretch>
                <a:fillRect/>
              </a:stretch>
            </p:blipFill>
            <p:spPr>
              <a:xfrm>
                <a:off x="5436000" y="1991868"/>
                <a:ext cx="1004281" cy="714352"/>
              </a:xfrm>
              <a:prstGeom prst="rect">
                <a:avLst/>
              </a:prstGeom>
            </p:spPr>
          </p:pic>
        </p:grpSp>
        <p:sp>
          <p:nvSpPr>
            <p:cNvPr id="1128" name="テキスト 288"/>
            <p:cNvSpPr txBox="1"/>
            <p:nvPr/>
          </p:nvSpPr>
          <p:spPr>
            <a:xfrm>
              <a:off x="6350397" y="1496080"/>
              <a:ext cx="1501632" cy="368439"/>
            </a:xfrm>
            <a:prstGeom prst="rect">
              <a:avLst/>
            </a:prstGeom>
            <a:ln>
              <a:noFill/>
            </a:ln>
          </p:spPr>
          <p:txBody>
            <a:bodyPr wrap="square">
              <a:spAutoFit/>
            </a:bodyPr>
            <a:lstStyle/>
            <a:p>
              <a:pPr>
                <a:defRPr lang="ja-JP" altLang="en-US"/>
              </a:pPr>
              <a:r>
                <a:rPr lang="ja-JP" altLang="en-US" sz="1800" b="1">
                  <a:latin typeface="+mn-ea"/>
                  <a:ea typeface="+mn-ea"/>
                  <a:cs typeface="+mj-lt"/>
                </a:rPr>
                <a:t>能力は不明</a:t>
              </a:r>
              <a:endParaRPr lang="ja-JP" altLang="en-US" b="1">
                <a:latin typeface="+mn-ea"/>
                <a:ea typeface="+mn-ea"/>
                <a:cs typeface="+mj-lt"/>
              </a:endParaRPr>
            </a:p>
          </p:txBody>
        </p:sp>
        <p:pic>
          <p:nvPicPr>
            <p:cNvPr id="1129" name="図 289"/>
            <p:cNvPicPr>
              <a:picLocks noChangeAspect="1"/>
            </p:cNvPicPr>
            <p:nvPr/>
          </p:nvPicPr>
          <p:blipFill>
            <a:blip r:embed="rId2"/>
            <a:stretch>
              <a:fillRect/>
            </a:stretch>
          </p:blipFill>
          <p:spPr>
            <a:xfrm>
              <a:off x="899999" y="3301678"/>
              <a:ext cx="1630968" cy="1160119"/>
            </a:xfrm>
            <a:prstGeom prst="rect">
              <a:avLst/>
            </a:prstGeom>
          </p:spPr>
        </p:pic>
        <p:pic>
          <p:nvPicPr>
            <p:cNvPr id="1130" name="Picture 290" descr="D:\Users\1611101\Desktop\データ\遺伝子.png"/>
            <p:cNvPicPr>
              <a:picLocks noChangeAspect="1" noChangeArrowheads="1"/>
            </p:cNvPicPr>
            <p:nvPr/>
          </p:nvPicPr>
          <p:blipFill>
            <a:blip r:embed="rId3"/>
            <a:stretch>
              <a:fillRect/>
            </a:stretch>
          </p:blipFill>
          <p:spPr>
            <a:xfrm>
              <a:off x="2494482" y="3396775"/>
              <a:ext cx="1186395" cy="1065022"/>
            </a:xfrm>
            <a:prstGeom prst="rect">
              <a:avLst/>
            </a:prstGeom>
            <a:noFill/>
            <a:ln>
              <a:noFill/>
            </a:ln>
          </p:spPr>
        </p:pic>
        <p:sp>
          <p:nvSpPr>
            <p:cNvPr id="1131" name="図形 69"/>
            <p:cNvSpPr/>
            <p:nvPr/>
          </p:nvSpPr>
          <p:spPr>
            <a:xfrm>
              <a:off x="5968991" y="1134498"/>
              <a:ext cx="2264444" cy="1091603"/>
            </a:xfrm>
            <a:prstGeom prst="cloudCallout">
              <a:avLst>
                <a:gd name="adj1" fmla="val -80343"/>
                <a:gd name="adj2" fmla="val -51972"/>
              </a:avLst>
            </a:prstGeom>
            <a:noFill/>
            <a:ln w="25400" cap="flat" cmpd="sng"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2000">
                <a:latin typeface="+mn-ea"/>
                <a:ea typeface="+mn-ea"/>
                <a:cs typeface="+mj-lt"/>
              </a:endParaRPr>
            </a:p>
          </p:txBody>
        </p:sp>
        <p:sp>
          <p:nvSpPr>
            <p:cNvPr id="1132" name="図形 70"/>
            <p:cNvSpPr/>
            <p:nvPr/>
          </p:nvSpPr>
          <p:spPr>
            <a:xfrm>
              <a:off x="5968991" y="1134498"/>
              <a:ext cx="2264444" cy="1091603"/>
            </a:xfrm>
            <a:prstGeom prst="cloudCallout">
              <a:avLst>
                <a:gd name="adj1" fmla="val -79742"/>
                <a:gd name="adj2" fmla="val 382"/>
              </a:avLst>
            </a:prstGeom>
            <a:noFill/>
            <a:ln w="25400" cap="flat" cmpd="sng"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2000">
                <a:latin typeface="+mn-ea"/>
                <a:ea typeface="+mn-ea"/>
                <a:cs typeface="+mj-lt"/>
              </a:endParaRPr>
            </a:p>
          </p:txBody>
        </p:sp>
        <p:sp>
          <p:nvSpPr>
            <p:cNvPr id="1133" name="図形 71"/>
            <p:cNvSpPr/>
            <p:nvPr/>
          </p:nvSpPr>
          <p:spPr>
            <a:xfrm>
              <a:off x="5968991" y="1134498"/>
              <a:ext cx="2264444" cy="1091603"/>
            </a:xfrm>
            <a:prstGeom prst="cloudCallout">
              <a:avLst>
                <a:gd name="adj1" fmla="val -74935"/>
                <a:gd name="adj2" fmla="val 48996"/>
              </a:avLst>
            </a:prstGeom>
            <a:noFill/>
            <a:ln w="25400" cap="flat" cmpd="sng"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2000">
                <a:latin typeface="+mn-ea"/>
                <a:ea typeface="+mn-ea"/>
                <a:cs typeface="+mj-lt"/>
              </a:endParaRPr>
            </a:p>
          </p:txBody>
        </p:sp>
        <p:sp>
          <p:nvSpPr>
            <p:cNvPr id="1134" name="直線 72"/>
            <p:cNvSpPr/>
            <p:nvPr/>
          </p:nvSpPr>
          <p:spPr>
            <a:xfrm>
              <a:off x="2605784" y="1687286"/>
              <a:ext cx="1108065" cy="0"/>
            </a:xfrm>
            <a:prstGeom prst="line">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sp>
        <p:sp>
          <p:nvSpPr>
            <p:cNvPr id="1135" name="テキスト 73"/>
            <p:cNvSpPr txBox="1"/>
            <p:nvPr/>
          </p:nvSpPr>
          <p:spPr>
            <a:xfrm>
              <a:off x="902325" y="2195007"/>
              <a:ext cx="1473298" cy="399217"/>
            </a:xfrm>
            <a:prstGeom prst="rect">
              <a:avLst/>
            </a:prstGeom>
          </p:spPr>
          <p:txBody>
            <a:bodyPr wrap="none">
              <a:spAutoFit/>
            </a:bodyPr>
            <a:lstStyle/>
            <a:p>
              <a:pPr>
                <a:defRPr lang="ja-JP" altLang="en-US"/>
              </a:pPr>
              <a:r>
                <a:rPr lang="ja-JP" altLang="en-US" sz="2000" b="1">
                  <a:latin typeface="+mn-ea"/>
                  <a:ea typeface="+mn-ea"/>
                  <a:cs typeface="+mj-lt"/>
                </a:rPr>
                <a:t>優良種雄牛</a:t>
              </a:r>
              <a:endParaRPr lang="ja-JP" altLang="en-US" b="1">
                <a:latin typeface="+mn-ea"/>
                <a:ea typeface="+mn-ea"/>
                <a:cs typeface="+mj-lt"/>
              </a:endParaRPr>
            </a:p>
          </p:txBody>
        </p:sp>
        <p:grpSp>
          <p:nvGrpSpPr>
            <p:cNvPr id="1136" name="グループ 101"/>
            <p:cNvGrpSpPr/>
            <p:nvPr/>
          </p:nvGrpSpPr>
          <p:grpSpPr>
            <a:xfrm>
              <a:off x="4821862" y="3068930"/>
              <a:ext cx="4135353" cy="1568768"/>
              <a:chOff x="4547559" y="3370416"/>
              <a:chExt cx="4135353" cy="1568768"/>
            </a:xfrm>
          </p:grpSpPr>
          <p:pic>
            <p:nvPicPr>
              <p:cNvPr id="1137" name="図 292"/>
              <p:cNvPicPr>
                <a:picLocks noChangeAspect="1"/>
              </p:cNvPicPr>
              <p:nvPr/>
            </p:nvPicPr>
            <p:blipFill>
              <a:blip r:embed="rId2"/>
              <a:stretch>
                <a:fillRect/>
              </a:stretch>
            </p:blipFill>
            <p:spPr>
              <a:xfrm>
                <a:off x="4547559" y="3603164"/>
                <a:ext cx="1630968" cy="1160119"/>
              </a:xfrm>
              <a:prstGeom prst="rect">
                <a:avLst/>
              </a:prstGeom>
            </p:spPr>
          </p:pic>
          <p:grpSp>
            <p:nvGrpSpPr>
              <p:cNvPr id="1138" name="グループ 88"/>
              <p:cNvGrpSpPr/>
              <p:nvPr/>
            </p:nvGrpSpPr>
            <p:grpSpPr>
              <a:xfrm>
                <a:off x="6673697" y="3370416"/>
                <a:ext cx="2009215" cy="1568768"/>
                <a:chOff x="6733705" y="3143560"/>
                <a:chExt cx="2009215" cy="1568768"/>
              </a:xfrm>
            </p:grpSpPr>
            <p:sp>
              <p:nvSpPr>
                <p:cNvPr id="1139" name="図形 293"/>
                <p:cNvSpPr/>
                <p:nvPr/>
              </p:nvSpPr>
              <p:spPr>
                <a:xfrm>
                  <a:off x="6733705" y="3146500"/>
                  <a:ext cx="2009215" cy="1565828"/>
                </a:xfrm>
                <a:prstGeom prst="wedgeRoundRectCallout">
                  <a:avLst>
                    <a:gd name="adj1" fmla="val -70743"/>
                    <a:gd name="adj2" fmla="val 8475"/>
                    <a:gd name="adj3" fmla="val 16667"/>
                  </a:avLst>
                </a:prstGeom>
                <a:noFill/>
                <a:ln w="25400" cap="flat" cmpd="sng" algn="ctr">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sz="2000" b="1">
                    <a:latin typeface="+mn-ea"/>
                    <a:ea typeface="+mn-ea"/>
                    <a:cs typeface="+mj-lt"/>
                  </a:endParaRPr>
                </a:p>
              </p:txBody>
            </p:sp>
            <p:sp>
              <p:nvSpPr>
                <p:cNvPr id="1140" name="テキスト 74"/>
                <p:cNvSpPr txBox="1"/>
                <p:nvPr/>
              </p:nvSpPr>
              <p:spPr>
                <a:xfrm>
                  <a:off x="6927171" y="3143560"/>
                  <a:ext cx="1815749" cy="1568768"/>
                </a:xfrm>
                <a:prstGeom prst="rect">
                  <a:avLst/>
                </a:prstGeom>
              </p:spPr>
              <p:txBody>
                <a:bodyPr wrap="square">
                  <a:spAutoFit/>
                </a:bodyPr>
                <a:lstStyle/>
                <a:p>
                  <a:pPr>
                    <a:defRPr lang="ja-JP" altLang="en-US"/>
                  </a:pPr>
                  <a:r>
                    <a:rPr lang="ja-JP" altLang="en-US" sz="1600" b="1">
                      <a:latin typeface="+mn-ea"/>
                      <a:ea typeface="+mn-ea"/>
                      <a:cs typeface="+mj-lt"/>
                    </a:rPr>
                    <a:t>枝肉重量：A</a:t>
                  </a:r>
                </a:p>
                <a:p>
                  <a:pPr>
                    <a:defRPr lang="ja-JP" altLang="en-US"/>
                  </a:pPr>
                  <a:r>
                    <a:rPr lang="ja-JP" altLang="en-US" sz="1600" b="1">
                      <a:latin typeface="+mn-ea"/>
                      <a:ea typeface="+mn-ea"/>
                      <a:cs typeface="+mj-lt"/>
                    </a:rPr>
                    <a:t>ロース芯面積：C</a:t>
                  </a:r>
                </a:p>
                <a:p>
                  <a:pPr>
                    <a:defRPr lang="ja-JP" altLang="en-US"/>
                  </a:pPr>
                  <a:r>
                    <a:rPr lang="ja-JP" altLang="en-US" sz="1600" b="1">
                      <a:latin typeface="+mn-ea"/>
                      <a:ea typeface="+mn-ea"/>
                      <a:cs typeface="+mj-lt"/>
                    </a:rPr>
                    <a:t>バラ厚：B</a:t>
                  </a:r>
                </a:p>
                <a:p>
                  <a:pPr>
                    <a:defRPr lang="ja-JP" altLang="en-US"/>
                  </a:pPr>
                  <a:r>
                    <a:rPr lang="ja-JP" altLang="en-US" sz="1600" b="1">
                      <a:latin typeface="+mn-ea"/>
                      <a:ea typeface="+mn-ea"/>
                      <a:cs typeface="+mj-lt"/>
                    </a:rPr>
                    <a:t>皮下脂肪厚：C</a:t>
                  </a:r>
                </a:p>
                <a:p>
                  <a:pPr>
                    <a:defRPr lang="ja-JP" altLang="en-US"/>
                  </a:pPr>
                  <a:r>
                    <a:rPr lang="ja-JP" altLang="en-US" sz="1600" b="1">
                      <a:latin typeface="+mn-ea"/>
                      <a:ea typeface="+mn-ea"/>
                      <a:cs typeface="+mj-lt"/>
                    </a:rPr>
                    <a:t>歩留まり基準値：B</a:t>
                  </a:r>
                </a:p>
                <a:p>
                  <a:pPr>
                    <a:defRPr lang="ja-JP" altLang="en-US"/>
                  </a:pPr>
                  <a:r>
                    <a:rPr lang="ja-JP" altLang="en-US" sz="1600" b="1">
                      <a:latin typeface="+mn-ea"/>
                      <a:ea typeface="+mn-ea"/>
                      <a:cs typeface="+mj-lt"/>
                    </a:rPr>
                    <a:t>BMS No.：D</a:t>
                  </a:r>
                  <a:endParaRPr lang="ja-JP" altLang="en-US" b="1">
                    <a:latin typeface="+mn-ea"/>
                    <a:ea typeface="+mn-ea"/>
                    <a:cs typeface="+mj-lt"/>
                  </a:endParaRPr>
                </a:p>
              </p:txBody>
            </p:sp>
          </p:grpSp>
        </p:grpSp>
        <p:sp>
          <p:nvSpPr>
            <p:cNvPr id="1141" name="直線 75"/>
            <p:cNvSpPr/>
            <p:nvPr/>
          </p:nvSpPr>
          <p:spPr>
            <a:xfrm>
              <a:off x="3646015" y="3976341"/>
              <a:ext cx="864000" cy="0"/>
            </a:xfrm>
            <a:prstGeom prst="line">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sp>
        <p:sp>
          <p:nvSpPr>
            <p:cNvPr id="1142" name="テキスト 77"/>
            <p:cNvSpPr txBox="1"/>
            <p:nvPr/>
          </p:nvSpPr>
          <p:spPr>
            <a:xfrm flipH="1">
              <a:off x="476086" y="4752295"/>
              <a:ext cx="3204792" cy="399217"/>
            </a:xfrm>
            <a:prstGeom prst="rect">
              <a:avLst/>
            </a:prstGeom>
          </p:spPr>
          <p:txBody>
            <a:bodyPr wrap="square">
              <a:spAutoFit/>
            </a:bodyPr>
            <a:lstStyle/>
            <a:p>
              <a:pPr>
                <a:defRPr lang="ja-JP" altLang="en-US"/>
              </a:pPr>
              <a:r>
                <a:rPr lang="ja-JP" altLang="en-US" sz="2000" b="1">
                  <a:latin typeface="+mn-ea"/>
                  <a:ea typeface="+mn-ea"/>
                  <a:cs typeface="+mj-lt"/>
                </a:rPr>
                <a:t>ゲノミック評価試験により...</a:t>
              </a:r>
              <a:endParaRPr lang="ja-JP" altLang="en-US" b="1">
                <a:latin typeface="+mn-ea"/>
                <a:ea typeface="+mn-ea"/>
                <a:cs typeface="+mj-lt"/>
              </a:endParaRPr>
            </a:p>
          </p:txBody>
        </p:sp>
        <p:sp>
          <p:nvSpPr>
            <p:cNvPr id="1143" name="テキスト 78"/>
            <p:cNvSpPr txBox="1"/>
            <p:nvPr/>
          </p:nvSpPr>
          <p:spPr>
            <a:xfrm>
              <a:off x="5333586" y="4752295"/>
              <a:ext cx="2638680" cy="399217"/>
            </a:xfrm>
            <a:prstGeom prst="rect">
              <a:avLst/>
            </a:prstGeom>
          </p:spPr>
          <p:txBody>
            <a:bodyPr wrap="none">
              <a:spAutoFit/>
            </a:bodyPr>
            <a:lstStyle/>
            <a:p>
              <a:pPr>
                <a:defRPr lang="ja-JP" altLang="en-US"/>
              </a:pPr>
              <a:r>
                <a:rPr lang="ja-JP" altLang="en-US" sz="2000" b="1">
                  <a:latin typeface="+mn-ea"/>
                  <a:ea typeface="+mn-ea"/>
                  <a:cs typeface="+mj-lt"/>
                </a:rPr>
                <a:t>個体ごとの能力を把握</a:t>
              </a:r>
              <a:endParaRPr lang="ja-JP" altLang="en-US" b="1">
                <a:latin typeface="+mn-ea"/>
                <a:ea typeface="+mn-ea"/>
                <a:cs typeface="+mj-lt"/>
              </a:endParaRPr>
            </a:p>
          </p:txBody>
        </p:sp>
        <p:sp>
          <p:nvSpPr>
            <p:cNvPr id="1144" name="テキスト 80"/>
            <p:cNvSpPr txBox="1"/>
            <p:nvPr/>
          </p:nvSpPr>
          <p:spPr>
            <a:xfrm>
              <a:off x="2465663" y="1200597"/>
              <a:ext cx="1215214" cy="399217"/>
            </a:xfrm>
            <a:prstGeom prst="rect">
              <a:avLst/>
            </a:prstGeom>
          </p:spPr>
          <p:txBody>
            <a:bodyPr wrap="none">
              <a:spAutoFit/>
            </a:bodyPr>
            <a:lstStyle/>
            <a:p>
              <a:pPr>
                <a:defRPr lang="ja-JP" altLang="en-US"/>
              </a:pPr>
              <a:r>
                <a:rPr lang="ja-JP" altLang="en-US" sz="2000" b="1">
                  <a:latin typeface="+mn-ea"/>
                  <a:ea typeface="+mn-ea"/>
                  <a:cs typeface="+mj-lt"/>
                </a:rPr>
                <a:t>人工授精</a:t>
              </a:r>
              <a:endParaRPr lang="ja-JP" altLang="en-US" b="1">
                <a:latin typeface="+mn-ea"/>
                <a:ea typeface="+mn-ea"/>
                <a:cs typeface="+mj-lt"/>
              </a:endParaRPr>
            </a:p>
          </p:txBody>
        </p:sp>
        <p:sp>
          <p:nvSpPr>
            <p:cNvPr id="1145" name="テキスト 81"/>
            <p:cNvSpPr txBox="1"/>
            <p:nvPr/>
          </p:nvSpPr>
          <p:spPr>
            <a:xfrm>
              <a:off x="4368873" y="2602502"/>
              <a:ext cx="969178" cy="399217"/>
            </a:xfrm>
            <a:prstGeom prst="rect">
              <a:avLst/>
            </a:prstGeom>
          </p:spPr>
          <p:txBody>
            <a:bodyPr wrap="square">
              <a:spAutoFit/>
            </a:bodyPr>
            <a:lstStyle/>
            <a:p>
              <a:pPr>
                <a:defRPr lang="ja-JP" altLang="en-US"/>
              </a:pPr>
              <a:r>
                <a:rPr lang="ja-JP" altLang="en-US" sz="2000" b="1">
                  <a:latin typeface="+mn-ea"/>
                  <a:ea typeface="+mn-ea"/>
                  <a:cs typeface="+mj-lt"/>
                </a:rPr>
                <a:t>産子</a:t>
              </a:r>
              <a:endParaRPr lang="ja-JP" altLang="en-US" b="1">
                <a:latin typeface="+mn-ea"/>
                <a:ea typeface="+mn-ea"/>
                <a:cs typeface="+mj-lt"/>
              </a:endParaRPr>
            </a:p>
          </p:txBody>
        </p:sp>
      </p:grpSp>
      <p:grpSp>
        <p:nvGrpSpPr>
          <p:cNvPr id="1146" name="グループ 183"/>
          <p:cNvGrpSpPr/>
          <p:nvPr/>
        </p:nvGrpSpPr>
        <p:grpSpPr>
          <a:xfrm>
            <a:off x="0" y="0"/>
            <a:ext cx="9144000" cy="914400"/>
            <a:chOff x="0" y="0"/>
            <a:chExt cx="9144000" cy="914400"/>
          </a:xfrm>
        </p:grpSpPr>
        <p:sp>
          <p:nvSpPr>
            <p:cNvPr id="1147"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目的</a:t>
              </a:r>
              <a:endParaRPr lang="ja-JP" altLang="en-US" noProof="0" dirty="0">
                <a:latin typeface="+mn-ea"/>
                <a:ea typeface="+mn-ea"/>
              </a:endParaRPr>
            </a:p>
          </p:txBody>
        </p:sp>
        <p:pic>
          <p:nvPicPr>
            <p:cNvPr id="1148" name="Picture 162" descr="\\10.2.5.189\usbdisk1\経営研究課\センターフェア\使えそうな図など\センターロゴ.jpg"/>
            <p:cNvPicPr>
              <a:picLocks noChangeAspect="1"/>
            </p:cNvPicPr>
            <p:nvPr/>
          </p:nvPicPr>
          <p:blipFill>
            <a:blip r:embed="rId4"/>
            <a:stretch>
              <a:fillRect/>
            </a:stretch>
          </p:blipFill>
          <p:spPr>
            <a:xfrm>
              <a:off x="0" y="0"/>
              <a:ext cx="914400" cy="914400"/>
            </a:xfrm>
            <a:prstGeom prst="rect">
              <a:avLst/>
            </a:prstGeom>
            <a:noFill/>
            <a:ln>
              <a:miter/>
            </a:ln>
          </p:spPr>
        </p:pic>
      </p:grpSp>
      <p:pic>
        <p:nvPicPr>
          <p:cNvPr id="1149" name="オーディオ 6">
            <a:hlinkClick r:id="" action="ppaction://media"/>
          </p:cNvPr>
          <p:cNvPicPr>
            <a:picLocks noChangeAspect="1"/>
          </p:cNvPicPr>
          <p:nvPr>
            <a:audioFile r:link="rId5" contentType="audio/mp4"/>
            <p:extLst>
              <p:ext uri="{DAA4B4D4-6D71-4841-9C94-3DE7FCFB9230}">
                <p14:media xmlns:p14="http://schemas.microsoft.com/office/powerpoint/2010/main" r:embed="rId6"/>
              </p:ext>
            </p:extLst>
          </p:nvPr>
        </p:nvPicPr>
        <p:blipFill>
          <a:blip r:embed="rId7"/>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61333" p14:dur="2000"/>
    </mc:Choice>
    <mc:Fallback>
      <p:transition spd="slow" advTm="61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4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55" name="テキスト 84"/>
          <p:cNvSpPr txBox="1"/>
          <p:nvPr/>
        </p:nvSpPr>
        <p:spPr>
          <a:xfrm>
            <a:off x="180001" y="1053000"/>
            <a:ext cx="8835890" cy="5477530"/>
          </a:xfrm>
          <a:prstGeom prst="rect">
            <a:avLst/>
          </a:prstGeom>
        </p:spPr>
        <p:txBody>
          <a:bodyPr wrap="none">
            <a:spAutoFit/>
          </a:bodyPr>
          <a:lstStyle/>
          <a:p>
            <a:pPr marL="285750" indent="-285750">
              <a:lnSpc>
                <a:spcPct val="250000"/>
              </a:lnSpc>
              <a:buFont typeface="Arial"/>
              <a:buChar char="•"/>
              <a:defRPr lang="ja-JP" altLang="en-US"/>
            </a:pPr>
            <a:r>
              <a:rPr lang="ja-JP" altLang="en-US" sz="2800" b="1">
                <a:latin typeface="+mn-ea"/>
                <a:ea typeface="+mn-ea"/>
                <a:cs typeface="Arial Unicode MS"/>
              </a:rPr>
              <a:t>育成期前にゲノミック評価試験を行う</a:t>
            </a:r>
          </a:p>
          <a:p>
            <a:pPr marL="285750" indent="-285750">
              <a:lnSpc>
                <a:spcPct val="250000"/>
              </a:lnSpc>
              <a:buFont typeface="Arial"/>
              <a:buChar char="•"/>
              <a:defRPr lang="ja-JP" altLang="en-US"/>
            </a:pPr>
            <a:r>
              <a:rPr lang="ja-JP" altLang="en-US" sz="2800" b="1">
                <a:latin typeface="+mn-ea"/>
                <a:ea typeface="+mn-ea"/>
                <a:cs typeface="Arial Unicode MS"/>
              </a:rPr>
              <a:t>枝肉能力、BMS能力からグループに分類</a:t>
            </a:r>
          </a:p>
          <a:p>
            <a:pPr marL="285750" indent="-285750">
              <a:lnSpc>
                <a:spcPct val="250000"/>
              </a:lnSpc>
              <a:buFont typeface="Arial"/>
              <a:buChar char="•"/>
              <a:defRPr lang="ja-JP" altLang="en-US"/>
            </a:pPr>
            <a:r>
              <a:rPr lang="ja-JP" altLang="en-US" sz="2800" b="1">
                <a:latin typeface="+mn-ea"/>
                <a:ea typeface="+mn-ea"/>
                <a:cs typeface="Arial Unicode MS"/>
              </a:rPr>
              <a:t>育成期(4-10か月齢)の間、当課慣行の飼料設計で給餌</a:t>
            </a:r>
          </a:p>
          <a:p>
            <a:pPr marL="285750" indent="-285750">
              <a:lnSpc>
                <a:spcPct val="250000"/>
              </a:lnSpc>
              <a:buFont typeface="Arial"/>
              <a:buChar char="•"/>
              <a:defRPr lang="ja-JP" altLang="en-US"/>
            </a:pPr>
            <a:r>
              <a:rPr lang="ja-JP" altLang="en-US" sz="2800" b="1">
                <a:latin typeface="+mn-ea"/>
                <a:ea typeface="+mn-ea"/>
                <a:cs typeface="Arial Unicode MS"/>
              </a:rPr>
              <a:t>1か月ごとに体重、体高を測定</a:t>
            </a:r>
          </a:p>
          <a:p>
            <a:pPr marL="285750" indent="-285750">
              <a:lnSpc>
                <a:spcPct val="250000"/>
              </a:lnSpc>
              <a:buFont typeface="Arial"/>
              <a:buChar char="•"/>
              <a:defRPr lang="ja-JP" altLang="en-US"/>
            </a:pPr>
            <a:r>
              <a:rPr lang="ja-JP" altLang="en-US" sz="2800" b="1">
                <a:latin typeface="+mn-ea"/>
                <a:ea typeface="+mn-ea"/>
                <a:cs typeface="Arial Unicode MS"/>
              </a:rPr>
              <a:t>グループごとの体重、体高の増加を比較</a:t>
            </a:r>
            <a:endParaRPr lang="ja-JP" altLang="en-US" b="1">
              <a:latin typeface="+mn-ea"/>
              <a:ea typeface="+mn-ea"/>
              <a:cs typeface="Arial Unicode MS"/>
            </a:endParaRPr>
          </a:p>
        </p:txBody>
      </p:sp>
      <p:pic>
        <p:nvPicPr>
          <p:cNvPr id="1156" name="コンテンツ プレースホルダー 90"/>
          <p:cNvPicPr>
            <a:picLocks noChangeAspect="1"/>
          </p:cNvPicPr>
          <p:nvPr/>
        </p:nvPicPr>
        <p:blipFill>
          <a:blip r:embed="rId1"/>
          <a:stretch>
            <a:fillRect/>
          </a:stretch>
        </p:blipFill>
        <p:spPr>
          <a:xfrm>
            <a:off x="7025491" y="1557000"/>
            <a:ext cx="1452135" cy="1179853"/>
          </a:xfrm>
          <a:prstGeom prst="rect">
            <a:avLst/>
          </a:prstGeom>
        </p:spPr>
      </p:pic>
      <p:pic>
        <p:nvPicPr>
          <p:cNvPr id="1157" name="図 91"/>
          <p:cNvPicPr>
            <a:picLocks noChangeAspect="1"/>
          </p:cNvPicPr>
          <p:nvPr/>
        </p:nvPicPr>
        <p:blipFill>
          <a:blip r:embed="rId2"/>
          <a:stretch>
            <a:fillRect/>
          </a:stretch>
        </p:blipFill>
        <p:spPr>
          <a:xfrm>
            <a:off x="6011461" y="4505791"/>
            <a:ext cx="1225274" cy="1225274"/>
          </a:xfrm>
          <a:prstGeom prst="rect">
            <a:avLst/>
          </a:prstGeom>
        </p:spPr>
      </p:pic>
      <p:pic>
        <p:nvPicPr>
          <p:cNvPr id="1158" name="図 92"/>
          <p:cNvPicPr>
            <a:picLocks noChangeAspect="1"/>
          </p:cNvPicPr>
          <p:nvPr/>
        </p:nvPicPr>
        <p:blipFill>
          <a:blip r:embed="rId3"/>
          <a:stretch>
            <a:fillRect/>
          </a:stretch>
        </p:blipFill>
        <p:spPr>
          <a:xfrm rot="1440000">
            <a:off x="7218140" y="4504969"/>
            <a:ext cx="1303081" cy="1226917"/>
          </a:xfrm>
          <a:prstGeom prst="rect">
            <a:avLst/>
          </a:prstGeom>
        </p:spPr>
      </p:pic>
      <p:grpSp>
        <p:nvGrpSpPr>
          <p:cNvPr id="1159" name="グループ 185"/>
          <p:cNvGrpSpPr/>
          <p:nvPr/>
        </p:nvGrpSpPr>
        <p:grpSpPr>
          <a:xfrm>
            <a:off x="0" y="0"/>
            <a:ext cx="9144000" cy="914400"/>
            <a:chOff x="0" y="0"/>
            <a:chExt cx="9144000" cy="914400"/>
          </a:xfrm>
        </p:grpSpPr>
        <p:sp>
          <p:nvSpPr>
            <p:cNvPr id="1160"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方法</a:t>
              </a:r>
              <a:endParaRPr lang="ja-JP" altLang="en-US" noProof="0" dirty="0">
                <a:latin typeface="+mn-ea"/>
                <a:ea typeface="+mn-ea"/>
              </a:endParaRPr>
            </a:p>
          </p:txBody>
        </p:sp>
        <p:pic>
          <p:nvPicPr>
            <p:cNvPr id="1161" name="Picture 162" descr="\\10.2.5.189\usbdisk1\経営研究課\センターフェア\使えそうな図など\センターロゴ.jpg"/>
            <p:cNvPicPr>
              <a:picLocks noChangeAspect="1"/>
            </p:cNvPicPr>
            <p:nvPr/>
          </p:nvPicPr>
          <p:blipFill>
            <a:blip r:embed="rId4"/>
            <a:stretch>
              <a:fillRect/>
            </a:stretch>
          </p:blipFill>
          <p:spPr>
            <a:xfrm>
              <a:off x="0" y="0"/>
              <a:ext cx="914400" cy="914400"/>
            </a:xfrm>
            <a:prstGeom prst="rect">
              <a:avLst/>
            </a:prstGeom>
            <a:noFill/>
            <a:ln>
              <a:miter/>
            </a:ln>
          </p:spPr>
        </p:pic>
      </p:grpSp>
      <p:pic>
        <p:nvPicPr>
          <p:cNvPr id="1162" name="オーディオ 2">
            <a:hlinkClick r:id="" action="ppaction://media"/>
          </p:cNvPr>
          <p:cNvPicPr>
            <a:picLocks noChangeAspect="1"/>
          </p:cNvPicPr>
          <p:nvPr>
            <a:audioFile r:link="rId5" contentType="audio/mp4"/>
            <p:extLst>
              <p:ext uri="{DAA4B4D4-6D71-4841-9C94-3DE7FCFB9230}">
                <p14:media xmlns:p14="http://schemas.microsoft.com/office/powerpoint/2010/main" r:embed="rId6"/>
              </p:ext>
            </p:extLst>
          </p:nvPr>
        </p:nvPicPr>
        <p:blipFill>
          <a:blip r:embed="rId7"/>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41369" p14:dur="2000"/>
    </mc:Choice>
    <mc:Fallback>
      <p:transition spd="slow" advTm="41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6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8" name="テキスト 300"/>
          <p:cNvSpPr txBox="1"/>
          <p:nvPr/>
        </p:nvSpPr>
        <p:spPr>
          <a:xfrm>
            <a:off x="352828" y="5643786"/>
            <a:ext cx="8438345" cy="953214"/>
          </a:xfrm>
          <a:prstGeom prst="rect">
            <a:avLst/>
          </a:prstGeom>
          <a:ln w="57150">
            <a:solidFill>
              <a:srgbClr val="FFC000"/>
            </a:solidFill>
          </a:ln>
        </p:spPr>
        <p:txBody>
          <a:bodyPr wrap="none">
            <a:spAutoFit/>
          </a:bodyPr>
          <a:lstStyle/>
          <a:p>
            <a:pPr algn="just">
              <a:defRPr lang="ja-JP" altLang="en-US"/>
            </a:pPr>
            <a:r>
              <a:rPr lang="ja-JP" altLang="en-US" sz="2800" b="1">
                <a:latin typeface="+mn-ea"/>
                <a:ea typeface="+mn-ea"/>
                <a:cs typeface="Arial Unicode MS"/>
              </a:rPr>
              <a:t>Aグループ：枝肉重量およびBMS能力がB以上</a:t>
            </a:r>
          </a:p>
          <a:p>
            <a:pPr algn="just">
              <a:defRPr lang="ja-JP" altLang="en-US"/>
            </a:pPr>
            <a:r>
              <a:rPr lang="ja-JP" altLang="en-US" sz="2800" b="1">
                <a:latin typeface="+mn-ea"/>
                <a:ea typeface="+mn-ea"/>
                <a:cs typeface="Arial Unicode MS"/>
              </a:rPr>
              <a:t>Bグループ：枝肉重量能力がB以上、BMS能力がC以下</a:t>
            </a:r>
            <a:endParaRPr lang="ja-JP" altLang="en-US" b="1">
              <a:latin typeface="+mn-ea"/>
              <a:ea typeface="+mn-ea"/>
              <a:cs typeface="Arial Unicode MS"/>
            </a:endParaRPr>
          </a:p>
        </p:txBody>
      </p:sp>
      <p:grpSp>
        <p:nvGrpSpPr>
          <p:cNvPr id="1169" name="グループ 198"/>
          <p:cNvGrpSpPr/>
          <p:nvPr/>
        </p:nvGrpSpPr>
        <p:grpSpPr>
          <a:xfrm>
            <a:off x="234000" y="1119803"/>
            <a:ext cx="8676000" cy="4316798"/>
            <a:chOff x="234000" y="1119803"/>
            <a:chExt cx="8676000" cy="4316798"/>
          </a:xfrm>
        </p:grpSpPr>
        <p:pic>
          <p:nvPicPr>
            <p:cNvPr id="1170" name="図 197"/>
            <p:cNvPicPr>
              <a:picLocks noChangeAspect="1"/>
            </p:cNvPicPr>
            <p:nvPr/>
          </p:nvPicPr>
          <p:blipFill>
            <a:blip r:embed="rId1"/>
            <a:stretch>
              <a:fillRect/>
            </a:stretch>
          </p:blipFill>
          <p:spPr>
            <a:xfrm>
              <a:off x="234000" y="1125000"/>
              <a:ext cx="8676000" cy="4310200"/>
            </a:xfrm>
            <a:prstGeom prst="rect">
              <a:avLst/>
            </a:prstGeom>
          </p:spPr>
        </p:pic>
        <p:sp>
          <p:nvSpPr>
            <p:cNvPr id="1171" name="四角形 82"/>
            <p:cNvSpPr/>
            <p:nvPr/>
          </p:nvSpPr>
          <p:spPr>
            <a:xfrm>
              <a:off x="658757" y="1119919"/>
              <a:ext cx="889243" cy="4316682"/>
            </a:xfrm>
            <a:prstGeom prst="rect">
              <a:avLst/>
            </a:prstGeom>
            <a:noFill/>
            <a:ln w="2540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Arial Unicode MS"/>
                <a:ea typeface="Arial Unicode MS"/>
                <a:cs typeface="Arial Unicode MS"/>
              </a:endParaRPr>
            </a:p>
          </p:txBody>
        </p:sp>
        <p:sp>
          <p:nvSpPr>
            <p:cNvPr id="1172" name="四角形 83"/>
            <p:cNvSpPr/>
            <p:nvPr/>
          </p:nvSpPr>
          <p:spPr>
            <a:xfrm>
              <a:off x="6012682" y="1119803"/>
              <a:ext cx="1009702" cy="4316166"/>
            </a:xfrm>
            <a:prstGeom prst="rect">
              <a:avLst/>
            </a:prstGeom>
            <a:noFill/>
            <a:ln w="2540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Arial Unicode MS"/>
                <a:ea typeface="Arial Unicode MS"/>
                <a:cs typeface="Arial Unicode MS"/>
              </a:endParaRPr>
            </a:p>
          </p:txBody>
        </p:sp>
      </p:grpSp>
      <p:grpSp>
        <p:nvGrpSpPr>
          <p:cNvPr id="1173" name="グループ 191"/>
          <p:cNvGrpSpPr/>
          <p:nvPr/>
        </p:nvGrpSpPr>
        <p:grpSpPr>
          <a:xfrm>
            <a:off x="0" y="0"/>
            <a:ext cx="9144000" cy="914400"/>
            <a:chOff x="0" y="0"/>
            <a:chExt cx="9144000" cy="914400"/>
          </a:xfrm>
        </p:grpSpPr>
        <p:sp>
          <p:nvSpPr>
            <p:cNvPr id="1174"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グループ分類</a:t>
              </a:r>
              <a:endParaRPr lang="ja-JP" altLang="en-US" noProof="0" dirty="0">
                <a:latin typeface="+mn-ea"/>
                <a:ea typeface="+mn-ea"/>
              </a:endParaRPr>
            </a:p>
          </p:txBody>
        </p:sp>
        <p:pic>
          <p:nvPicPr>
            <p:cNvPr id="1175" name="Picture 162" descr="\\10.2.5.189\usbdisk1\経営研究課\センターフェア\使えそうな図など\センターロゴ.jpg"/>
            <p:cNvPicPr>
              <a:picLocks noChangeAspect="1"/>
            </p:cNvPicPr>
            <p:nvPr/>
          </p:nvPicPr>
          <p:blipFill>
            <a:blip r:embed="rId2"/>
            <a:stretch>
              <a:fillRect/>
            </a:stretch>
          </p:blipFill>
          <p:spPr>
            <a:xfrm>
              <a:off x="0" y="0"/>
              <a:ext cx="914400" cy="914400"/>
            </a:xfrm>
            <a:prstGeom prst="rect">
              <a:avLst/>
            </a:prstGeom>
            <a:noFill/>
            <a:ln>
              <a:miter/>
            </a:ln>
          </p:spPr>
        </p:pic>
      </p:grpSp>
      <p:pic>
        <p:nvPicPr>
          <p:cNvPr id="1176" name="オーディオ 6">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68128" p14:dur="2000"/>
    </mc:Choice>
    <mc:Fallback>
      <p:transition spd="slow" advTm="68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7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7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82" name="テキスト 99"/>
          <p:cNvSpPr txBox="1"/>
          <p:nvPr/>
        </p:nvSpPr>
        <p:spPr>
          <a:xfrm>
            <a:off x="1742588" y="4173429"/>
            <a:ext cx="182880" cy="368439"/>
          </a:xfrm>
          <a:prstGeom prst="rect">
            <a:avLst/>
          </a:prstGeom>
        </p:spPr>
        <p:txBody>
          <a:bodyPr wrap="none">
            <a:spAutoFit/>
          </a:bodyPr>
          <a:lstStyle/>
          <a:p>
            <a:pPr>
              <a:defRPr lang="ja-JP" altLang="en-US"/>
            </a:pPr>
            <a:endParaRPr lang="ja-JP" altLang="en-US"/>
          </a:p>
        </p:txBody>
      </p:sp>
      <p:sp>
        <p:nvSpPr>
          <p:cNvPr id="1183" name="テキスト 100"/>
          <p:cNvSpPr txBox="1"/>
          <p:nvPr/>
        </p:nvSpPr>
        <p:spPr>
          <a:xfrm>
            <a:off x="937265" y="3344793"/>
            <a:ext cx="7269470" cy="2892207"/>
          </a:xfrm>
          <a:prstGeom prst="rect">
            <a:avLst/>
          </a:prstGeom>
        </p:spPr>
        <p:txBody>
          <a:bodyPr wrap="square">
            <a:spAutoFit/>
          </a:bodyPr>
          <a:lstStyle/>
          <a:p>
            <a:pPr marL="285750" indent="-285750" algn="l">
              <a:lnSpc>
                <a:spcPct val="100000"/>
              </a:lnSpc>
              <a:buFont typeface="Arial"/>
              <a:buChar char="•"/>
              <a:defRPr lang="ja-JP" altLang="en-US"/>
            </a:pPr>
            <a:r>
              <a:rPr lang="ja-JP" altLang="en-US" sz="2800" b="1">
                <a:latin typeface="+mn-ea"/>
                <a:ea typeface="+mn-ea"/>
                <a:cs typeface="Arial Unicode MS"/>
              </a:rPr>
              <a:t>育成配合はCP19.0%以上、TDN72.5%以上の市販飼料を使用</a:t>
            </a:r>
          </a:p>
          <a:p>
            <a:pPr marL="285750" indent="-285750" algn="l">
              <a:lnSpc>
                <a:spcPct val="150000"/>
              </a:lnSpc>
              <a:buFont typeface="Arial"/>
              <a:buChar char="•"/>
              <a:defRPr lang="ja-JP" altLang="en-US"/>
            </a:pPr>
            <a:r>
              <a:rPr lang="ja-JP" altLang="en-US" sz="2800" b="1">
                <a:latin typeface="+mn-ea"/>
                <a:ea typeface="+mn-ea"/>
                <a:cs typeface="Arial Unicode MS"/>
              </a:rPr>
              <a:t>CP、TDN、DMの充足率が１となるように設計</a:t>
            </a:r>
          </a:p>
          <a:p>
            <a:pPr marL="285750" indent="-285750" algn="l">
              <a:lnSpc>
                <a:spcPct val="150000"/>
              </a:lnSpc>
              <a:buFont typeface="Arial"/>
              <a:buChar char="•"/>
              <a:defRPr lang="ja-JP" altLang="en-US"/>
            </a:pPr>
            <a:r>
              <a:rPr lang="ja-JP" altLang="en-US" sz="2800" b="1">
                <a:latin typeface="+mn-ea"/>
                <a:ea typeface="+mn-ea"/>
                <a:cs typeface="Arial Unicode MS"/>
              </a:rPr>
              <a:t>配合は朝昼夕、粗飼料は朝夕に分け給餌</a:t>
            </a:r>
            <a:endParaRPr lang="ja-JP" altLang="en-US" b="1">
              <a:latin typeface="+mn-ea"/>
              <a:ea typeface="+mn-ea"/>
              <a:cs typeface="Arial Unicode MS"/>
            </a:endParaRPr>
          </a:p>
          <a:p>
            <a:pPr marL="285750" indent="-285750" algn="l">
              <a:lnSpc>
                <a:spcPct val="150000"/>
              </a:lnSpc>
              <a:buFont typeface="Arial"/>
              <a:buChar char="•"/>
              <a:defRPr lang="ja-JP" altLang="en-US"/>
            </a:pPr>
            <a:r>
              <a:rPr lang="ja-JP" altLang="en-US" sz="2800" b="1">
                <a:latin typeface="+mn-ea"/>
                <a:ea typeface="+mn-ea"/>
                <a:cs typeface="Arial Unicode MS"/>
              </a:rPr>
              <a:t>残飼料を計量し、飼料摂取量を推定</a:t>
            </a:r>
          </a:p>
        </p:txBody>
      </p:sp>
      <p:pic>
        <p:nvPicPr>
          <p:cNvPr id="1184" name="図 155"/>
          <p:cNvPicPr>
            <a:picLocks noChangeAspect="1"/>
          </p:cNvPicPr>
          <p:nvPr/>
        </p:nvPicPr>
        <p:blipFill>
          <a:blip r:embed="rId1"/>
          <a:stretch>
            <a:fillRect/>
          </a:stretch>
        </p:blipFill>
        <p:spPr>
          <a:xfrm>
            <a:off x="1209913" y="1406062"/>
            <a:ext cx="6761730" cy="1518938"/>
          </a:xfrm>
          <a:prstGeom prst="rect">
            <a:avLst/>
          </a:prstGeom>
        </p:spPr>
      </p:pic>
      <p:grpSp>
        <p:nvGrpSpPr>
          <p:cNvPr id="1185" name="グループ 197"/>
          <p:cNvGrpSpPr/>
          <p:nvPr/>
        </p:nvGrpSpPr>
        <p:grpSpPr>
          <a:xfrm>
            <a:off x="0" y="0"/>
            <a:ext cx="9144000" cy="914400"/>
            <a:chOff x="0" y="0"/>
            <a:chExt cx="9144000" cy="914400"/>
          </a:xfrm>
        </p:grpSpPr>
        <p:sp>
          <p:nvSpPr>
            <p:cNvPr id="1186"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給餌方法</a:t>
              </a:r>
              <a:endParaRPr lang="ja-JP" altLang="en-US" noProof="0" dirty="0">
                <a:latin typeface="+mn-ea"/>
                <a:ea typeface="+mn-ea"/>
              </a:endParaRPr>
            </a:p>
          </p:txBody>
        </p:sp>
        <p:pic>
          <p:nvPicPr>
            <p:cNvPr id="1187" name="Picture 162" descr="\\10.2.5.189\usbdisk1\経営研究課\センターフェア\使えそうな図など\センターロゴ.jpg"/>
            <p:cNvPicPr>
              <a:picLocks noChangeAspect="1"/>
            </p:cNvPicPr>
            <p:nvPr/>
          </p:nvPicPr>
          <p:blipFill>
            <a:blip r:embed="rId2"/>
            <a:stretch>
              <a:fillRect/>
            </a:stretch>
          </p:blipFill>
          <p:spPr>
            <a:xfrm>
              <a:off x="0" y="0"/>
              <a:ext cx="914400" cy="914400"/>
            </a:xfrm>
            <a:prstGeom prst="rect">
              <a:avLst/>
            </a:prstGeom>
            <a:noFill/>
            <a:ln>
              <a:miter/>
            </a:ln>
          </p:spPr>
        </p:pic>
      </p:grpSp>
      <p:pic>
        <p:nvPicPr>
          <p:cNvPr id="1188" name="オーディオ 6">
            <a:hlinkClick r:id="" action="ppaction://media"/>
          </p:cNvPr>
          <p:cNvPicPr>
            <a:picLocks noChangeAspect="1"/>
          </p:cNvPicPr>
          <p:nvPr>
            <a:audioFile r:link="rId3" contentType="audio/mp4"/>
            <p:extLst>
              <p:ext uri="{DAA4B4D4-6D71-4841-9C94-3DE7FCFB9230}">
                <p14:media xmlns:p14="http://schemas.microsoft.com/office/powerpoint/2010/main" r:embed="rId4"/>
              </p:ext>
            </p:extLst>
          </p:nvPr>
        </p:nvPicPr>
        <p:blipFill>
          <a:blip r:embed="rId5"/>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56118" p14:dur="2000"/>
    </mc:Choice>
    <mc:Fallback>
      <p:transition spd="slow" advTm="5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8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194" name="グループ 163"/>
          <p:cNvGrpSpPr/>
          <p:nvPr/>
        </p:nvGrpSpPr>
        <p:grpSpPr>
          <a:xfrm>
            <a:off x="252009" y="1557185"/>
            <a:ext cx="8639982" cy="3599815"/>
            <a:chOff x="522636" y="1142720"/>
            <a:chExt cx="8639982" cy="3599815"/>
          </a:xfrm>
        </p:grpSpPr>
        <p:grpSp>
          <p:nvGrpSpPr>
            <p:cNvPr id="1195" name="グループ 154"/>
            <p:cNvGrpSpPr/>
            <p:nvPr/>
          </p:nvGrpSpPr>
          <p:grpSpPr>
            <a:xfrm>
              <a:off x="522636" y="1142720"/>
              <a:ext cx="4319991" cy="3599815"/>
              <a:chOff x="540000" y="1917000"/>
              <a:chExt cx="4319991" cy="3599815"/>
            </a:xfrm>
          </p:grpSpPr>
          <p:graphicFrame>
            <p:nvGraphicFramePr>
              <p:cNvPr id="1196" name="グラフ 144"/>
              <p:cNvGraphicFramePr/>
              <p:nvPr/>
            </p:nvGraphicFramePr>
            <p:xfrm>
              <a:off x="540000" y="1917000"/>
              <a:ext cx="4319991" cy="3599815"/>
            </p:xfrm>
            <a:graphic>
              <a:graphicData uri="http://schemas.openxmlformats.org/drawingml/2006/chart">
                <c:chart xmlns:c="http://schemas.openxmlformats.org/drawingml/2006/chart" xmlns:r="http://schemas.openxmlformats.org/officeDocument/2006/relationships" r:id="rId1"/>
              </a:graphicData>
            </a:graphic>
          </p:graphicFrame>
          <p:sp>
            <p:nvSpPr>
              <p:cNvPr id="1197" name="テキスト 148"/>
              <p:cNvSpPr txBox="1"/>
              <p:nvPr/>
            </p:nvSpPr>
            <p:spPr>
              <a:xfrm>
                <a:off x="540000" y="1917000"/>
                <a:ext cx="538747" cy="368439"/>
              </a:xfrm>
              <a:prstGeom prst="rect">
                <a:avLst/>
              </a:prstGeom>
            </p:spPr>
            <p:txBody>
              <a:bodyPr wrap="none">
                <a:spAutoFit/>
              </a:bodyPr>
              <a:lstStyle/>
              <a:p>
                <a:pPr>
                  <a:defRPr lang="ja-JP" altLang="en-US"/>
                </a:pPr>
                <a:r>
                  <a:rPr lang="ja-JP" altLang="en-US" b="1">
                    <a:latin typeface="+mn-ea"/>
                    <a:ea typeface="+mn-ea"/>
                    <a:cs typeface="Arial Unicode MS"/>
                  </a:rPr>
                  <a:t>(kg)</a:t>
                </a:r>
              </a:p>
            </p:txBody>
          </p:sp>
        </p:grpSp>
        <p:grpSp>
          <p:nvGrpSpPr>
            <p:cNvPr id="1198" name="グループ 152"/>
            <p:cNvGrpSpPr/>
            <p:nvPr/>
          </p:nvGrpSpPr>
          <p:grpSpPr>
            <a:xfrm>
              <a:off x="4842627" y="1142720"/>
              <a:ext cx="4319991" cy="3599815"/>
              <a:chOff x="4319991" y="1917000"/>
              <a:chExt cx="4319991" cy="3599815"/>
            </a:xfrm>
          </p:grpSpPr>
          <p:graphicFrame>
            <p:nvGraphicFramePr>
              <p:cNvPr id="1199" name="グラフ 145"/>
              <p:cNvGraphicFramePr/>
              <p:nvPr/>
            </p:nvGraphicFramePr>
            <p:xfrm>
              <a:off x="4319991" y="1917000"/>
              <a:ext cx="4319991" cy="3599815"/>
            </p:xfrm>
            <a:graphic>
              <a:graphicData uri="http://schemas.openxmlformats.org/drawingml/2006/chart">
                <c:chart xmlns:c="http://schemas.openxmlformats.org/drawingml/2006/chart" xmlns:r="http://schemas.openxmlformats.org/officeDocument/2006/relationships" r:id="rId2"/>
              </a:graphicData>
            </a:graphic>
          </p:graphicFrame>
          <p:sp>
            <p:nvSpPr>
              <p:cNvPr id="1200" name="テキスト 149"/>
              <p:cNvSpPr txBox="1"/>
              <p:nvPr/>
            </p:nvSpPr>
            <p:spPr>
              <a:xfrm>
                <a:off x="4321244" y="1917000"/>
                <a:ext cx="538747" cy="368439"/>
              </a:xfrm>
              <a:prstGeom prst="rect">
                <a:avLst/>
              </a:prstGeom>
            </p:spPr>
            <p:txBody>
              <a:bodyPr wrap="none">
                <a:spAutoFit/>
              </a:bodyPr>
              <a:lstStyle/>
              <a:p>
                <a:pPr>
                  <a:defRPr lang="ja-JP" altLang="en-US"/>
                </a:pPr>
                <a:r>
                  <a:rPr lang="ja-JP" altLang="en-US" b="1">
                    <a:latin typeface="+mn-ea"/>
                    <a:ea typeface="+mn-ea"/>
                    <a:cs typeface="Arial Unicode MS"/>
                  </a:rPr>
                  <a:t>(kg)</a:t>
                </a:r>
              </a:p>
            </p:txBody>
          </p:sp>
        </p:grpSp>
      </p:grpSp>
      <p:grpSp>
        <p:nvGrpSpPr>
          <p:cNvPr id="1201" name="グループ 200"/>
          <p:cNvGrpSpPr/>
          <p:nvPr/>
        </p:nvGrpSpPr>
        <p:grpSpPr>
          <a:xfrm>
            <a:off x="0" y="0"/>
            <a:ext cx="9144000" cy="914400"/>
            <a:chOff x="0" y="0"/>
            <a:chExt cx="9144000" cy="914400"/>
          </a:xfrm>
        </p:grpSpPr>
        <p:sp>
          <p:nvSpPr>
            <p:cNvPr id="1202"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体重比較(Aグループ)</a:t>
              </a:r>
              <a:endParaRPr lang="ja-JP" altLang="en-US" noProof="0" dirty="0">
                <a:latin typeface="+mn-ea"/>
                <a:ea typeface="+mn-ea"/>
              </a:endParaRPr>
            </a:p>
          </p:txBody>
        </p:sp>
        <p:pic>
          <p:nvPicPr>
            <p:cNvPr id="1203" name="Picture 162" descr="\\10.2.5.189\usbdisk1\経営研究課\センターフェア\使えそうな図など\センターロゴ.jpg"/>
            <p:cNvPicPr>
              <a:picLocks noChangeAspect="1"/>
            </p:cNvPicPr>
            <p:nvPr/>
          </p:nvPicPr>
          <p:blipFill>
            <a:blip r:embed="rId3"/>
            <a:stretch>
              <a:fillRect/>
            </a:stretch>
          </p:blipFill>
          <p:spPr>
            <a:xfrm>
              <a:off x="0" y="0"/>
              <a:ext cx="914400" cy="914400"/>
            </a:xfrm>
            <a:prstGeom prst="rect">
              <a:avLst/>
            </a:prstGeom>
            <a:noFill/>
            <a:ln>
              <a:miter/>
            </a:ln>
          </p:spPr>
        </p:pic>
      </p:grpSp>
      <p:sp>
        <p:nvSpPr>
          <p:cNvPr id="1204" name="テキスト 227"/>
          <p:cNvSpPr txBox="1"/>
          <p:nvPr/>
        </p:nvSpPr>
        <p:spPr>
          <a:xfrm>
            <a:off x="251037" y="5661000"/>
            <a:ext cx="8641927" cy="522327"/>
          </a:xfrm>
          <a:prstGeom prst="rect">
            <a:avLst/>
          </a:prstGeom>
        </p:spPr>
        <p:txBody>
          <a:bodyPr wrap="none">
            <a:spAutoFit/>
          </a:bodyPr>
          <a:lstStyle/>
          <a:p>
            <a:pPr algn="ctr">
              <a:defRPr lang="ja-JP" altLang="en-US"/>
            </a:pPr>
            <a:r>
              <a:rPr lang="ja-JP" altLang="en-US" sz="2800" b="1">
                <a:latin typeface="+mn-ea"/>
                <a:cs typeface="+mn-lt"/>
              </a:rPr>
              <a:t>体重は平均より大きいが、6か月以降DGは平均より低い</a:t>
            </a:r>
            <a:endParaRPr lang="ja-JP" altLang="en-US" b="1">
              <a:latin typeface="+mn-ea"/>
              <a:cs typeface="+mn-lt"/>
            </a:endParaRPr>
          </a:p>
        </p:txBody>
      </p:sp>
      <p:pic>
        <p:nvPicPr>
          <p:cNvPr id="1205" name="オーディオ 1">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2665" p14:dur="2000"/>
    </mc:Choice>
    <mc:Fallback>
      <p:transition spd="slow" advTm="3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0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0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211" name="グループ 165"/>
          <p:cNvGrpSpPr/>
          <p:nvPr/>
        </p:nvGrpSpPr>
        <p:grpSpPr>
          <a:xfrm>
            <a:off x="252052" y="1557185"/>
            <a:ext cx="8639896" cy="3599815"/>
            <a:chOff x="229093" y="1629000"/>
            <a:chExt cx="8639896" cy="3599815"/>
          </a:xfrm>
        </p:grpSpPr>
        <p:graphicFrame>
          <p:nvGraphicFramePr>
            <p:cNvPr id="1212" name="グラフ 146"/>
            <p:cNvGraphicFramePr/>
            <p:nvPr/>
          </p:nvGraphicFramePr>
          <p:xfrm>
            <a:off x="229094" y="1629000"/>
            <a:ext cx="4319991" cy="359981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13" name="グラフ 147"/>
            <p:cNvGraphicFramePr/>
            <p:nvPr/>
          </p:nvGraphicFramePr>
          <p:xfrm>
            <a:off x="4549084" y="1629000"/>
            <a:ext cx="4319905" cy="3599815"/>
          </p:xfrm>
          <a:graphic>
            <a:graphicData uri="http://schemas.openxmlformats.org/drawingml/2006/chart">
              <c:chart xmlns:c="http://schemas.openxmlformats.org/drawingml/2006/chart" xmlns:r="http://schemas.openxmlformats.org/officeDocument/2006/relationships" r:id="rId2"/>
            </a:graphicData>
          </a:graphic>
        </p:graphicFrame>
        <p:sp>
          <p:nvSpPr>
            <p:cNvPr id="1214" name="テキスト 150"/>
            <p:cNvSpPr txBox="1"/>
            <p:nvPr/>
          </p:nvSpPr>
          <p:spPr>
            <a:xfrm>
              <a:off x="229093" y="1629000"/>
              <a:ext cx="538747" cy="368439"/>
            </a:xfrm>
            <a:prstGeom prst="rect">
              <a:avLst/>
            </a:prstGeom>
          </p:spPr>
          <p:txBody>
            <a:bodyPr wrap="none">
              <a:spAutoFit/>
            </a:bodyPr>
            <a:lstStyle/>
            <a:p>
              <a:pPr>
                <a:defRPr lang="ja-JP" altLang="en-US"/>
              </a:pPr>
              <a:r>
                <a:rPr lang="ja-JP" altLang="en-US" b="1">
                  <a:latin typeface="+mn-ea"/>
                  <a:ea typeface="+mn-ea"/>
                  <a:cs typeface="Arial Unicode MS"/>
                </a:rPr>
                <a:t>(kg)</a:t>
              </a:r>
            </a:p>
          </p:txBody>
        </p:sp>
        <p:sp>
          <p:nvSpPr>
            <p:cNvPr id="1215" name="テキスト 151"/>
            <p:cNvSpPr txBox="1"/>
            <p:nvPr/>
          </p:nvSpPr>
          <p:spPr>
            <a:xfrm>
              <a:off x="4549084" y="1629000"/>
              <a:ext cx="538747" cy="368439"/>
            </a:xfrm>
            <a:prstGeom prst="rect">
              <a:avLst/>
            </a:prstGeom>
          </p:spPr>
          <p:txBody>
            <a:bodyPr wrap="none">
              <a:spAutoFit/>
            </a:bodyPr>
            <a:lstStyle/>
            <a:p>
              <a:pPr>
                <a:defRPr lang="ja-JP" altLang="en-US"/>
              </a:pPr>
              <a:r>
                <a:rPr lang="ja-JP" altLang="en-US" b="1">
                  <a:latin typeface="+mn-ea"/>
                  <a:ea typeface="+mn-ea"/>
                  <a:cs typeface="Arial Unicode MS"/>
                </a:rPr>
                <a:t>(kg)</a:t>
              </a:r>
            </a:p>
          </p:txBody>
        </p:sp>
      </p:grpSp>
      <p:grpSp>
        <p:nvGrpSpPr>
          <p:cNvPr id="1216" name="グループ 203"/>
          <p:cNvGrpSpPr/>
          <p:nvPr/>
        </p:nvGrpSpPr>
        <p:grpSpPr>
          <a:xfrm>
            <a:off x="0" y="0"/>
            <a:ext cx="9144000" cy="914400"/>
            <a:chOff x="0" y="0"/>
            <a:chExt cx="9144000" cy="914400"/>
          </a:xfrm>
        </p:grpSpPr>
        <p:sp>
          <p:nvSpPr>
            <p:cNvPr id="1217"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体重比較(Bグループ)</a:t>
              </a:r>
              <a:endParaRPr lang="ja-JP" altLang="en-US" noProof="0" dirty="0">
                <a:latin typeface="+mn-ea"/>
                <a:ea typeface="+mn-ea"/>
              </a:endParaRPr>
            </a:p>
          </p:txBody>
        </p:sp>
        <p:pic>
          <p:nvPicPr>
            <p:cNvPr id="1218" name="Picture 162" descr="\\10.2.5.189\usbdisk1\経営研究課\センターフェア\使えそうな図など\センターロゴ.jpg"/>
            <p:cNvPicPr>
              <a:picLocks noChangeAspect="1"/>
            </p:cNvPicPr>
            <p:nvPr/>
          </p:nvPicPr>
          <p:blipFill>
            <a:blip r:embed="rId3"/>
            <a:stretch>
              <a:fillRect/>
            </a:stretch>
          </p:blipFill>
          <p:spPr>
            <a:xfrm>
              <a:off x="0" y="0"/>
              <a:ext cx="914400" cy="914400"/>
            </a:xfrm>
            <a:prstGeom prst="rect">
              <a:avLst/>
            </a:prstGeom>
            <a:noFill/>
            <a:ln>
              <a:miter/>
            </a:ln>
          </p:spPr>
        </p:pic>
      </p:grpSp>
      <p:sp>
        <p:nvSpPr>
          <p:cNvPr id="1219" name="テキスト 228"/>
          <p:cNvSpPr txBox="1"/>
          <p:nvPr/>
        </p:nvSpPr>
        <p:spPr>
          <a:xfrm>
            <a:off x="1757058" y="5661000"/>
            <a:ext cx="5629884" cy="522327"/>
          </a:xfrm>
          <a:prstGeom prst="rect">
            <a:avLst/>
          </a:prstGeom>
        </p:spPr>
        <p:txBody>
          <a:bodyPr wrap="none">
            <a:spAutoFit/>
          </a:bodyPr>
          <a:lstStyle/>
          <a:p>
            <a:pPr algn="ctr">
              <a:defRPr lang="ja-JP" altLang="en-US"/>
            </a:pPr>
            <a:r>
              <a:rPr lang="ja-JP" altLang="en-US" sz="2800" b="1">
                <a:latin typeface="+mn-ea"/>
                <a:ea typeface="+mn-ea"/>
                <a:cs typeface="Arial Unicode MS"/>
              </a:rPr>
              <a:t>体重は平均よりわずかに大きかった</a:t>
            </a:r>
            <a:endParaRPr lang="ja-JP" altLang="en-US" b="1">
              <a:latin typeface="+mn-ea"/>
              <a:ea typeface="+mn-ea"/>
              <a:cs typeface="Arial Unicode MS"/>
            </a:endParaRPr>
          </a:p>
        </p:txBody>
      </p:sp>
      <p:pic>
        <p:nvPicPr>
          <p:cNvPr id="1220" name="オーディオ 2">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6757" p14:dur="2000"/>
    </mc:Choice>
    <mc:Fallback>
      <p:transition spd="slow" advTm="2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226" name="グループ 104"/>
          <p:cNvGrpSpPr/>
          <p:nvPr/>
        </p:nvGrpSpPr>
        <p:grpSpPr>
          <a:xfrm>
            <a:off x="252009" y="1557185"/>
            <a:ext cx="8639982" cy="3599815"/>
            <a:chOff x="252000" y="1485000"/>
            <a:chExt cx="8639982" cy="2879994"/>
          </a:xfrm>
        </p:grpSpPr>
        <p:grpSp>
          <p:nvGrpSpPr>
            <p:cNvPr id="1227" name="グループ 49"/>
            <p:cNvGrpSpPr/>
            <p:nvPr/>
          </p:nvGrpSpPr>
          <p:grpSpPr>
            <a:xfrm>
              <a:off x="252000" y="1485000"/>
              <a:ext cx="4319991" cy="2879994"/>
              <a:chOff x="252000" y="1485000"/>
              <a:chExt cx="4319991" cy="2879994"/>
            </a:xfrm>
          </p:grpSpPr>
          <p:graphicFrame>
            <p:nvGraphicFramePr>
              <p:cNvPr id="1228" name="グラフ 171"/>
              <p:cNvGraphicFramePr/>
              <p:nvPr/>
            </p:nvGraphicFramePr>
            <p:xfrm>
              <a:off x="252000" y="1485000"/>
              <a:ext cx="4319991" cy="2879994"/>
            </p:xfrm>
            <a:graphic>
              <a:graphicData uri="http://schemas.openxmlformats.org/drawingml/2006/chart">
                <c:chart xmlns:c="http://schemas.openxmlformats.org/drawingml/2006/chart" xmlns:r="http://schemas.openxmlformats.org/officeDocument/2006/relationships" r:id="rId1"/>
              </a:graphicData>
            </a:graphic>
          </p:graphicFrame>
          <p:sp>
            <p:nvSpPr>
              <p:cNvPr id="1229" name="テキスト 48"/>
              <p:cNvSpPr txBox="1"/>
              <p:nvPr/>
            </p:nvSpPr>
            <p:spPr>
              <a:xfrm>
                <a:off x="252000" y="1485000"/>
                <a:ext cx="538747" cy="294766"/>
              </a:xfrm>
              <a:prstGeom prst="rect">
                <a:avLst/>
              </a:prstGeom>
            </p:spPr>
            <p:txBody>
              <a:bodyPr wrap="none">
                <a:spAutoFit/>
              </a:bodyPr>
              <a:lstStyle/>
              <a:p>
                <a:pPr>
                  <a:defRPr lang="ja-JP" altLang="en-US"/>
                </a:pPr>
                <a:r>
                  <a:rPr lang="ja-JP" altLang="en-US" b="1">
                    <a:latin typeface="+mn-ea"/>
                    <a:ea typeface="+mn-ea"/>
                    <a:cs typeface="Arial Unicode MS"/>
                  </a:rPr>
                  <a:t>(kg)</a:t>
                </a:r>
              </a:p>
            </p:txBody>
          </p:sp>
        </p:grpSp>
        <p:grpSp>
          <p:nvGrpSpPr>
            <p:cNvPr id="1230" name="グループ 52"/>
            <p:cNvGrpSpPr/>
            <p:nvPr/>
          </p:nvGrpSpPr>
          <p:grpSpPr>
            <a:xfrm>
              <a:off x="4571991" y="1485000"/>
              <a:ext cx="4319991" cy="2879994"/>
              <a:chOff x="4571991" y="1485000"/>
              <a:chExt cx="4319991" cy="2879994"/>
            </a:xfrm>
          </p:grpSpPr>
          <p:graphicFrame>
            <p:nvGraphicFramePr>
              <p:cNvPr id="1231" name="グラフ 172"/>
              <p:cNvGraphicFramePr/>
              <p:nvPr/>
            </p:nvGraphicFramePr>
            <p:xfrm>
              <a:off x="4571991" y="1485000"/>
              <a:ext cx="4319991" cy="2879994"/>
            </p:xfrm>
            <a:graphic>
              <a:graphicData uri="http://schemas.openxmlformats.org/drawingml/2006/chart">
                <c:chart xmlns:c="http://schemas.openxmlformats.org/drawingml/2006/chart" xmlns:r="http://schemas.openxmlformats.org/officeDocument/2006/relationships" r:id="rId2"/>
              </a:graphicData>
            </a:graphic>
          </p:graphicFrame>
          <p:sp>
            <p:nvSpPr>
              <p:cNvPr id="1232" name="テキスト 51"/>
              <p:cNvSpPr txBox="1"/>
              <p:nvPr/>
            </p:nvSpPr>
            <p:spPr>
              <a:xfrm>
                <a:off x="4571991" y="1485000"/>
                <a:ext cx="538747" cy="294766"/>
              </a:xfrm>
              <a:prstGeom prst="rect">
                <a:avLst/>
              </a:prstGeom>
            </p:spPr>
            <p:txBody>
              <a:bodyPr wrap="none">
                <a:spAutoFit/>
              </a:bodyPr>
              <a:lstStyle/>
              <a:p>
                <a:pPr>
                  <a:defRPr lang="ja-JP" altLang="en-US"/>
                </a:pPr>
                <a:r>
                  <a:rPr lang="ja-JP" altLang="en-US" b="1">
                    <a:latin typeface="+mn-ea"/>
                    <a:ea typeface="+mn-ea"/>
                    <a:cs typeface="Arial Unicode MS"/>
                  </a:rPr>
                  <a:t>(kg)</a:t>
                </a:r>
              </a:p>
            </p:txBody>
          </p:sp>
        </p:grpSp>
      </p:grpSp>
      <p:sp>
        <p:nvSpPr>
          <p:cNvPr id="1233" name="テキスト 106"/>
          <p:cNvSpPr txBox="1"/>
          <p:nvPr/>
        </p:nvSpPr>
        <p:spPr>
          <a:xfrm>
            <a:off x="428169" y="5661000"/>
            <a:ext cx="8287663" cy="522327"/>
          </a:xfrm>
          <a:prstGeom prst="rect">
            <a:avLst/>
          </a:prstGeom>
        </p:spPr>
        <p:txBody>
          <a:bodyPr wrap="none">
            <a:spAutoFit/>
          </a:bodyPr>
          <a:lstStyle/>
          <a:p>
            <a:pPr algn="ctr">
              <a:defRPr lang="ja-JP" altLang="en-US"/>
            </a:pPr>
            <a:r>
              <a:rPr lang="ja-JP" altLang="en-US" sz="2800" b="1">
                <a:latin typeface="+mn-ea"/>
                <a:ea typeface="+mn-ea"/>
                <a:cs typeface="Arial Unicode MS"/>
              </a:rPr>
              <a:t>体重および各月齢間のDGに有意差はみられなかった</a:t>
            </a:r>
            <a:endParaRPr lang="ja-JP" altLang="en-US" b="1">
              <a:latin typeface="+mn-ea"/>
              <a:ea typeface="+mn-ea"/>
              <a:cs typeface="Arial Unicode MS"/>
            </a:endParaRPr>
          </a:p>
        </p:txBody>
      </p:sp>
      <p:grpSp>
        <p:nvGrpSpPr>
          <p:cNvPr id="1234" name="グループ 206"/>
          <p:cNvGrpSpPr/>
          <p:nvPr/>
        </p:nvGrpSpPr>
        <p:grpSpPr>
          <a:xfrm>
            <a:off x="0" y="0"/>
            <a:ext cx="9144000" cy="914400"/>
            <a:chOff x="0" y="0"/>
            <a:chExt cx="9144000" cy="914400"/>
          </a:xfrm>
        </p:grpSpPr>
        <p:sp>
          <p:nvSpPr>
            <p:cNvPr id="1235"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体重比較</a:t>
              </a:r>
              <a:endParaRPr lang="ja-JP" altLang="en-US" noProof="0" dirty="0">
                <a:latin typeface="+mn-ea"/>
                <a:ea typeface="+mn-ea"/>
              </a:endParaRPr>
            </a:p>
          </p:txBody>
        </p:sp>
        <p:pic>
          <p:nvPicPr>
            <p:cNvPr id="1236" name="Picture 162" descr="\\10.2.5.189\usbdisk1\経営研究課\センターフェア\使えそうな図など\センターロゴ.jpg"/>
            <p:cNvPicPr>
              <a:picLocks noChangeAspect="1"/>
            </p:cNvPicPr>
            <p:nvPr/>
          </p:nvPicPr>
          <p:blipFill>
            <a:blip r:embed="rId3"/>
            <a:stretch>
              <a:fillRect/>
            </a:stretch>
          </p:blipFill>
          <p:spPr>
            <a:xfrm>
              <a:off x="0" y="0"/>
              <a:ext cx="914400" cy="914400"/>
            </a:xfrm>
            <a:prstGeom prst="rect">
              <a:avLst/>
            </a:prstGeom>
            <a:noFill/>
            <a:ln>
              <a:miter/>
            </a:ln>
          </p:spPr>
        </p:pic>
      </p:grpSp>
      <p:pic>
        <p:nvPicPr>
          <p:cNvPr id="1237" name="オーディオ 2">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5794" p14:dur="2000"/>
    </mc:Choice>
    <mc:Fallback>
      <p:transition spd="slow" advTm="35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grpSp>
        <p:nvGrpSpPr>
          <p:cNvPr id="1243" name="グループ 177"/>
          <p:cNvGrpSpPr/>
          <p:nvPr/>
        </p:nvGrpSpPr>
        <p:grpSpPr>
          <a:xfrm>
            <a:off x="252009" y="1557185"/>
            <a:ext cx="8639982" cy="3599815"/>
            <a:chOff x="0" y="1125000"/>
            <a:chExt cx="8639982" cy="3599815"/>
          </a:xfrm>
        </p:grpSpPr>
        <p:graphicFrame>
          <p:nvGraphicFramePr>
            <p:cNvPr id="1244" name="グラフ 173"/>
            <p:cNvGraphicFramePr/>
            <p:nvPr/>
          </p:nvGraphicFramePr>
          <p:xfrm>
            <a:off x="0" y="1125000"/>
            <a:ext cx="4319991" cy="359981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245" name="グラフ 174"/>
            <p:cNvGraphicFramePr/>
            <p:nvPr/>
          </p:nvGraphicFramePr>
          <p:xfrm>
            <a:off x="4319991" y="1125000"/>
            <a:ext cx="4319991" cy="3599815"/>
          </p:xfrm>
          <a:graphic>
            <a:graphicData uri="http://schemas.openxmlformats.org/drawingml/2006/chart">
              <c:chart xmlns:c="http://schemas.openxmlformats.org/drawingml/2006/chart" xmlns:r="http://schemas.openxmlformats.org/officeDocument/2006/relationships" r:id="rId2"/>
            </a:graphicData>
          </a:graphic>
        </p:graphicFrame>
      </p:grpSp>
      <p:grpSp>
        <p:nvGrpSpPr>
          <p:cNvPr id="1246" name="グループ 209"/>
          <p:cNvGrpSpPr/>
          <p:nvPr/>
        </p:nvGrpSpPr>
        <p:grpSpPr>
          <a:xfrm>
            <a:off x="0" y="0"/>
            <a:ext cx="9144000" cy="914400"/>
            <a:chOff x="0" y="0"/>
            <a:chExt cx="9144000" cy="914400"/>
          </a:xfrm>
        </p:grpSpPr>
        <p:sp>
          <p:nvSpPr>
            <p:cNvPr id="1247" name="タイトル 161"/>
            <p:cNvSpPr>
              <a:spLocks noChangeArrowheads="1"/>
            </p:cNvSpPr>
            <p:nvPr/>
          </p:nvSpPr>
          <p:spPr>
            <a:xfrm>
              <a:off x="0" y="0"/>
              <a:ext cx="9144000" cy="914400"/>
            </a:xfrm>
            <a:prstGeom prst="rect">
              <a:avLst/>
            </a:prstGeom>
            <a:gradFill rotWithShape="1">
              <a:gsLst>
                <a:gs pos="0">
                  <a:srgbClr val="008000"/>
                </a:gs>
                <a:gs pos="100000">
                  <a:srgbClr val="FFFFFF"/>
                </a:gs>
              </a:gsLst>
              <a:lin ang="10800000" scaled="0"/>
              <a:tileRect/>
            </a:gradFill>
          </p:spPr>
          <p:txBody>
            <a:bodyPr vert="horz" wrap="square" lIns="91440" tIns="45720" rIns="91440" bIns="45720" anchor="ctr"/>
            <a:lst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fontAlgn="base"/>
              <a:r>
                <a:rPr lang="ja-JP" altLang="en-US" sz="4000" noProof="0" dirty="0">
                  <a:latin typeface="+mn-ea"/>
                  <a:ea typeface="+mn-ea"/>
                </a:rPr>
                <a:t>体高比較(Aグループ)</a:t>
              </a:r>
              <a:endParaRPr lang="ja-JP" altLang="en-US" noProof="0" dirty="0">
                <a:latin typeface="+mn-ea"/>
                <a:ea typeface="+mn-ea"/>
              </a:endParaRPr>
            </a:p>
          </p:txBody>
        </p:sp>
        <p:pic>
          <p:nvPicPr>
            <p:cNvPr id="1248" name="Picture 162" descr="\\10.2.5.189\usbdisk1\経営研究課\センターフェア\使えそうな図など\センターロゴ.jpg"/>
            <p:cNvPicPr>
              <a:picLocks noChangeAspect="1"/>
            </p:cNvPicPr>
            <p:nvPr/>
          </p:nvPicPr>
          <p:blipFill>
            <a:blip r:embed="rId3"/>
            <a:stretch>
              <a:fillRect/>
            </a:stretch>
          </p:blipFill>
          <p:spPr>
            <a:xfrm>
              <a:off x="0" y="0"/>
              <a:ext cx="914400" cy="914400"/>
            </a:xfrm>
            <a:prstGeom prst="rect">
              <a:avLst/>
            </a:prstGeom>
            <a:noFill/>
            <a:ln>
              <a:miter/>
            </a:ln>
          </p:spPr>
        </p:pic>
      </p:grpSp>
      <p:sp>
        <p:nvSpPr>
          <p:cNvPr id="1249" name="テキスト 229"/>
          <p:cNvSpPr txBox="1"/>
          <p:nvPr/>
        </p:nvSpPr>
        <p:spPr>
          <a:xfrm>
            <a:off x="2464784" y="5661000"/>
            <a:ext cx="4214433" cy="522327"/>
          </a:xfrm>
          <a:prstGeom prst="rect">
            <a:avLst/>
          </a:prstGeom>
        </p:spPr>
        <p:txBody>
          <a:bodyPr wrap="none">
            <a:spAutoFit/>
          </a:bodyPr>
          <a:lstStyle/>
          <a:p>
            <a:pPr algn="ctr">
              <a:defRPr lang="ja-JP" altLang="en-US"/>
            </a:pPr>
            <a:r>
              <a:rPr lang="ja-JP" altLang="en-US" sz="2800" b="1">
                <a:latin typeface="+mn-ea"/>
                <a:ea typeface="+mn-ea"/>
                <a:cs typeface="Arial Unicode MS"/>
              </a:rPr>
              <a:t>体高は平均より大きかった</a:t>
            </a:r>
            <a:endParaRPr lang="ja-JP" altLang="en-US" b="1">
              <a:latin typeface="+mn-ea"/>
              <a:ea typeface="+mn-ea"/>
              <a:cs typeface="Arial Unicode MS"/>
            </a:endParaRPr>
          </a:p>
        </p:txBody>
      </p:sp>
      <p:sp>
        <p:nvSpPr>
          <p:cNvPr id="1250" name="テキスト 234"/>
          <p:cNvSpPr txBox="1"/>
          <p:nvPr/>
        </p:nvSpPr>
        <p:spPr>
          <a:xfrm>
            <a:off x="4571991" y="1557185"/>
            <a:ext cx="610882" cy="368439"/>
          </a:xfrm>
          <a:prstGeom prst="rect">
            <a:avLst/>
          </a:prstGeom>
        </p:spPr>
        <p:txBody>
          <a:bodyPr wrap="none">
            <a:spAutoFit/>
          </a:bodyPr>
          <a:lstStyle/>
          <a:p>
            <a:pPr>
              <a:defRPr lang="ja-JP" altLang="en-US"/>
            </a:pPr>
            <a:r>
              <a:rPr lang="ja-JP" altLang="en-US" b="1">
                <a:latin typeface="+mn-ea"/>
                <a:ea typeface="+mn-ea"/>
                <a:cs typeface="Arial Unicode MS"/>
              </a:rPr>
              <a:t>(cm)</a:t>
            </a:r>
          </a:p>
        </p:txBody>
      </p:sp>
      <p:sp>
        <p:nvSpPr>
          <p:cNvPr id="1251" name="テキスト 235"/>
          <p:cNvSpPr txBox="1"/>
          <p:nvPr/>
        </p:nvSpPr>
        <p:spPr>
          <a:xfrm>
            <a:off x="252009" y="1557185"/>
            <a:ext cx="610882" cy="368439"/>
          </a:xfrm>
          <a:prstGeom prst="rect">
            <a:avLst/>
          </a:prstGeom>
        </p:spPr>
        <p:txBody>
          <a:bodyPr wrap="none">
            <a:spAutoFit/>
          </a:bodyPr>
          <a:lstStyle/>
          <a:p>
            <a:pPr>
              <a:defRPr lang="ja-JP" altLang="en-US"/>
            </a:pPr>
            <a:r>
              <a:rPr lang="ja-JP" altLang="en-US" b="1">
                <a:latin typeface="+mn-ea"/>
                <a:ea typeface="+mn-ea"/>
                <a:cs typeface="Arial Unicode MS"/>
              </a:rPr>
              <a:t>(cm)</a:t>
            </a:r>
          </a:p>
        </p:txBody>
      </p:sp>
      <p:pic>
        <p:nvPicPr>
          <p:cNvPr id="1252" name="オーディオ 1">
            <a:hlinkClick r:id="" action="ppaction://media"/>
          </p:cNvPr>
          <p:cNvPicPr>
            <a:picLocks noChangeAspect="1"/>
          </p:cNvPicPr>
          <p:nvPr>
            <a:audioFile r:link="rId4" contentType="audio/mp4"/>
            <p:extLst>
              <p:ext uri="{DAA4B4D4-6D71-4841-9C94-3DE7FCFB9230}">
                <p14:media xmlns:p14="http://schemas.microsoft.com/office/powerpoint/2010/main" r:embed="rId5"/>
              </p:ext>
            </p:extLst>
          </p:nvPr>
        </p:nvPicPr>
        <p:blipFill>
          <a:blip r:embed="rId6"/>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33338" p14:dur="2000"/>
    </mc:Choice>
    <mc:Fallback>
      <p:transition spd="slow" advTm="3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52"/>
                </p:tgtEl>
              </p:cMediaNode>
            </p:audio>
          </p:childTnLst>
        </p:cTn>
      </p:par>
    </p:tnLst>
  </p:timing>
</p:sld>
</file>

<file path=ppt/theme/theme1.xml><?xml version="1.0" encoding="utf-8"?>
<a:theme xmlns:a="http://schemas.openxmlformats.org/drawingml/2006/main" name="標準">
  <a:themeElements>
    <a:clrScheme name="Focu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Focus">
  <a:themeElements>
    <a:clrScheme name="Focu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Focus">
  <a:themeElements>
    <a:clrScheme name="Focu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docProps/app.xml><?xml version="1.0" encoding="utf-8"?>
<Properties xmlns:vt="http://schemas.openxmlformats.org/officeDocument/2006/docPropsVTypes" xmlns="http://schemas.openxmlformats.org/officeDocument/2006/extended-properties">
  <TotalTime>13</TotalTime>
  <Words>1787</Words>
  <Application>JUST Focus</Application>
  <Paragraphs>114</Paragraph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Arial Unicode MS</vt:lpstr>
      <vt:lpstr>ＭＳ Ｐゴシック</vt:lpstr>
      <vt:lpstr>Arial</vt:lpstr>
      <vt:lpstr>Calibri</vt:lpstr>
      <vt:lpstr>標準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徳島県</Company>
  <LinksUpToDate>false</LinksUpToDate>
  <SharedDoc>false</SharedDoc>
  <HyperlinksChanged>false</HyperlinksChanged>
  <AppVersion>3.3.4</AppVersion>
  <PresentationFormat>ユーザー設定</PresentationFormat>
  <Slides>14</Slides>
  <Notes>14</Notes>
  <HiddenSlides>0</HiddenSlides>
  <MMClips>14</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Yamaguchi Takahiro</dc:creator>
  <cp:lastModifiedBy>Iiduka Satoru</cp:lastModifiedBy>
  <dcterms:created xsi:type="dcterms:W3CDTF">2021-02-17T09:50:18Z</dcterms:created>
  <dcterms:modified xsi:type="dcterms:W3CDTF">2021-03-30T04:28:40Z</dcterms:modified>
  <cp:revision>37</cp:revision>
</cp:coreProperties>
</file>

<file path=docProps/custom.xml><?xml version="1.0" encoding="utf-8"?>
<Properties xmlns:vt="http://schemas.openxmlformats.org/officeDocument/2006/docPropsVTypes" xmlns="http://schemas.openxmlformats.org/officeDocument/2006/custom-properties"/>
</file>