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1" r:id="rId4"/>
    <p:sldId id="258" r:id="rId5"/>
    <p:sldId id="262" r:id="rId6"/>
    <p:sldId id="263" r:id="rId7"/>
    <p:sldId id="264" r:id="rId8"/>
    <p:sldId id="260" r:id="rId9"/>
  </p:sldIdLst>
  <p:sldSz cx="12801600" cy="9601200" type="A3"/>
  <p:notesSz cx="6807200" cy="9939338"/>
  <p:defaultTextStyle>
    <a:defPPr>
      <a:defRPr lang="ja-JP"/>
    </a:defPPr>
    <a:lvl1pPr marL="0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587" autoAdjust="0"/>
  </p:normalViewPr>
  <p:slideViewPr>
    <p:cSldViewPr>
      <p:cViewPr>
        <p:scale>
          <a:sx n="214" d="100"/>
          <a:sy n="214" d="100"/>
        </p:scale>
        <p:origin x="-5244" y="-600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C3544-E915-41DB-B7A2-7970894B9E00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39E59-78E3-428C-9741-6FDB45F23C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341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kumimoji="1"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39E59-78E3-428C-9741-6FDB45F23C6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538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57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39E59-78E3-428C-9741-6FDB45F23C6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53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60120" y="2982598"/>
            <a:ext cx="10881360" cy="205803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642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22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11239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11239" y="4069401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66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71198" y="4182745"/>
            <a:ext cx="5942965" cy="1182592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7520" y="4182745"/>
            <a:ext cx="5942965" cy="1182592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09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1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0081" y="3044824"/>
            <a:ext cx="5656263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503038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503038" y="3044824"/>
            <a:ext cx="5658485" cy="5531804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663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7483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812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9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05069" y="382273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40082" y="2009143"/>
            <a:ext cx="4211639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3262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09203" y="6720841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509203" y="7514274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95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81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745664" y="717869"/>
            <a:ext cx="3024821" cy="152908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71198" y="717869"/>
            <a:ext cx="8861108" cy="152908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49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40080" y="384494"/>
            <a:ext cx="11521440" cy="1600200"/>
          </a:xfrm>
          <a:prstGeom prst="rect">
            <a:avLst/>
          </a:prstGeom>
        </p:spPr>
        <p:txBody>
          <a:bodyPr vert="horz" lIns="128001" tIns="64001" rIns="128001" bIns="64001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01" tIns="64001" rIns="128001" bIns="64001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FFAD9-617F-481E-A6C6-3AC5B0652022}" type="datetimeFigureOut">
              <a:rPr kumimoji="1" lang="ja-JP" altLang="en-US" smtClean="0"/>
              <a:t>2019/2/28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E803C-5773-4C12-ABF6-E064ABDD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91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006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03" indent="-480003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005" indent="-40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00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011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014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1280006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437" y="1834317"/>
            <a:ext cx="1382323" cy="135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円/楕円 43"/>
          <p:cNvSpPr/>
          <p:nvPr/>
        </p:nvSpPr>
        <p:spPr>
          <a:xfrm>
            <a:off x="8025760" y="2205652"/>
            <a:ext cx="253686" cy="2536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3" t="67695" r="3183" b="2661"/>
          <a:stretch/>
        </p:blipFill>
        <p:spPr bwMode="auto">
          <a:xfrm>
            <a:off x="5195888" y="1776264"/>
            <a:ext cx="1141398" cy="1661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円/楕円 5"/>
          <p:cNvSpPr/>
          <p:nvPr/>
        </p:nvSpPr>
        <p:spPr>
          <a:xfrm>
            <a:off x="5091113" y="2271365"/>
            <a:ext cx="253686" cy="2536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左右矢印 38"/>
          <p:cNvSpPr/>
          <p:nvPr/>
        </p:nvSpPr>
        <p:spPr>
          <a:xfrm>
            <a:off x="8921080" y="4182619"/>
            <a:ext cx="2937814" cy="1089121"/>
          </a:xfrm>
          <a:prstGeom prst="leftRightArrow">
            <a:avLst>
              <a:gd name="adj1" fmla="val 50000"/>
              <a:gd name="adj2" fmla="val 3331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spcCol="0" rtlCol="0" anchor="ctr"/>
          <a:lstStyle/>
          <a:p>
            <a:pPr algn="ctr"/>
            <a:r>
              <a:rPr kumimoji="1" lang="ja-JP" altLang="en-US" sz="1800" b="1" dirty="0" smtClean="0"/>
              <a:t>身の安全を</a:t>
            </a:r>
            <a:endParaRPr kumimoji="1" lang="en-US" altLang="ja-JP" sz="1800" b="1" dirty="0" smtClean="0"/>
          </a:p>
          <a:p>
            <a:pPr algn="ctr"/>
            <a:r>
              <a:rPr kumimoji="1" lang="ja-JP" altLang="en-US" sz="1800" b="1" dirty="0" smtClean="0"/>
              <a:t>守るべき時期</a:t>
            </a:r>
            <a:endParaRPr kumimoji="1" lang="ja-JP" altLang="en-US" sz="1800" b="1" dirty="0"/>
          </a:p>
        </p:txBody>
      </p:sp>
      <p:sp>
        <p:nvSpPr>
          <p:cNvPr id="25" name="左右矢印 24"/>
          <p:cNvSpPr/>
          <p:nvPr/>
        </p:nvSpPr>
        <p:spPr>
          <a:xfrm>
            <a:off x="229582" y="4156650"/>
            <a:ext cx="4803066" cy="1134126"/>
          </a:xfrm>
          <a:prstGeom prst="leftRightArrow">
            <a:avLst>
              <a:gd name="adj1" fmla="val 50000"/>
              <a:gd name="adj2" fmla="val 2824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spcCol="0" rtlCol="0" anchor="ctr"/>
          <a:lstStyle/>
          <a:p>
            <a:pPr algn="ctr"/>
            <a:r>
              <a:rPr kumimoji="1" lang="ja-JP" altLang="en-US" sz="1800" b="1" dirty="0" smtClean="0"/>
              <a:t>雨風が強くなる前に行うべきこと</a:t>
            </a:r>
            <a:r>
              <a:rPr lang="ja-JP" altLang="en-US" sz="1800" b="1" dirty="0" smtClean="0"/>
              <a:t>を</a:t>
            </a:r>
            <a:endParaRPr lang="en-US" altLang="ja-JP" sz="1800" b="1" dirty="0" smtClean="0"/>
          </a:p>
          <a:p>
            <a:pPr algn="ctr"/>
            <a:r>
              <a:rPr kumimoji="1" lang="ja-JP" altLang="en-US" sz="1800" b="1" dirty="0"/>
              <a:t>すませておく時期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0" t="68822" r="3714" b="3831"/>
          <a:stretch/>
        </p:blipFill>
        <p:spPr bwMode="auto">
          <a:xfrm>
            <a:off x="11620922" y="1776264"/>
            <a:ext cx="1114666" cy="152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-45640" y="3432"/>
            <a:ext cx="12847240" cy="5847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いつ、</a:t>
            </a: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どんな そなえ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をしたら良いか考えてみよう！</a:t>
            </a:r>
          </a:p>
        </p:txBody>
      </p:sp>
      <p:sp>
        <p:nvSpPr>
          <p:cNvPr id="11" name="対角する 2 つの角を丸めた四角形 10"/>
          <p:cNvSpPr/>
          <p:nvPr/>
        </p:nvSpPr>
        <p:spPr>
          <a:xfrm>
            <a:off x="136104" y="696144"/>
            <a:ext cx="3060000" cy="627294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台風が発生</a:t>
            </a:r>
            <a:endParaRPr kumimoji="1" lang="ja-JP" altLang="en-US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対角する 2 つの角を丸めた四角形 30"/>
          <p:cNvSpPr/>
          <p:nvPr/>
        </p:nvSpPr>
        <p:spPr>
          <a:xfrm>
            <a:off x="3315932" y="696144"/>
            <a:ext cx="3060000" cy="900000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 </a:t>
            </a:r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川の水がだんだん</a:t>
            </a:r>
            <a:endParaRPr kumimoji="1" lang="en-US" altLang="ja-JP" sz="20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  ふえる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2" name="対角する 2 つの角を丸めた四角形 31"/>
          <p:cNvSpPr/>
          <p:nvPr/>
        </p:nvSpPr>
        <p:spPr>
          <a:xfrm>
            <a:off x="6495760" y="696144"/>
            <a:ext cx="3060000" cy="900000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indent="-87313"/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はげ</a:t>
            </a:r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しい雨で、川の水がどんどんふえ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る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8"/>
          <a:stretch/>
        </p:blipFill>
        <p:spPr bwMode="auto">
          <a:xfrm>
            <a:off x="49582" y="2330244"/>
            <a:ext cx="3125404" cy="1690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左右矢印 37"/>
          <p:cNvSpPr/>
          <p:nvPr/>
        </p:nvSpPr>
        <p:spPr>
          <a:xfrm>
            <a:off x="3961015" y="3288005"/>
            <a:ext cx="5896169" cy="1044116"/>
          </a:xfrm>
          <a:prstGeom prst="leftRightArrow">
            <a:avLst>
              <a:gd name="adj1" fmla="val 52779"/>
              <a:gd name="adj2" fmla="val 3053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spcCol="0" rtlCol="0" anchor="ctr"/>
          <a:lstStyle/>
          <a:p>
            <a:pPr algn="ctr"/>
            <a:r>
              <a:rPr kumimoji="1" lang="ja-JP" altLang="en-US" sz="1800" b="1" dirty="0" smtClean="0"/>
              <a:t>水位等の情報をかくにんしながら避難行動を</a:t>
            </a:r>
            <a:endParaRPr kumimoji="1" lang="en-US" altLang="ja-JP" sz="1800" b="1" dirty="0" smtClean="0"/>
          </a:p>
          <a:p>
            <a:pPr algn="ctr"/>
            <a:r>
              <a:rPr kumimoji="1" lang="ja-JP" altLang="en-US" sz="1800" b="1" dirty="0" smtClean="0"/>
              <a:t>開始する時期</a:t>
            </a:r>
            <a:endParaRPr kumimoji="1" lang="ja-JP" altLang="en-US" sz="1800" b="1" dirty="0"/>
          </a:p>
        </p:txBody>
      </p:sp>
      <p:sp>
        <p:nvSpPr>
          <p:cNvPr id="30" name="正方形/長方形 29"/>
          <p:cNvSpPr/>
          <p:nvPr/>
        </p:nvSpPr>
        <p:spPr>
          <a:xfrm>
            <a:off x="49582" y="5376664"/>
            <a:ext cx="360000" cy="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</a:t>
            </a:r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409622" y="5376664"/>
            <a:ext cx="11449272" cy="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49582" y="6096664"/>
            <a:ext cx="360040" cy="340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主な そなえ</a:t>
            </a:r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11858894" y="6096664"/>
            <a:ext cx="906587" cy="340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sz="2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避難完了</a:t>
            </a:r>
            <a:endParaRPr kumimoji="1" lang="ja-JP" altLang="en-US" sz="2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728190" y="555199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１～２日前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5156932" y="555199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１２時間前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7558808" y="556901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３～５時間前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11852608" y="5376664"/>
            <a:ext cx="912874" cy="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０時間</a:t>
            </a:r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403335" y="6096664"/>
            <a:ext cx="11449272" cy="340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対角する 2 つの角を丸めた四角形 27"/>
          <p:cNvSpPr/>
          <p:nvPr/>
        </p:nvSpPr>
        <p:spPr>
          <a:xfrm>
            <a:off x="9675588" y="696144"/>
            <a:ext cx="3060000" cy="900000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川の水がいっぱいで</a:t>
            </a:r>
            <a:endParaRPr kumimoji="1" lang="en-US" altLang="ja-JP" sz="20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あふれそう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8099496" y="6096664"/>
            <a:ext cx="0" cy="34020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4240560" y="6111492"/>
            <a:ext cx="0" cy="34020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6" t="57889" r="3893" b="5113"/>
          <a:stretch/>
        </p:blipFill>
        <p:spPr bwMode="auto">
          <a:xfrm rot="552962">
            <a:off x="11084224" y="3221661"/>
            <a:ext cx="1571326" cy="10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テキスト ボックス 36"/>
          <p:cNvSpPr txBox="1"/>
          <p:nvPr/>
        </p:nvSpPr>
        <p:spPr>
          <a:xfrm>
            <a:off x="324252" y="557716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（目安）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爆発 1 11"/>
          <p:cNvSpPr/>
          <p:nvPr/>
        </p:nvSpPr>
        <p:spPr>
          <a:xfrm>
            <a:off x="6702036" y="4020953"/>
            <a:ext cx="2794920" cy="1355711"/>
          </a:xfrm>
          <a:custGeom>
            <a:avLst/>
            <a:gdLst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6702 w 21600"/>
              <a:gd name="connsiteY4" fmla="*/ 7315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4627 w 21600"/>
              <a:gd name="connsiteY20" fmla="*/ 7617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  <a:gd name="connsiteX0" fmla="*/ 10800 w 21600"/>
              <a:gd name="connsiteY0" fmla="*/ 5800 h 19737"/>
              <a:gd name="connsiteX1" fmla="*/ 14522 w 21600"/>
              <a:gd name="connsiteY1" fmla="*/ 0 h 19737"/>
              <a:gd name="connsiteX2" fmla="*/ 14155 w 21600"/>
              <a:gd name="connsiteY2" fmla="*/ 532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7312 w 21600"/>
              <a:gd name="connsiteY22" fmla="*/ 6320 h 19737"/>
              <a:gd name="connsiteX23" fmla="*/ 8352 w 21600"/>
              <a:gd name="connsiteY23" fmla="*/ 2295 h 19737"/>
              <a:gd name="connsiteX24" fmla="*/ 10800 w 21600"/>
              <a:gd name="connsiteY24" fmla="*/ 5800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155 w 21600"/>
              <a:gd name="connsiteY2" fmla="*/ 532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7312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155 w 21600"/>
              <a:gd name="connsiteY2" fmla="*/ 532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6668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799 w 21600"/>
              <a:gd name="connsiteY2" fmla="*/ 5032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6668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531 w 21600"/>
              <a:gd name="connsiteY2" fmla="*/ 522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6668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531 w 21600"/>
              <a:gd name="connsiteY2" fmla="*/ 522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4531 w 21600"/>
              <a:gd name="connsiteY2" fmla="*/ 522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528 w 21600"/>
              <a:gd name="connsiteY2" fmla="*/ 454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341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1658 w 21600"/>
              <a:gd name="connsiteY21" fmla="*/ 3271 h 19737"/>
              <a:gd name="connsiteX22" fmla="*/ 5920 w 21600"/>
              <a:gd name="connsiteY22" fmla="*/ 4341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313 w 21600"/>
              <a:gd name="connsiteY2" fmla="*/ 4059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1658 w 21600"/>
              <a:gd name="connsiteY21" fmla="*/ 3271 h 19737"/>
              <a:gd name="connsiteX22" fmla="*/ 5920 w 21600"/>
              <a:gd name="connsiteY22" fmla="*/ 4341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6702 w 21600"/>
              <a:gd name="connsiteY4" fmla="*/ 7413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6702 w 21600"/>
              <a:gd name="connsiteY4" fmla="*/ 7413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6702 w 21600"/>
              <a:gd name="connsiteY4" fmla="*/ 7413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7236 w 21600"/>
              <a:gd name="connsiteY4" fmla="*/ 6974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7236 w 21600"/>
              <a:gd name="connsiteY4" fmla="*/ 6974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168 w 21600"/>
              <a:gd name="connsiteY23" fmla="*/ 1331 h 19835"/>
              <a:gd name="connsiteX24" fmla="*/ 10942 w 21600"/>
              <a:gd name="connsiteY24" fmla="*/ 4726 h 19835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313 w 21600"/>
              <a:gd name="connsiteY2" fmla="*/ 4011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20 w 21600"/>
              <a:gd name="connsiteY22" fmla="*/ 4293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239 w 21600"/>
              <a:gd name="connsiteY2" fmla="*/ 3828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20 w 21600"/>
              <a:gd name="connsiteY22" fmla="*/ 4293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20 w 21600"/>
              <a:gd name="connsiteY22" fmla="*/ 4293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540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540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540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301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301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301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11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11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0" h="19689">
                <a:moveTo>
                  <a:pt x="10924" y="4214"/>
                </a:moveTo>
                <a:lnTo>
                  <a:pt x="13910" y="0"/>
                </a:lnTo>
                <a:cubicBezTo>
                  <a:pt x="14486" y="1580"/>
                  <a:pt x="15232" y="4347"/>
                  <a:pt x="15110" y="4267"/>
                </a:cubicBezTo>
                <a:cubicBezTo>
                  <a:pt x="15095" y="4302"/>
                  <a:pt x="17322" y="4472"/>
                  <a:pt x="18380" y="4409"/>
                </a:cubicBezTo>
                <a:lnTo>
                  <a:pt x="17236" y="6828"/>
                </a:lnTo>
                <a:lnTo>
                  <a:pt x="21097" y="8089"/>
                </a:lnTo>
                <a:lnTo>
                  <a:pt x="17607" y="10427"/>
                </a:lnTo>
                <a:lnTo>
                  <a:pt x="21600" y="13242"/>
                </a:lnTo>
                <a:lnTo>
                  <a:pt x="16837" y="12894"/>
                </a:lnTo>
                <a:lnTo>
                  <a:pt x="18145" y="18047"/>
                </a:lnTo>
                <a:lnTo>
                  <a:pt x="14020" y="14409"/>
                </a:lnTo>
                <a:lnTo>
                  <a:pt x="13247" y="19689"/>
                </a:lnTo>
                <a:lnTo>
                  <a:pt x="10532" y="14887"/>
                </a:lnTo>
                <a:cubicBezTo>
                  <a:pt x="9850" y="17109"/>
                  <a:pt x="9627" y="17425"/>
                  <a:pt x="8411" y="19501"/>
                </a:cubicBezTo>
                <a:cubicBezTo>
                  <a:pt x="8191" y="17583"/>
                  <a:pt x="7972" y="17570"/>
                  <a:pt x="7715" y="15579"/>
                </a:cubicBezTo>
                <a:lnTo>
                  <a:pt x="4762" y="17569"/>
                </a:lnTo>
                <a:lnTo>
                  <a:pt x="5667" y="13889"/>
                </a:lnTo>
                <a:lnTo>
                  <a:pt x="135" y="14539"/>
                </a:lnTo>
                <a:lnTo>
                  <a:pt x="3722" y="11727"/>
                </a:lnTo>
                <a:lnTo>
                  <a:pt x="0" y="8567"/>
                </a:lnTo>
                <a:lnTo>
                  <a:pt x="4627" y="7569"/>
                </a:lnTo>
                <a:lnTo>
                  <a:pt x="1658" y="3223"/>
                </a:lnTo>
                <a:lnTo>
                  <a:pt x="5938" y="4732"/>
                </a:lnTo>
                <a:lnTo>
                  <a:pt x="8168" y="1185"/>
                </a:lnTo>
                <a:lnTo>
                  <a:pt x="10924" y="4214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endParaRPr kumimoji="1"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避難勧告等が</a:t>
            </a:r>
            <a:endParaRPr kumimoji="1"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発令！</a:t>
            </a:r>
            <a:endParaRPr kumimoji="1"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角丸四角形吹き出し 4"/>
          <p:cNvSpPr/>
          <p:nvPr/>
        </p:nvSpPr>
        <p:spPr>
          <a:xfrm>
            <a:off x="49582" y="1426689"/>
            <a:ext cx="3140152" cy="685540"/>
          </a:xfrm>
          <a:prstGeom prst="wedgeRoundRectCallout">
            <a:avLst>
              <a:gd name="adj1" fmla="val -1537"/>
              <a:gd name="adj2" fmla="val 66803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天気予</a:t>
            </a:r>
            <a:r>
              <a:rPr kumimoji="1" lang="ja-JP" altLang="en-US" sz="1400" dirty="0" err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ほ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うで台風ができたって言ってるよ。まだ雨や風は強くないね。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角丸四角形吹き出し 35"/>
          <p:cNvSpPr/>
          <p:nvPr/>
        </p:nvSpPr>
        <p:spPr>
          <a:xfrm>
            <a:off x="3232691" y="1632248"/>
            <a:ext cx="1814705" cy="1673024"/>
          </a:xfrm>
          <a:prstGeom prst="wedgeRoundRectCallout">
            <a:avLst>
              <a:gd name="adj1" fmla="val 61341"/>
              <a:gd name="adj2" fmla="val -4402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自分がいるところでふってなくても、上流で雨がふれば川の水は</a:t>
            </a:r>
            <a:endParaRPr kumimoji="1" lang="en-US" altLang="ja-JP" sz="14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ふえてくるよ。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0" name="角丸四角形吹き出し 39"/>
          <p:cNvSpPr/>
          <p:nvPr/>
        </p:nvSpPr>
        <p:spPr>
          <a:xfrm>
            <a:off x="6495760" y="2043366"/>
            <a:ext cx="1654269" cy="1125296"/>
          </a:xfrm>
          <a:prstGeom prst="wedgeRoundRectCallout">
            <a:avLst>
              <a:gd name="adj1" fmla="val 60229"/>
              <a:gd name="adj2" fmla="val -617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このまま ふえると、川の水が</a:t>
            </a:r>
            <a:endParaRPr kumimoji="1" lang="en-US" altLang="ja-JP" sz="14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あふれるかも。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3" name="角丸四角形吹き出し 42"/>
          <p:cNvSpPr/>
          <p:nvPr/>
        </p:nvSpPr>
        <p:spPr>
          <a:xfrm>
            <a:off x="9609318" y="1834317"/>
            <a:ext cx="2011604" cy="1453688"/>
          </a:xfrm>
          <a:prstGeom prst="wedgeRoundRectCallout">
            <a:avLst>
              <a:gd name="adj1" fmla="val 60229"/>
              <a:gd name="adj2" fmla="val -617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もうギリギリ。川の水があふれる前に、安全なところへ</a:t>
            </a:r>
            <a:endParaRPr kumimoji="1" lang="en-US" altLang="ja-JP" sz="14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にげなきゃ！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484553" y="3291606"/>
            <a:ext cx="1011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じょうほう</a:t>
            </a:r>
            <a:endParaRPr kumimoji="1" lang="ja-JP" altLang="en-US" sz="1400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7909757" y="3291606"/>
            <a:ext cx="1011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ひなん</a:t>
            </a:r>
            <a:endParaRPr kumimoji="1" lang="ja-JP" altLang="en-US" sz="14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7244943" y="4276799"/>
            <a:ext cx="1794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chemeClr val="bg1"/>
                </a:solidFill>
              </a:rPr>
              <a:t>ひなんかんこく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408241" y="7092412"/>
            <a:ext cx="400110" cy="210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 smtClean="0"/>
              <a:t>ひなん　　　　りょう</a:t>
            </a:r>
            <a:endParaRPr kumimoji="1" lang="ja-JP" altLang="en-US" sz="14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103068" y="5554512"/>
            <a:ext cx="600025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６</a:t>
            </a:r>
            <a:endPara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344991" y="5566357"/>
            <a:ext cx="96004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１～２</a:t>
            </a:r>
            <a:endPara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506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3437" y="1834317"/>
            <a:ext cx="1382323" cy="135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円/楕円 43"/>
          <p:cNvSpPr/>
          <p:nvPr/>
        </p:nvSpPr>
        <p:spPr>
          <a:xfrm>
            <a:off x="8025760" y="2205652"/>
            <a:ext cx="253686" cy="2536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23" t="67695" r="3183" b="2661"/>
          <a:stretch/>
        </p:blipFill>
        <p:spPr bwMode="auto">
          <a:xfrm>
            <a:off x="5195888" y="1776264"/>
            <a:ext cx="1141398" cy="1661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円/楕円 5"/>
          <p:cNvSpPr/>
          <p:nvPr/>
        </p:nvSpPr>
        <p:spPr>
          <a:xfrm>
            <a:off x="5091113" y="2271365"/>
            <a:ext cx="253686" cy="2536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左右矢印 38"/>
          <p:cNvSpPr/>
          <p:nvPr/>
        </p:nvSpPr>
        <p:spPr>
          <a:xfrm>
            <a:off x="8921080" y="4182619"/>
            <a:ext cx="2937814" cy="1089121"/>
          </a:xfrm>
          <a:prstGeom prst="leftRightArrow">
            <a:avLst>
              <a:gd name="adj1" fmla="val 50000"/>
              <a:gd name="adj2" fmla="val 3331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spcCol="0" rtlCol="0" anchor="ctr"/>
          <a:lstStyle/>
          <a:p>
            <a:pPr algn="ctr"/>
            <a:r>
              <a:rPr kumimoji="1" lang="ja-JP" altLang="en-US" sz="1800" b="1" dirty="0" smtClean="0"/>
              <a:t>身の安全を</a:t>
            </a:r>
            <a:endParaRPr kumimoji="1" lang="en-US" altLang="ja-JP" sz="1800" b="1" dirty="0" smtClean="0"/>
          </a:p>
          <a:p>
            <a:pPr algn="ctr"/>
            <a:r>
              <a:rPr kumimoji="1" lang="ja-JP" altLang="en-US" sz="1800" b="1" dirty="0" smtClean="0"/>
              <a:t>守るべき時期</a:t>
            </a:r>
            <a:endParaRPr kumimoji="1" lang="ja-JP" altLang="en-US" sz="1800" b="1" dirty="0"/>
          </a:p>
        </p:txBody>
      </p:sp>
      <p:sp>
        <p:nvSpPr>
          <p:cNvPr id="25" name="左右矢印 24"/>
          <p:cNvSpPr/>
          <p:nvPr/>
        </p:nvSpPr>
        <p:spPr>
          <a:xfrm>
            <a:off x="229582" y="4156650"/>
            <a:ext cx="4803066" cy="1134126"/>
          </a:xfrm>
          <a:prstGeom prst="leftRightArrow">
            <a:avLst>
              <a:gd name="adj1" fmla="val 50000"/>
              <a:gd name="adj2" fmla="val 2824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spcCol="0" rtlCol="0" anchor="ctr"/>
          <a:lstStyle/>
          <a:p>
            <a:pPr algn="ctr"/>
            <a:r>
              <a:rPr kumimoji="1" lang="ja-JP" altLang="en-US" sz="1800" b="1" dirty="0" smtClean="0"/>
              <a:t>雨風が強くなる前に行うべきこと</a:t>
            </a:r>
            <a:r>
              <a:rPr lang="ja-JP" altLang="en-US" sz="1800" b="1" dirty="0" smtClean="0"/>
              <a:t>を</a:t>
            </a:r>
            <a:endParaRPr lang="en-US" altLang="ja-JP" sz="1800" b="1" dirty="0" smtClean="0"/>
          </a:p>
          <a:p>
            <a:pPr algn="ctr"/>
            <a:r>
              <a:rPr kumimoji="1" lang="ja-JP" altLang="en-US" sz="1800" b="1" dirty="0"/>
              <a:t>すませておく時期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0" t="68822" r="3714" b="3831"/>
          <a:stretch/>
        </p:blipFill>
        <p:spPr bwMode="auto">
          <a:xfrm>
            <a:off x="11620922" y="1776264"/>
            <a:ext cx="1114666" cy="152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-45640" y="3432"/>
            <a:ext cx="12847240" cy="5847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いつ、</a:t>
            </a:r>
            <a:r>
              <a:rPr lang="ja-JP" altLang="en-US" sz="3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どんな そなえ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をしたら良いか考えてみよう！</a:t>
            </a:r>
          </a:p>
        </p:txBody>
      </p:sp>
      <p:sp>
        <p:nvSpPr>
          <p:cNvPr id="11" name="対角する 2 つの角を丸めた四角形 10"/>
          <p:cNvSpPr/>
          <p:nvPr/>
        </p:nvSpPr>
        <p:spPr>
          <a:xfrm>
            <a:off x="136104" y="696144"/>
            <a:ext cx="3060000" cy="627294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台風が発生</a:t>
            </a:r>
            <a:endParaRPr kumimoji="1" lang="ja-JP" altLang="en-US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対角する 2 つの角を丸めた四角形 30"/>
          <p:cNvSpPr/>
          <p:nvPr/>
        </p:nvSpPr>
        <p:spPr>
          <a:xfrm>
            <a:off x="3315932" y="696144"/>
            <a:ext cx="3060000" cy="900000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 </a:t>
            </a:r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川の水がだんだん</a:t>
            </a:r>
            <a:endParaRPr kumimoji="1" lang="en-US" altLang="ja-JP" sz="20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  ふえる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2" name="対角する 2 つの角を丸めた四角形 31"/>
          <p:cNvSpPr/>
          <p:nvPr/>
        </p:nvSpPr>
        <p:spPr>
          <a:xfrm>
            <a:off x="6495760" y="696144"/>
            <a:ext cx="3060000" cy="900000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indent="-87313"/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はげ</a:t>
            </a:r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しい雨で、川の水がどんどんふえ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る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18"/>
          <a:stretch/>
        </p:blipFill>
        <p:spPr bwMode="auto">
          <a:xfrm>
            <a:off x="49582" y="2330244"/>
            <a:ext cx="3125404" cy="1690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左右矢印 37"/>
          <p:cNvSpPr/>
          <p:nvPr/>
        </p:nvSpPr>
        <p:spPr>
          <a:xfrm>
            <a:off x="3961015" y="3288005"/>
            <a:ext cx="5896169" cy="1044116"/>
          </a:xfrm>
          <a:prstGeom prst="leftRightArrow">
            <a:avLst>
              <a:gd name="adj1" fmla="val 52779"/>
              <a:gd name="adj2" fmla="val 3053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spcCol="0" rtlCol="0" anchor="ctr"/>
          <a:lstStyle/>
          <a:p>
            <a:pPr algn="ctr"/>
            <a:r>
              <a:rPr kumimoji="1" lang="ja-JP" altLang="en-US" sz="1800" b="1" dirty="0" smtClean="0"/>
              <a:t>水位等の情報をかくにんしながら避難行動を</a:t>
            </a:r>
            <a:endParaRPr kumimoji="1" lang="en-US" altLang="ja-JP" sz="1800" b="1" dirty="0" smtClean="0"/>
          </a:p>
          <a:p>
            <a:pPr algn="ctr"/>
            <a:r>
              <a:rPr kumimoji="1" lang="ja-JP" altLang="en-US" sz="1800" b="1" dirty="0" smtClean="0"/>
              <a:t>開始する時期</a:t>
            </a:r>
            <a:endParaRPr kumimoji="1" lang="ja-JP" altLang="en-US" sz="1800" b="1" dirty="0"/>
          </a:p>
        </p:txBody>
      </p:sp>
      <p:sp>
        <p:nvSpPr>
          <p:cNvPr id="30" name="正方形/長方形 29"/>
          <p:cNvSpPr/>
          <p:nvPr/>
        </p:nvSpPr>
        <p:spPr>
          <a:xfrm>
            <a:off x="49582" y="5376664"/>
            <a:ext cx="360000" cy="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いつ</a:t>
            </a:r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409622" y="5376664"/>
            <a:ext cx="11449272" cy="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49582" y="6096664"/>
            <a:ext cx="360040" cy="340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8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主な そなえ</a:t>
            </a:r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11858894" y="6096664"/>
            <a:ext cx="906587" cy="340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sz="2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避難完了</a:t>
            </a:r>
            <a:endParaRPr kumimoji="1" lang="ja-JP" altLang="en-US" sz="2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728190" y="555199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１～２日前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5156932" y="555199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１２時間前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7558808" y="556901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３～５時間前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11852608" y="5376664"/>
            <a:ext cx="912874" cy="72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ja-JP" altLang="en-US" sz="18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０時間</a:t>
            </a:r>
            <a:endParaRPr kumimoji="1" lang="ja-JP" altLang="en-US" sz="18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403335" y="6096664"/>
            <a:ext cx="11449272" cy="340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8" name="対角する 2 つの角を丸めた四角形 27"/>
          <p:cNvSpPr/>
          <p:nvPr/>
        </p:nvSpPr>
        <p:spPr>
          <a:xfrm>
            <a:off x="9675588" y="696144"/>
            <a:ext cx="3060000" cy="900000"/>
          </a:xfrm>
          <a:prstGeom prst="round2Diag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川の水がいっぱいで</a:t>
            </a:r>
            <a:endParaRPr kumimoji="1" lang="en-US" altLang="ja-JP" sz="20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あふれそう</a:t>
            </a:r>
            <a:endParaRPr kumimoji="1"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8099496" y="6096664"/>
            <a:ext cx="0" cy="34020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>
            <a:off x="4240560" y="6111492"/>
            <a:ext cx="0" cy="340200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6" t="57889" r="3893" b="5113"/>
          <a:stretch/>
        </p:blipFill>
        <p:spPr bwMode="auto">
          <a:xfrm rot="552962">
            <a:off x="11084224" y="3221661"/>
            <a:ext cx="1571326" cy="105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テキスト ボックス 36"/>
          <p:cNvSpPr txBox="1"/>
          <p:nvPr/>
        </p:nvSpPr>
        <p:spPr>
          <a:xfrm>
            <a:off x="324252" y="557716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（目安）</a:t>
            </a:r>
            <a:endParaRPr kumimoji="1" lang="ja-JP" altLang="en-US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爆発 1 11"/>
          <p:cNvSpPr/>
          <p:nvPr/>
        </p:nvSpPr>
        <p:spPr>
          <a:xfrm>
            <a:off x="6702036" y="4020953"/>
            <a:ext cx="2794920" cy="1355711"/>
          </a:xfrm>
          <a:custGeom>
            <a:avLst/>
            <a:gdLst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6702 w 21600"/>
              <a:gd name="connsiteY4" fmla="*/ 7315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4627 w 21600"/>
              <a:gd name="connsiteY20" fmla="*/ 7617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  <a:gd name="connsiteX0" fmla="*/ 10800 w 21600"/>
              <a:gd name="connsiteY0" fmla="*/ 5800 h 19737"/>
              <a:gd name="connsiteX1" fmla="*/ 14522 w 21600"/>
              <a:gd name="connsiteY1" fmla="*/ 0 h 19737"/>
              <a:gd name="connsiteX2" fmla="*/ 14155 w 21600"/>
              <a:gd name="connsiteY2" fmla="*/ 532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7312 w 21600"/>
              <a:gd name="connsiteY22" fmla="*/ 6320 h 19737"/>
              <a:gd name="connsiteX23" fmla="*/ 8352 w 21600"/>
              <a:gd name="connsiteY23" fmla="*/ 2295 h 19737"/>
              <a:gd name="connsiteX24" fmla="*/ 10800 w 21600"/>
              <a:gd name="connsiteY24" fmla="*/ 5800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155 w 21600"/>
              <a:gd name="connsiteY2" fmla="*/ 532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7312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155 w 21600"/>
              <a:gd name="connsiteY2" fmla="*/ 532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6668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799 w 21600"/>
              <a:gd name="connsiteY2" fmla="*/ 5032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6668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531 w 21600"/>
              <a:gd name="connsiteY2" fmla="*/ 522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6668 w 21600"/>
              <a:gd name="connsiteY22" fmla="*/ 6320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693 w 21600"/>
              <a:gd name="connsiteY0" fmla="*/ 5116 h 19737"/>
              <a:gd name="connsiteX1" fmla="*/ 14522 w 21600"/>
              <a:gd name="connsiteY1" fmla="*/ 0 h 19737"/>
              <a:gd name="connsiteX2" fmla="*/ 14531 w 21600"/>
              <a:gd name="connsiteY2" fmla="*/ 522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693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4531 w 21600"/>
              <a:gd name="connsiteY2" fmla="*/ 522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528 w 21600"/>
              <a:gd name="connsiteY2" fmla="*/ 4547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5116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5116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732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370 w 21600"/>
              <a:gd name="connsiteY21" fmla="*/ 2295 h 19737"/>
              <a:gd name="connsiteX22" fmla="*/ 5920 w 21600"/>
              <a:gd name="connsiteY22" fmla="*/ 4341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206 w 21600"/>
              <a:gd name="connsiteY2" fmla="*/ 4645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1658 w 21600"/>
              <a:gd name="connsiteY21" fmla="*/ 3271 h 19737"/>
              <a:gd name="connsiteX22" fmla="*/ 5920 w 21600"/>
              <a:gd name="connsiteY22" fmla="*/ 4341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628 h 19737"/>
              <a:gd name="connsiteX1" fmla="*/ 14522 w 21600"/>
              <a:gd name="connsiteY1" fmla="*/ 0 h 19737"/>
              <a:gd name="connsiteX2" fmla="*/ 15313 w 21600"/>
              <a:gd name="connsiteY2" fmla="*/ 4059 h 19737"/>
              <a:gd name="connsiteX3" fmla="*/ 18380 w 21600"/>
              <a:gd name="connsiteY3" fmla="*/ 4457 h 19737"/>
              <a:gd name="connsiteX4" fmla="*/ 16702 w 21600"/>
              <a:gd name="connsiteY4" fmla="*/ 7315 h 19737"/>
              <a:gd name="connsiteX5" fmla="*/ 21097 w 21600"/>
              <a:gd name="connsiteY5" fmla="*/ 8137 h 19737"/>
              <a:gd name="connsiteX6" fmla="*/ 17607 w 21600"/>
              <a:gd name="connsiteY6" fmla="*/ 10475 h 19737"/>
              <a:gd name="connsiteX7" fmla="*/ 21600 w 21600"/>
              <a:gd name="connsiteY7" fmla="*/ 13290 h 19737"/>
              <a:gd name="connsiteX8" fmla="*/ 16837 w 21600"/>
              <a:gd name="connsiteY8" fmla="*/ 12942 h 19737"/>
              <a:gd name="connsiteX9" fmla="*/ 18145 w 21600"/>
              <a:gd name="connsiteY9" fmla="*/ 18095 h 19737"/>
              <a:gd name="connsiteX10" fmla="*/ 14020 w 21600"/>
              <a:gd name="connsiteY10" fmla="*/ 14457 h 19737"/>
              <a:gd name="connsiteX11" fmla="*/ 13247 w 21600"/>
              <a:gd name="connsiteY11" fmla="*/ 19737 h 19737"/>
              <a:gd name="connsiteX12" fmla="*/ 10532 w 21600"/>
              <a:gd name="connsiteY12" fmla="*/ 14935 h 19737"/>
              <a:gd name="connsiteX13" fmla="*/ 8485 w 21600"/>
              <a:gd name="connsiteY13" fmla="*/ 19549 h 19737"/>
              <a:gd name="connsiteX14" fmla="*/ 7715 w 21600"/>
              <a:gd name="connsiteY14" fmla="*/ 15627 h 19737"/>
              <a:gd name="connsiteX15" fmla="*/ 4762 w 21600"/>
              <a:gd name="connsiteY15" fmla="*/ 17617 h 19737"/>
              <a:gd name="connsiteX16" fmla="*/ 5667 w 21600"/>
              <a:gd name="connsiteY16" fmla="*/ 13937 h 19737"/>
              <a:gd name="connsiteX17" fmla="*/ 135 w 21600"/>
              <a:gd name="connsiteY17" fmla="*/ 14587 h 19737"/>
              <a:gd name="connsiteX18" fmla="*/ 3722 w 21600"/>
              <a:gd name="connsiteY18" fmla="*/ 11775 h 19737"/>
              <a:gd name="connsiteX19" fmla="*/ 0 w 21600"/>
              <a:gd name="connsiteY19" fmla="*/ 8615 h 19737"/>
              <a:gd name="connsiteX20" fmla="*/ 4627 w 21600"/>
              <a:gd name="connsiteY20" fmla="*/ 7617 h 19737"/>
              <a:gd name="connsiteX21" fmla="*/ 1658 w 21600"/>
              <a:gd name="connsiteY21" fmla="*/ 3271 h 19737"/>
              <a:gd name="connsiteX22" fmla="*/ 5920 w 21600"/>
              <a:gd name="connsiteY22" fmla="*/ 4341 h 19737"/>
              <a:gd name="connsiteX23" fmla="*/ 8352 w 21600"/>
              <a:gd name="connsiteY23" fmla="*/ 2295 h 19737"/>
              <a:gd name="connsiteX24" fmla="*/ 10942 w 21600"/>
              <a:gd name="connsiteY24" fmla="*/ 4628 h 19737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6702 w 21600"/>
              <a:gd name="connsiteY4" fmla="*/ 7413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6702 w 21600"/>
              <a:gd name="connsiteY4" fmla="*/ 7413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6702 w 21600"/>
              <a:gd name="connsiteY4" fmla="*/ 7413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7236 w 21600"/>
              <a:gd name="connsiteY4" fmla="*/ 6974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352 w 21600"/>
              <a:gd name="connsiteY23" fmla="*/ 2393 h 19835"/>
              <a:gd name="connsiteX24" fmla="*/ 10942 w 21600"/>
              <a:gd name="connsiteY24" fmla="*/ 4726 h 19835"/>
              <a:gd name="connsiteX0" fmla="*/ 10942 w 21600"/>
              <a:gd name="connsiteY0" fmla="*/ 4726 h 19835"/>
              <a:gd name="connsiteX1" fmla="*/ 14039 w 21600"/>
              <a:gd name="connsiteY1" fmla="*/ 0 h 19835"/>
              <a:gd name="connsiteX2" fmla="*/ 15313 w 21600"/>
              <a:gd name="connsiteY2" fmla="*/ 4157 h 19835"/>
              <a:gd name="connsiteX3" fmla="*/ 18380 w 21600"/>
              <a:gd name="connsiteY3" fmla="*/ 4555 h 19835"/>
              <a:gd name="connsiteX4" fmla="*/ 17236 w 21600"/>
              <a:gd name="connsiteY4" fmla="*/ 6974 h 19835"/>
              <a:gd name="connsiteX5" fmla="*/ 21097 w 21600"/>
              <a:gd name="connsiteY5" fmla="*/ 8235 h 19835"/>
              <a:gd name="connsiteX6" fmla="*/ 17607 w 21600"/>
              <a:gd name="connsiteY6" fmla="*/ 10573 h 19835"/>
              <a:gd name="connsiteX7" fmla="*/ 21600 w 21600"/>
              <a:gd name="connsiteY7" fmla="*/ 13388 h 19835"/>
              <a:gd name="connsiteX8" fmla="*/ 16837 w 21600"/>
              <a:gd name="connsiteY8" fmla="*/ 13040 h 19835"/>
              <a:gd name="connsiteX9" fmla="*/ 18145 w 21600"/>
              <a:gd name="connsiteY9" fmla="*/ 18193 h 19835"/>
              <a:gd name="connsiteX10" fmla="*/ 14020 w 21600"/>
              <a:gd name="connsiteY10" fmla="*/ 14555 h 19835"/>
              <a:gd name="connsiteX11" fmla="*/ 13247 w 21600"/>
              <a:gd name="connsiteY11" fmla="*/ 19835 h 19835"/>
              <a:gd name="connsiteX12" fmla="*/ 10532 w 21600"/>
              <a:gd name="connsiteY12" fmla="*/ 15033 h 19835"/>
              <a:gd name="connsiteX13" fmla="*/ 8485 w 21600"/>
              <a:gd name="connsiteY13" fmla="*/ 19647 h 19835"/>
              <a:gd name="connsiteX14" fmla="*/ 7715 w 21600"/>
              <a:gd name="connsiteY14" fmla="*/ 15725 h 19835"/>
              <a:gd name="connsiteX15" fmla="*/ 4762 w 21600"/>
              <a:gd name="connsiteY15" fmla="*/ 17715 h 19835"/>
              <a:gd name="connsiteX16" fmla="*/ 5667 w 21600"/>
              <a:gd name="connsiteY16" fmla="*/ 14035 h 19835"/>
              <a:gd name="connsiteX17" fmla="*/ 135 w 21600"/>
              <a:gd name="connsiteY17" fmla="*/ 14685 h 19835"/>
              <a:gd name="connsiteX18" fmla="*/ 3722 w 21600"/>
              <a:gd name="connsiteY18" fmla="*/ 11873 h 19835"/>
              <a:gd name="connsiteX19" fmla="*/ 0 w 21600"/>
              <a:gd name="connsiteY19" fmla="*/ 8713 h 19835"/>
              <a:gd name="connsiteX20" fmla="*/ 4627 w 21600"/>
              <a:gd name="connsiteY20" fmla="*/ 7715 h 19835"/>
              <a:gd name="connsiteX21" fmla="*/ 1658 w 21600"/>
              <a:gd name="connsiteY21" fmla="*/ 3369 h 19835"/>
              <a:gd name="connsiteX22" fmla="*/ 5920 w 21600"/>
              <a:gd name="connsiteY22" fmla="*/ 4439 h 19835"/>
              <a:gd name="connsiteX23" fmla="*/ 8168 w 21600"/>
              <a:gd name="connsiteY23" fmla="*/ 1331 h 19835"/>
              <a:gd name="connsiteX24" fmla="*/ 10942 w 21600"/>
              <a:gd name="connsiteY24" fmla="*/ 4726 h 19835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313 w 21600"/>
              <a:gd name="connsiteY2" fmla="*/ 4011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20 w 21600"/>
              <a:gd name="connsiteY22" fmla="*/ 4293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239 w 21600"/>
              <a:gd name="connsiteY2" fmla="*/ 3828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20 w 21600"/>
              <a:gd name="connsiteY22" fmla="*/ 4293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20 w 21600"/>
              <a:gd name="connsiteY22" fmla="*/ 4293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42 w 21600"/>
              <a:gd name="connsiteY0" fmla="*/ 4580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42 w 21600"/>
              <a:gd name="connsiteY24" fmla="*/ 4580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85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540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540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540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301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301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301 w 21600"/>
              <a:gd name="connsiteY13" fmla="*/ 1917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11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  <a:gd name="connsiteX0" fmla="*/ 10924 w 21600"/>
              <a:gd name="connsiteY0" fmla="*/ 4214 h 19689"/>
              <a:gd name="connsiteX1" fmla="*/ 13910 w 21600"/>
              <a:gd name="connsiteY1" fmla="*/ 0 h 19689"/>
              <a:gd name="connsiteX2" fmla="*/ 15110 w 21600"/>
              <a:gd name="connsiteY2" fmla="*/ 4267 h 19689"/>
              <a:gd name="connsiteX3" fmla="*/ 18380 w 21600"/>
              <a:gd name="connsiteY3" fmla="*/ 4409 h 19689"/>
              <a:gd name="connsiteX4" fmla="*/ 17236 w 21600"/>
              <a:gd name="connsiteY4" fmla="*/ 6828 h 19689"/>
              <a:gd name="connsiteX5" fmla="*/ 21097 w 21600"/>
              <a:gd name="connsiteY5" fmla="*/ 8089 h 19689"/>
              <a:gd name="connsiteX6" fmla="*/ 17607 w 21600"/>
              <a:gd name="connsiteY6" fmla="*/ 10427 h 19689"/>
              <a:gd name="connsiteX7" fmla="*/ 21600 w 21600"/>
              <a:gd name="connsiteY7" fmla="*/ 13242 h 19689"/>
              <a:gd name="connsiteX8" fmla="*/ 16837 w 21600"/>
              <a:gd name="connsiteY8" fmla="*/ 12894 h 19689"/>
              <a:gd name="connsiteX9" fmla="*/ 18145 w 21600"/>
              <a:gd name="connsiteY9" fmla="*/ 18047 h 19689"/>
              <a:gd name="connsiteX10" fmla="*/ 14020 w 21600"/>
              <a:gd name="connsiteY10" fmla="*/ 14409 h 19689"/>
              <a:gd name="connsiteX11" fmla="*/ 13247 w 21600"/>
              <a:gd name="connsiteY11" fmla="*/ 19689 h 19689"/>
              <a:gd name="connsiteX12" fmla="*/ 10532 w 21600"/>
              <a:gd name="connsiteY12" fmla="*/ 14887 h 19689"/>
              <a:gd name="connsiteX13" fmla="*/ 8411 w 21600"/>
              <a:gd name="connsiteY13" fmla="*/ 19501 h 19689"/>
              <a:gd name="connsiteX14" fmla="*/ 7715 w 21600"/>
              <a:gd name="connsiteY14" fmla="*/ 15579 h 19689"/>
              <a:gd name="connsiteX15" fmla="*/ 4762 w 21600"/>
              <a:gd name="connsiteY15" fmla="*/ 17569 h 19689"/>
              <a:gd name="connsiteX16" fmla="*/ 5667 w 21600"/>
              <a:gd name="connsiteY16" fmla="*/ 13889 h 19689"/>
              <a:gd name="connsiteX17" fmla="*/ 135 w 21600"/>
              <a:gd name="connsiteY17" fmla="*/ 14539 h 19689"/>
              <a:gd name="connsiteX18" fmla="*/ 3722 w 21600"/>
              <a:gd name="connsiteY18" fmla="*/ 11727 h 19689"/>
              <a:gd name="connsiteX19" fmla="*/ 0 w 21600"/>
              <a:gd name="connsiteY19" fmla="*/ 8567 h 19689"/>
              <a:gd name="connsiteX20" fmla="*/ 4627 w 21600"/>
              <a:gd name="connsiteY20" fmla="*/ 7569 h 19689"/>
              <a:gd name="connsiteX21" fmla="*/ 1658 w 21600"/>
              <a:gd name="connsiteY21" fmla="*/ 3223 h 19689"/>
              <a:gd name="connsiteX22" fmla="*/ 5938 w 21600"/>
              <a:gd name="connsiteY22" fmla="*/ 4732 h 19689"/>
              <a:gd name="connsiteX23" fmla="*/ 8168 w 21600"/>
              <a:gd name="connsiteY23" fmla="*/ 1185 h 19689"/>
              <a:gd name="connsiteX24" fmla="*/ 10924 w 21600"/>
              <a:gd name="connsiteY24" fmla="*/ 4214 h 1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0" h="19689">
                <a:moveTo>
                  <a:pt x="10924" y="4214"/>
                </a:moveTo>
                <a:lnTo>
                  <a:pt x="13910" y="0"/>
                </a:lnTo>
                <a:cubicBezTo>
                  <a:pt x="14486" y="1580"/>
                  <a:pt x="15232" y="4347"/>
                  <a:pt x="15110" y="4267"/>
                </a:cubicBezTo>
                <a:cubicBezTo>
                  <a:pt x="15095" y="4302"/>
                  <a:pt x="17322" y="4472"/>
                  <a:pt x="18380" y="4409"/>
                </a:cubicBezTo>
                <a:lnTo>
                  <a:pt x="17236" y="6828"/>
                </a:lnTo>
                <a:lnTo>
                  <a:pt x="21097" y="8089"/>
                </a:lnTo>
                <a:lnTo>
                  <a:pt x="17607" y="10427"/>
                </a:lnTo>
                <a:lnTo>
                  <a:pt x="21600" y="13242"/>
                </a:lnTo>
                <a:lnTo>
                  <a:pt x="16837" y="12894"/>
                </a:lnTo>
                <a:lnTo>
                  <a:pt x="18145" y="18047"/>
                </a:lnTo>
                <a:lnTo>
                  <a:pt x="14020" y="14409"/>
                </a:lnTo>
                <a:lnTo>
                  <a:pt x="13247" y="19689"/>
                </a:lnTo>
                <a:lnTo>
                  <a:pt x="10532" y="14887"/>
                </a:lnTo>
                <a:cubicBezTo>
                  <a:pt x="9850" y="17109"/>
                  <a:pt x="9627" y="17425"/>
                  <a:pt x="8411" y="19501"/>
                </a:cubicBezTo>
                <a:cubicBezTo>
                  <a:pt x="8191" y="17583"/>
                  <a:pt x="7972" y="17570"/>
                  <a:pt x="7715" y="15579"/>
                </a:cubicBezTo>
                <a:lnTo>
                  <a:pt x="4762" y="17569"/>
                </a:lnTo>
                <a:lnTo>
                  <a:pt x="5667" y="13889"/>
                </a:lnTo>
                <a:lnTo>
                  <a:pt x="135" y="14539"/>
                </a:lnTo>
                <a:lnTo>
                  <a:pt x="3722" y="11727"/>
                </a:lnTo>
                <a:lnTo>
                  <a:pt x="0" y="8567"/>
                </a:lnTo>
                <a:lnTo>
                  <a:pt x="4627" y="7569"/>
                </a:lnTo>
                <a:lnTo>
                  <a:pt x="1658" y="3223"/>
                </a:lnTo>
                <a:lnTo>
                  <a:pt x="5938" y="4732"/>
                </a:lnTo>
                <a:lnTo>
                  <a:pt x="8168" y="1185"/>
                </a:lnTo>
                <a:lnTo>
                  <a:pt x="10924" y="4214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endParaRPr kumimoji="1"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避難勧告等が</a:t>
            </a:r>
            <a:endParaRPr kumimoji="1"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発令！</a:t>
            </a:r>
            <a:endParaRPr kumimoji="1"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角丸四角形吹き出し 4"/>
          <p:cNvSpPr/>
          <p:nvPr/>
        </p:nvSpPr>
        <p:spPr>
          <a:xfrm>
            <a:off x="49582" y="1426689"/>
            <a:ext cx="3140152" cy="685540"/>
          </a:xfrm>
          <a:prstGeom prst="wedgeRoundRectCallout">
            <a:avLst>
              <a:gd name="adj1" fmla="val -1537"/>
              <a:gd name="adj2" fmla="val 66803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天気予</a:t>
            </a:r>
            <a:r>
              <a:rPr kumimoji="1" lang="ja-JP" altLang="en-US" sz="1400" dirty="0" err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ほ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うで台風ができたって言ってるよ。まだ雨や風は強くないね。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角丸四角形吹き出し 35"/>
          <p:cNvSpPr/>
          <p:nvPr/>
        </p:nvSpPr>
        <p:spPr>
          <a:xfrm>
            <a:off x="3232691" y="1632248"/>
            <a:ext cx="1814705" cy="1673024"/>
          </a:xfrm>
          <a:prstGeom prst="wedgeRoundRectCallout">
            <a:avLst>
              <a:gd name="adj1" fmla="val 61341"/>
              <a:gd name="adj2" fmla="val -4402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自分がいるところでふってなくても、上流で雨がふれば川の水は</a:t>
            </a:r>
            <a:endParaRPr kumimoji="1" lang="en-US" altLang="ja-JP" sz="14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ふえてくるよ。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0" name="角丸四角形吹き出し 39"/>
          <p:cNvSpPr/>
          <p:nvPr/>
        </p:nvSpPr>
        <p:spPr>
          <a:xfrm>
            <a:off x="6495760" y="2043366"/>
            <a:ext cx="1654269" cy="1125296"/>
          </a:xfrm>
          <a:prstGeom prst="wedgeRoundRectCallout">
            <a:avLst>
              <a:gd name="adj1" fmla="val 60229"/>
              <a:gd name="adj2" fmla="val -617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このまま ふえると、川の水が</a:t>
            </a:r>
            <a:endParaRPr kumimoji="1" lang="en-US" altLang="ja-JP" sz="14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あふれるかも。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3" name="角丸四角形吹き出し 42"/>
          <p:cNvSpPr/>
          <p:nvPr/>
        </p:nvSpPr>
        <p:spPr>
          <a:xfrm>
            <a:off x="9609318" y="1834317"/>
            <a:ext cx="2011604" cy="1453688"/>
          </a:xfrm>
          <a:prstGeom prst="wedgeRoundRectCallout">
            <a:avLst>
              <a:gd name="adj1" fmla="val 60229"/>
              <a:gd name="adj2" fmla="val -617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もうギリギリ。川の水があふれる前に、安全なところへ</a:t>
            </a:r>
            <a:endParaRPr kumimoji="1" lang="en-US" altLang="ja-JP" sz="14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にげなきゃ！</a:t>
            </a:r>
            <a:endParaRPr kumimoji="1" lang="ja-JP" altLang="en-US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484553" y="3291606"/>
            <a:ext cx="1011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じょうほう</a:t>
            </a:r>
            <a:endParaRPr kumimoji="1" lang="ja-JP" altLang="en-US" sz="1400" dirty="0"/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7909757" y="3291606"/>
            <a:ext cx="1011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/>
              <a:t>ひなん</a:t>
            </a:r>
            <a:endParaRPr kumimoji="1" lang="ja-JP" altLang="en-US" sz="14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7244943" y="4276799"/>
            <a:ext cx="1794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solidFill>
                  <a:schemeClr val="bg1"/>
                </a:solidFill>
              </a:rPr>
              <a:t>ひなんかんこく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2408241" y="7092412"/>
            <a:ext cx="400110" cy="21006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400" dirty="0" smtClean="0"/>
              <a:t>ひなん　　　　りょう</a:t>
            </a:r>
            <a:endParaRPr kumimoji="1" lang="ja-JP" altLang="en-US" sz="1400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103068" y="5554512"/>
            <a:ext cx="600025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６</a:t>
            </a:r>
            <a:endPara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344991" y="5566357"/>
            <a:ext cx="96004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kumimoji="1" lang="ja-JP" altLang="en-US" sz="1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１～２</a:t>
            </a:r>
            <a:endParaRPr kumimoji="1" lang="ja-JP" altLang="en-US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602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メモ 3"/>
          <p:cNvSpPr/>
          <p:nvPr/>
        </p:nvSpPr>
        <p:spPr>
          <a:xfrm>
            <a:off x="352128" y="264096"/>
            <a:ext cx="5832648" cy="43204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①病院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へ薬をもらいに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行く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Picture 3" descr="\\Fjsvr\０２地域連携\データ\43  ★吉野川広報誌\99  その他\☆フリー素材☆\素材いろいろ\99_その他\流域講座用資料\medicine_fukur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391">
            <a:off x="2017835" y="1849344"/>
            <a:ext cx="1938047" cy="214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メモ 5"/>
          <p:cNvSpPr/>
          <p:nvPr/>
        </p:nvSpPr>
        <p:spPr>
          <a:xfrm>
            <a:off x="6616824" y="264096"/>
            <a:ext cx="5760640" cy="432505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②携帯メールなどで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勧告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をかくにんする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7" name="Picture 4" descr="\\Fjsvr\０２地域連携\データ\43  ★吉野川広報誌\99  その他\☆フリー素材☆\素材いろいろ\99_その他\流域講座用資料\pose_mail_matsu_m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787" y="2359224"/>
            <a:ext cx="1988068" cy="198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7120880" y="147894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 smtClean="0"/>
              <a:t>ひなん　かんこく</a:t>
            </a:r>
            <a:endParaRPr kumimoji="1" lang="ja-JP" altLang="en-US" sz="18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840960" y="83086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 smtClean="0"/>
              <a:t>けいたい</a:t>
            </a:r>
            <a:endParaRPr kumimoji="1" lang="ja-JP" altLang="en-US" sz="2000" dirty="0"/>
          </a:p>
        </p:txBody>
      </p:sp>
      <p:sp>
        <p:nvSpPr>
          <p:cNvPr id="10" name="メモ 9"/>
          <p:cNvSpPr/>
          <p:nvPr/>
        </p:nvSpPr>
        <p:spPr>
          <a:xfrm>
            <a:off x="352128" y="5016624"/>
            <a:ext cx="5832648" cy="43204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③金庫を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持って</a:t>
            </a:r>
            <a:r>
              <a:rPr lang="ja-JP" altLang="en-US" sz="3600" dirty="0" err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ひ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なんする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1" name="Picture 2" descr="\\Fjsvr\０２地域連携\データ\43  ★吉野川広報誌\99  その他\☆フリー素材☆\素材いろいろ\99_その他\流域講座用資料\kink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07">
            <a:off x="1937077" y="6664133"/>
            <a:ext cx="2537297" cy="207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メモ 11"/>
          <p:cNvSpPr/>
          <p:nvPr/>
        </p:nvSpPr>
        <p:spPr>
          <a:xfrm>
            <a:off x="6616824" y="5016624"/>
            <a:ext cx="5760640" cy="43204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④テレビやラジオなどの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情報に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耳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をかたむける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192888" y="6012735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じょうほう</a:t>
            </a:r>
            <a:endParaRPr kumimoji="1" lang="ja-JP" altLang="en-US" sz="20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787" y="7070896"/>
            <a:ext cx="2133400" cy="208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284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メモ 30"/>
          <p:cNvSpPr/>
          <p:nvPr/>
        </p:nvSpPr>
        <p:spPr>
          <a:xfrm>
            <a:off x="352128" y="4999325"/>
            <a:ext cx="5832742" cy="4283375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⑦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ハザードマップを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チェックする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3" name="メモ 32"/>
          <p:cNvSpPr/>
          <p:nvPr/>
        </p:nvSpPr>
        <p:spPr>
          <a:xfrm>
            <a:off x="352128" y="336104"/>
            <a:ext cx="5832742" cy="427058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⑤緊急時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にそなえて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早めに</a:t>
            </a:r>
            <a:r>
              <a:rPr lang="ja-JP" altLang="en-US" sz="3600" dirty="0" err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ねて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おく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4" name="メモ 33"/>
          <p:cNvSpPr/>
          <p:nvPr/>
        </p:nvSpPr>
        <p:spPr>
          <a:xfrm>
            <a:off x="6637527" y="4999324"/>
            <a:ext cx="5805804" cy="4283375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⑧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川を見に行って水位を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メモ 35"/>
          <p:cNvSpPr/>
          <p:nvPr/>
        </p:nvSpPr>
        <p:spPr>
          <a:xfrm>
            <a:off x="6622966" y="354585"/>
            <a:ext cx="5820366" cy="427058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⑥家族の健康</a:t>
            </a:r>
            <a:r>
              <a:rPr lang="ja-JP" altLang="en-US" sz="3600" dirty="0" err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じょ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うたいを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2" name="Picture 2" descr="\\Fjsvr\０２地域連携\データ\43  ★吉野川広報誌\99  その他\☆フリー素材☆\素材いろいろ\99_その他\流域講座用資料\neru_sleep_m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631" y="2253236"/>
            <a:ext cx="2161248" cy="202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\\Fjsvr\０２地域連携\データ\43  ★吉野川広報誌\99  その他\☆フリー素材☆\素材いろいろ\99_その他\流域講座用資料\kaigo_rourou_har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056" y="2361131"/>
            <a:ext cx="1997660" cy="181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\\Fjsvr\０２地域連携\データ\43  ★吉野川広報誌\99  その他\☆フリー素材☆\素材いろいろ\99_その他\流域講座用資料\map_family_shinke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151" y="7219346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\\Fjsvr\０２地域連携\データ\43  ★吉野川広報誌\99  その他\☆フリー素材☆\素材いろいろ\99_その他\流域講座用資料\amenonakatanb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7584" y="6071215"/>
            <a:ext cx="1998671" cy="229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576264" y="696144"/>
            <a:ext cx="89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 smtClean="0"/>
              <a:t>きん</a:t>
            </a:r>
            <a:endParaRPr kumimoji="1" lang="ja-JP" alt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354" y="7082826"/>
            <a:ext cx="27241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461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メモ 3"/>
          <p:cNvSpPr/>
          <p:nvPr/>
        </p:nvSpPr>
        <p:spPr>
          <a:xfrm>
            <a:off x="352128" y="264096"/>
            <a:ext cx="5832648" cy="424847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⑨けいたい電話を充電する</a:t>
            </a:r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メモ 5"/>
          <p:cNvSpPr/>
          <p:nvPr/>
        </p:nvSpPr>
        <p:spPr>
          <a:xfrm>
            <a:off x="6688832" y="281448"/>
            <a:ext cx="5760640" cy="423112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⑩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食料や水を用意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7" name="Picture 3" descr="\\Fjsvr\０２地域連携\データ\43  ★吉野川広報誌\99  その他\☆フリー素材☆\素材いろいろ\99_その他\流域講座用資料\bousai_kanpa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84" y="2097871"/>
            <a:ext cx="1913740" cy="172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グループ化 7"/>
          <p:cNvGrpSpPr/>
          <p:nvPr/>
        </p:nvGrpSpPr>
        <p:grpSpPr>
          <a:xfrm>
            <a:off x="7477774" y="2389400"/>
            <a:ext cx="2075039" cy="1437475"/>
            <a:chOff x="539552" y="334485"/>
            <a:chExt cx="1925706" cy="1440000"/>
          </a:xfrm>
        </p:grpSpPr>
        <p:pic>
          <p:nvPicPr>
            <p:cNvPr id="9" name="Picture 4" descr="\\Fjsvr\０２地域連携\データ\43  ★吉野川広報誌\99  その他\☆フリー素材☆\素材いろいろ\99_その他\流域講座用資料\bousai_wat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34485"/>
              <a:ext cx="64190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\\Fjsvr\０２地域連携\データ\43  ★吉野川広報誌\99  その他\☆フリー素材☆\素材いろいろ\99_その他\流域講座用資料\bousai_wat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1454" y="334485"/>
              <a:ext cx="64190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\\Fjsvr\０２地域連携\データ\43  ★吉野川広報誌\99  その他\☆フリー素材☆\素材いろいろ\99_その他\流域講座用資料\bousai_wat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3356" y="334485"/>
              <a:ext cx="64190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メモ 11"/>
          <p:cNvSpPr/>
          <p:nvPr/>
        </p:nvSpPr>
        <p:spPr>
          <a:xfrm>
            <a:off x="352128" y="5016624"/>
            <a:ext cx="5832648" cy="43204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⑪避難準備情報を</a:t>
            </a:r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</a:t>
            </a:r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4" name="Picture 3" descr="\\Fjsvr\０２地域連携\データ\43  ★吉野川広報誌\99  その他\☆フリー素材☆\素材いろいろ\99_その他\流域講座用資料\radio_mail_syokunin_m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036" y="7104856"/>
            <a:ext cx="1798302" cy="192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1958063" y="5583396"/>
            <a:ext cx="343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 smtClean="0"/>
              <a:t>ひなん　じゅんび　じょうほう</a:t>
            </a:r>
            <a:endParaRPr kumimoji="1" lang="ja-JP" altLang="en-US" sz="1800" dirty="0"/>
          </a:p>
        </p:txBody>
      </p:sp>
      <p:sp>
        <p:nvSpPr>
          <p:cNvPr id="16" name="メモ 15"/>
          <p:cNvSpPr/>
          <p:nvPr/>
        </p:nvSpPr>
        <p:spPr>
          <a:xfrm>
            <a:off x="6688832" y="5016624"/>
            <a:ext cx="5760640" cy="43204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⑫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家族の予定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かくにんする</a:t>
            </a:r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7" name="Picture 2" descr="家族会議のイラスト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294" y="6960840"/>
            <a:ext cx="1900647" cy="190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\\Fjsvr\０２地域連携\データ\43  ★吉野川広報誌\99  その他\☆フリー素材☆\素材いろいろ\99_その他\流域講座用資料\smartphone_juude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17" y="2055787"/>
            <a:ext cx="2209540" cy="220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テキスト ボックス 18"/>
          <p:cNvSpPr txBox="1"/>
          <p:nvPr/>
        </p:nvSpPr>
        <p:spPr>
          <a:xfrm>
            <a:off x="4096544" y="902876"/>
            <a:ext cx="121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 dirty="0" smtClean="0"/>
              <a:t>じゅうでん</a:t>
            </a:r>
            <a:endParaRPr kumimoji="1" lang="ja-JP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222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メモ 3"/>
          <p:cNvSpPr/>
          <p:nvPr/>
        </p:nvSpPr>
        <p:spPr>
          <a:xfrm>
            <a:off x="368152" y="264096"/>
            <a:ext cx="5816624" cy="43204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⑬避難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場所に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ついて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相談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する</a:t>
            </a:r>
          </a:p>
          <a:p>
            <a:pPr algn="ctr"/>
            <a:endParaRPr lang="en-US" altLang="ja-JP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Picture 8" descr="避難所を確認する家族のイラス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437" y="2136304"/>
            <a:ext cx="2086992" cy="208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648272" y="735807"/>
            <a:ext cx="1221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ひなん</a:t>
            </a:r>
            <a:endParaRPr kumimoji="1" lang="ja-JP" altLang="en-US" sz="2000" dirty="0"/>
          </a:p>
        </p:txBody>
      </p:sp>
      <p:sp>
        <p:nvSpPr>
          <p:cNvPr id="7" name="メモ 6"/>
          <p:cNvSpPr/>
          <p:nvPr/>
        </p:nvSpPr>
        <p:spPr>
          <a:xfrm>
            <a:off x="368152" y="5016624"/>
            <a:ext cx="5816624" cy="424847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⑮</a:t>
            </a:r>
            <a:r>
              <a:rPr lang="ja-JP" altLang="en-US" sz="3600" dirty="0" err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動きやすい</a:t>
            </a:r>
            <a:r>
              <a:rPr lang="ja-JP" altLang="en-US" sz="3600" dirty="0" err="1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服そうに</a:t>
            </a:r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着がえる</a:t>
            </a:r>
            <a:endParaRPr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8" name="Picture 2" descr="\\Fjsvr\０２地域連携\データ\43  ★吉野川広報誌\99  その他\☆フリー素材☆\素材いろいろ\99_その他\流域講座用資料\fashion_raincoat_amagapp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5899">
            <a:off x="3265386" y="7218989"/>
            <a:ext cx="1769671" cy="179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安全靴のイラスト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4233">
            <a:off x="1308240" y="7395881"/>
            <a:ext cx="1445120" cy="144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メモ 9"/>
          <p:cNvSpPr/>
          <p:nvPr/>
        </p:nvSpPr>
        <p:spPr>
          <a:xfrm>
            <a:off x="6616825" y="5022095"/>
            <a:ext cx="5832647" cy="4242999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⑯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家の周りに風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飛ばされる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物はない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かくにんする</a:t>
            </a:r>
            <a:endParaRPr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1" name="Picture 4" descr="\\Fjsvr\０２地域連携\データ\43  ★吉野川広報誌\99  その他\☆フリー素材☆\素材いろいろ\99_その他\流域講座用資料\plant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881" y="7477472"/>
            <a:ext cx="2016223" cy="144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メモ 11"/>
          <p:cNvSpPr/>
          <p:nvPr/>
        </p:nvSpPr>
        <p:spPr>
          <a:xfrm>
            <a:off x="6616825" y="264096"/>
            <a:ext cx="5832648" cy="432048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⑭ゴムボートを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用意する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3" name="Picture 2" descr="\\Fjsvr\０２地域連携\データ\43  ★吉野川広報誌\99  その他\☆フリー素材☆\素材いろいろ\99_その他\流域講座用資料\saigai_kyumei_boa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726" y="1993458"/>
            <a:ext cx="2604344" cy="241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2.bp.blogspot.com/-Fy_NBZhLbTU/Ugsu6c49YLI/AAAAAAAAXLU/k_rXx96UhwQ/s800/bicycle_blu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156" y="7143594"/>
            <a:ext cx="2201416" cy="171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933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メモ 3"/>
          <p:cNvSpPr/>
          <p:nvPr/>
        </p:nvSpPr>
        <p:spPr>
          <a:xfrm>
            <a:off x="352128" y="408112"/>
            <a:ext cx="5832648" cy="4104456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⑰いつ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ごろ避難するか</a:t>
            </a:r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家族で相談する</a:t>
            </a: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5" name="Picture 2" descr="家族会議のイラス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076" y="2352328"/>
            <a:ext cx="1986918" cy="198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3235535" y="673328"/>
            <a:ext cx="1221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ひなん</a:t>
            </a:r>
            <a:endParaRPr kumimoji="1" lang="ja-JP" altLang="en-US" sz="2000" dirty="0"/>
          </a:p>
        </p:txBody>
      </p:sp>
      <p:sp>
        <p:nvSpPr>
          <p:cNvPr id="7" name="メモ 6"/>
          <p:cNvSpPr/>
          <p:nvPr/>
        </p:nvSpPr>
        <p:spPr>
          <a:xfrm>
            <a:off x="353659" y="5088632"/>
            <a:ext cx="5831117" cy="4176464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⑲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避難をはじめる</a:t>
            </a: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8" name="Picture 2" descr="ペットと避難している人たちのイラス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88" y="6672808"/>
            <a:ext cx="2411696" cy="241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1867383" y="5376664"/>
            <a:ext cx="1221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ひなん</a:t>
            </a:r>
            <a:endParaRPr kumimoji="1" lang="ja-JP" altLang="en-US" sz="2000" dirty="0"/>
          </a:p>
        </p:txBody>
      </p:sp>
      <p:sp>
        <p:nvSpPr>
          <p:cNvPr id="10" name="メモ 9"/>
          <p:cNvSpPr/>
          <p:nvPr/>
        </p:nvSpPr>
        <p:spPr>
          <a:xfrm>
            <a:off x="6616824" y="5124636"/>
            <a:ext cx="5904656" cy="4140460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⑳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避難時に持って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行く物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をリュックに入れる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7511177" y="7194866"/>
            <a:ext cx="2023163" cy="1456241"/>
            <a:chOff x="539552" y="334485"/>
            <a:chExt cx="1925706" cy="1440000"/>
          </a:xfrm>
        </p:grpSpPr>
        <p:pic>
          <p:nvPicPr>
            <p:cNvPr id="12" name="Picture 4" descr="\\Fjsvr\０２地域連携\データ\43  ★吉野川広報誌\99  その他\☆フリー素材☆\素材いろいろ\99_その他\流域講座用資料\bousai_water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334485"/>
              <a:ext cx="64190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\\Fjsvr\０２地域連携\データ\43  ★吉野川広報誌\99  その他\☆フリー素材☆\素材いろいろ\99_その他\流域講座用資料\bousai_water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1454" y="334485"/>
              <a:ext cx="64190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\\Fjsvr\０２地域連携\データ\43  ★吉野川広報誌\99  その他\☆フリー素材☆\素材いろいろ\99_その他\流域講座用資料\bousai_water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3356" y="334485"/>
              <a:ext cx="64190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テキスト ボックス 15"/>
          <p:cNvSpPr txBox="1"/>
          <p:nvPr/>
        </p:nvSpPr>
        <p:spPr>
          <a:xfrm>
            <a:off x="7772039" y="5376664"/>
            <a:ext cx="1221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ひなん</a:t>
            </a:r>
            <a:endParaRPr kumimoji="1" lang="ja-JP" altLang="en-US" sz="2000" dirty="0"/>
          </a:p>
        </p:txBody>
      </p:sp>
      <p:sp>
        <p:nvSpPr>
          <p:cNvPr id="17" name="メモ 16"/>
          <p:cNvSpPr/>
          <p:nvPr/>
        </p:nvSpPr>
        <p:spPr>
          <a:xfrm>
            <a:off x="6616824" y="408112"/>
            <a:ext cx="5904656" cy="4104456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⑱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今後の台風の動き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調べる</a:t>
            </a:r>
            <a:endParaRPr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8" name="Picture 10" descr="パソコンを使う男女のイラスト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7584" y="1433087"/>
            <a:ext cx="2054505" cy="205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2.bp.blogspot.com/-VuYOw4U5L2Q/V2ubWG5LP_I/AAAAAAAA7oA/Ymw2X9_yP6MYy_31sC9FFY9gAW5VUtv-wCLcB/s800/computer_search_kensaku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056" y="2196689"/>
            <a:ext cx="1905020" cy="184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\\Fjsvr\０２地域連携\データ\43  ★吉野川広報誌\99  その他\☆フリー素材☆\素材いろいろ\99_その他\流域講座用資料\rucksack_backpac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9192" y="7043843"/>
            <a:ext cx="1843549" cy="175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84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メモ 32"/>
          <p:cNvSpPr/>
          <p:nvPr/>
        </p:nvSpPr>
        <p:spPr>
          <a:xfrm>
            <a:off x="431799" y="5143836"/>
            <a:ext cx="5752977" cy="4193267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㉓通行止めじょうほうを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4" name="メモ 33"/>
          <p:cNvSpPr/>
          <p:nvPr/>
        </p:nvSpPr>
        <p:spPr>
          <a:xfrm>
            <a:off x="6688832" y="336104"/>
            <a:ext cx="5832648" cy="424847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㉒てるてるぼうずを作る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5" name="メモ 34"/>
          <p:cNvSpPr/>
          <p:nvPr/>
        </p:nvSpPr>
        <p:spPr>
          <a:xfrm>
            <a:off x="375999" y="336104"/>
            <a:ext cx="5808777" cy="4248472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㉑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パソコンで川の水位を</a:t>
            </a:r>
            <a:endParaRPr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かくにんする</a:t>
            </a:r>
            <a:endParaRPr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メモ 35"/>
          <p:cNvSpPr/>
          <p:nvPr/>
        </p:nvSpPr>
        <p:spPr>
          <a:xfrm>
            <a:off x="6688832" y="5143836"/>
            <a:ext cx="5832648" cy="4193267"/>
          </a:xfrm>
          <a:prstGeom prst="foldedCorne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㉔</a:t>
            </a:r>
            <a:r>
              <a:rPr lang="ja-JP" altLang="en-US" sz="3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緊急速報メール</a:t>
            </a:r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かくにんする</a:t>
            </a:r>
            <a:endParaRPr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en-US" altLang="ja-JP" sz="36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endParaRPr kumimoji="1" lang="ja-JP" altLang="en-US" sz="3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030" name="Picture 6" descr="パソコンを使う家族のイラス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456" y="2226399"/>
            <a:ext cx="2079846" cy="207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\\Fjsvr\０２地域連携\データ\43  ★吉野川広報誌\99  その他\☆フリー素材☆\素材いろいろ\99_その他\流域講座用資料\teruterubouz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182" y="1804914"/>
            <a:ext cx="1455823" cy="208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\\Fjsvr\０２地域連携\データ\43  ★吉野川広報誌\99  その他\☆フリー素材☆\素材いろいろ\99_その他\流域講座用資料\pose_mail_matsu_ma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7664" y="5952728"/>
            <a:ext cx="1772044" cy="177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禁止｜車両進入 / 交通 / 事故 / イラスト / フリー素材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1" t="8287" r="23807" b="20420"/>
          <a:stretch/>
        </p:blipFill>
        <p:spPr bwMode="auto">
          <a:xfrm>
            <a:off x="1792288" y="7222021"/>
            <a:ext cx="2685148" cy="168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7797677" y="5439380"/>
            <a:ext cx="1339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きんきゅう</a:t>
            </a:r>
            <a:endParaRPr kumimoji="1" lang="ja-JP" altLang="en-US" sz="1600" dirty="0"/>
          </a:p>
        </p:txBody>
      </p:sp>
      <p:pic>
        <p:nvPicPr>
          <p:cNvPr id="3074" name="Picture 2" descr="https://1.bp.blogspot.com/-6s0515PUzcU/V8jqds9X9PI/AAAAAAAA9gI/Vjysnea7kZct-wuSW5x4J975qAPFXqPVACLcB/s800/pose_mail_matsu_woma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700" y="6954460"/>
            <a:ext cx="1986786" cy="198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8797992" y="5448672"/>
            <a:ext cx="1479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/>
              <a:t>そくほう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37635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565</Words>
  <Application>Microsoft Office PowerPoint</Application>
  <PresentationFormat>A3 297x420 mm</PresentationFormat>
  <Paragraphs>136</Paragraphs>
  <Slides>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国土交通省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/>
  <cp:lastModifiedBy>Tsuyoshi HIDA</cp:lastModifiedBy>
  <cp:revision>57</cp:revision>
  <cp:lastPrinted>2018-09-18T07:12:42Z</cp:lastPrinted>
  <dcterms:created xsi:type="dcterms:W3CDTF">2018-08-10T01:16:46Z</dcterms:created>
  <dcterms:modified xsi:type="dcterms:W3CDTF">2019-02-28T06:23:26Z</dcterms:modified>
</cp:coreProperties>
</file>