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735763" cy="9866313"/>
  <p:defaultTextStyle>
    <a:defPPr>
      <a:defRPr lang="ja-JP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4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423C0B-24CF-4C3C-8A59-7768EA0501B5}" styleName="Normal Style 1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86EB55A-D8E4-4A66-8E5A-C34D8BC1693A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TxStyle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TxStyle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6"/>
      </a:tcTxStyle>
      <a:tcStyle>
        <a:tcBdr>
          <a:top>
            <a:ln w="6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6">
          <a:shade val="40000"/>
        </a:schemeClr>
      </a:tcTxStyle>
      <a:tcStyle>
        <a:tcBdr/>
        <a:fill>
          <a:solidFill>
            <a:schemeClr val="accent6">
              <a:alpha val="40000"/>
            </a:schemeClr>
          </a:solidFill>
        </a:fill>
      </a:tcStyle>
    </a:firstRow>
  </a:tblStyle>
  <a:tblStyle styleId="{35B5AC75-323D-4BF5-8D33-902B30104892}" styleName="Normal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3"/>
              </a:solidFill>
            </a:ln>
          </a:left>
          <a:right>
            <a:ln w="40000" cmpd="sng">
              <a:solidFill>
                <a:schemeClr val="accent3"/>
              </a:solidFill>
            </a:ln>
          </a:right>
          <a:top>
            <a:ln w="40000" cmpd="sng">
              <a:solidFill>
                <a:schemeClr val="accent3"/>
              </a:solidFill>
            </a:ln>
          </a:top>
          <a:bottom>
            <a:ln w="400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3">
          <a:shade val="80000"/>
        </a:schemeClr>
      </a:tcTxStyle>
      <a:tcStyle>
        <a:tcBdr>
          <a:bottom>
            <a:ln w="35400" cmpd="sng">
              <a:solidFill>
                <a:schemeClr val="accent3">
                  <a:shade val="80000"/>
                </a:schemeClr>
              </a:solidFill>
            </a:ln>
          </a:bottom>
        </a:tcBdr>
        <a:fill>
          <a:solidFill>
            <a:schemeClr val="accent3">
              <a:tint val="20000"/>
            </a:schemeClr>
          </a:solidFill>
        </a:fill>
      </a:tcStyle>
    </a:firstRow>
  </a:tblStyle>
  <a:tblStyle styleId="{C241DA88-1426-460D-A704-38602BF70CBC}" styleName="Dark Style 2 - Body/Background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75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8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  <a:prstDash val="sysDash"/>
            </a:ln>
          </a:top>
        </a:tcBdr>
        <a:fill>
          <a:solidFill>
            <a:schemeClr val="dk1">
              <a:tint val="40000"/>
            </a:schemeClr>
          </a:solidFill>
        </a:fill>
      </a:tcStyle>
    </a:lastRow>
    <a:seCell>
      <a:tcTxStyle/>
      <a:tcStyle>
        <a:tcBdr>
          <a:left>
            <a:ln>
              <a:noFill/>
            </a:ln>
          </a:left>
        </a:tcBdr>
      </a:tcStyle>
    </a:seCell>
    <a:swCell>
      <a:tcTxStyle/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>
              <a:noFill/>
            </a:ln>
          </a:left>
        </a:tcBdr>
      </a:tcStyle>
    </a:neCell>
    <a:nwCell>
      <a:tcTxStyle/>
      <a:tcStyle>
        <a:tcBdr>
          <a:right>
            <a:ln>
              <a:noFill/>
            </a:ln>
          </a:right>
        </a:tcBdr>
      </a:tcStyle>
    </a:nwCell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37EC6F5-98BC-4B86-A699-1D3A80D2762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32700" cmpd="sng">
              <a:solidFill>
                <a:schemeClr val="accent2"/>
              </a:solidFill>
              <a:prstDash val="dash"/>
            </a:ln>
          </a:left>
          <a:right>
            <a:ln w="32700" cmpd="sng">
              <a:solidFill>
                <a:schemeClr val="accent2"/>
              </a:solidFill>
              <a:prstDash val="dash"/>
            </a:ln>
          </a:right>
          <a:top>
            <a:ln w="32700" cmpd="sng">
              <a:solidFill>
                <a:schemeClr val="accent2"/>
              </a:solidFill>
              <a:prstDash val="dash"/>
            </a:ln>
          </a:top>
          <a:bottom>
            <a:ln w="32700" cmpd="sng">
              <a:solidFill>
                <a:schemeClr val="accent2"/>
              </a:solidFill>
              <a:prstDash val="dash"/>
            </a:ln>
          </a:bottom>
          <a:insideH>
            <a:ln w="22700" cmpd="sng">
              <a:solidFill>
                <a:schemeClr val="accent2"/>
              </a:solidFill>
              <a:prstDash val="sysDot"/>
            </a:ln>
          </a:insideH>
          <a:insideV>
            <a:ln w="22700" cmpd="sng">
              <a:solidFill>
                <a:schemeClr val="accent2"/>
              </a:solidFill>
              <a:prstDash val="sysDot"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2"/>
    <p:restoredTop sz="95657"/>
  </p:normalViewPr>
  <p:slideViewPr>
    <p:cSldViewPr snapToObjects="1">
      <p:cViewPr varScale="1">
        <p:scale>
          <a:sx n="40" d="100"/>
          <a:sy n="40" d="100"/>
        </p:scale>
        <p:origin x="1210" y="82"/>
      </p:cViewPr>
      <p:guideLst>
        <p:guide orient="horz" pos="3114"/>
        <p:guide pos="21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presProps" Target="presProps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handoutMaster" Target="handoutMasters/handoutMaster1.xml" />
  <Relationship Id="rId2" Type="http://schemas.openxmlformats.org/officeDocument/2006/relationships/slide" Target="slides/slide1.xml" />
  <Relationship Id="rId16" Type="http://schemas.openxmlformats.org/officeDocument/2006/relationships/tableStyles" Target="tableStyles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slide" Target="slides/slide10.xml" />
  <Relationship Id="rId5" Type="http://schemas.openxmlformats.org/officeDocument/2006/relationships/slide" Target="slides/slide4.xml" />
  <Relationship Id="rId15" Type="http://schemas.openxmlformats.org/officeDocument/2006/relationships/theme" Target="theme/theme1.xml" />
  <Relationship Id="rId10" Type="http://schemas.openxmlformats.org/officeDocument/2006/relationships/slide" Target="slides/slide9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viewProps" Target="viewProp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F728-0528-49A0-859F-91FE07652A9C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E7F68-690F-402D-BC3D-8FEC3596A9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53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49" y="3077280"/>
            <a:ext cx="5829299" cy="2123369"/>
          </a:xfrm>
        </p:spPr>
        <p:txBody>
          <a:bodyPr/>
          <a:lstStyle/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699" y="5613400"/>
            <a:ext cx="4800599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ja-JP" altLang="en-US"/>
              <a:t>クリックしてマスター サブタイトルのスタイルを編集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挿入" type="objOnly" preserve="1">
  <p:cSld name="挿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077280"/>
            <a:ext cx="6858000" cy="2123369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次" type="clipArtAndTx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899" y="396699"/>
            <a:ext cx="6172199" cy="1651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1607330" y="3198813"/>
            <a:ext cx="3643324" cy="464343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ja-JP" altLang="en-US"/>
              <a:t>序文</a:t>
            </a:r>
          </a:p>
          <a:p>
            <a:pPr lvl="0">
              <a:defRPr/>
            </a:pPr>
            <a:r>
              <a:rPr lang="ja-JP" altLang="en-US"/>
              <a:t>本文 1</a:t>
            </a:r>
          </a:p>
          <a:p>
            <a:pPr lvl="0">
              <a:defRPr/>
            </a:pPr>
            <a:r>
              <a:rPr lang="ja-JP" altLang="en-US"/>
              <a:t>本文 2</a:t>
            </a:r>
          </a:p>
          <a:p>
            <a:pPr lvl="0">
              <a:defRPr/>
            </a:pPr>
            <a:r>
              <a:rPr lang="ja-JP" altLang="en-US"/>
              <a:t>本文 3</a:t>
            </a:r>
          </a:p>
          <a:p>
            <a:pPr lvl="0">
              <a:defRPr/>
            </a:pPr>
            <a:r>
              <a:rPr lang="ja-JP" altLang="en-US"/>
              <a:t>結論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49" y="396699"/>
            <a:ext cx="1543049" cy="8452203"/>
          </a:xfrm>
        </p:spPr>
        <p:txBody>
          <a:bodyPr vert="eaVert"/>
          <a:lstStyle/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899" y="396699"/>
            <a:ext cx="4514849" cy="8452203"/>
          </a:xfrm>
        </p:spPr>
        <p:txBody>
          <a:bodyPr vert="eaVert"/>
          <a:lstStyle/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  <a:p>
            <a:pPr lvl="1">
              <a:defRPr/>
            </a:pPr>
            <a:r>
              <a:rPr lang="ja-JP" altLang="en-US"/>
              <a:t>第 2 レベル</a:t>
            </a:r>
          </a:p>
          <a:p>
            <a:pPr lvl="2">
              <a:defRPr/>
            </a:pPr>
            <a:r>
              <a:rPr lang="ja-JP" altLang="en-US"/>
              <a:t>第 3 レベル</a:t>
            </a:r>
          </a:p>
          <a:p>
            <a:pPr lvl="3">
              <a:defRPr/>
            </a:pPr>
            <a:r>
              <a:rPr lang="ja-JP" altLang="en-US"/>
              <a:t>第 4 レベル</a:t>
            </a:r>
          </a:p>
          <a:p>
            <a:pPr lvl="4">
              <a:defRPr/>
            </a:pPr>
            <a:r>
              <a:rPr lang="ja-JP" altLang="en-US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  <a:p>
            <a:pPr lvl="1">
              <a:defRPr/>
            </a:pPr>
            <a:r>
              <a:rPr lang="ja-JP" altLang="en-US"/>
              <a:t>第 2 レベル</a:t>
            </a:r>
          </a:p>
          <a:p>
            <a:pPr lvl="2">
              <a:defRPr/>
            </a:pPr>
            <a:r>
              <a:rPr lang="ja-JP" altLang="en-US"/>
              <a:t>第 3 レベル</a:t>
            </a:r>
          </a:p>
          <a:p>
            <a:pPr lvl="3">
              <a:defRPr/>
            </a:pPr>
            <a:r>
              <a:rPr lang="ja-JP" altLang="en-US"/>
              <a:t>第 4 レベル</a:t>
            </a:r>
          </a:p>
          <a:p>
            <a:pPr lvl="4">
              <a:defRPr/>
            </a:pPr>
            <a:r>
              <a:rPr lang="ja-JP" altLang="en-US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ブランク" type="blank" preserve="1">
  <p:cSld name="ブラン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6365522"/>
            <a:ext cx="5829299" cy="19674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4" y="4198585"/>
            <a:ext cx="5829299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899" y="2311400"/>
            <a:ext cx="3028949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  <a:p>
            <a:pPr lvl="1">
              <a:defRPr/>
            </a:pPr>
            <a:r>
              <a:rPr lang="ja-JP" altLang="en-US"/>
              <a:t>第 2 レベル</a:t>
            </a:r>
          </a:p>
          <a:p>
            <a:pPr lvl="2">
              <a:defRPr/>
            </a:pPr>
            <a:r>
              <a:rPr lang="ja-JP" altLang="en-US"/>
              <a:t>第 3 レベル</a:t>
            </a:r>
          </a:p>
          <a:p>
            <a:pPr lvl="3">
              <a:defRPr/>
            </a:pPr>
            <a:r>
              <a:rPr lang="ja-JP" altLang="en-US"/>
              <a:t>第 4 レベル</a:t>
            </a:r>
          </a:p>
          <a:p>
            <a:pPr lvl="4">
              <a:defRPr/>
            </a:pPr>
            <a:r>
              <a:rPr lang="ja-JP" altLang="en-US"/>
              <a:t>第 5 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49" y="2311400"/>
            <a:ext cx="3028949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  <a:p>
            <a:pPr lvl="1">
              <a:defRPr/>
            </a:pPr>
            <a:r>
              <a:rPr lang="ja-JP" altLang="en-US"/>
              <a:t>第 2 レベル</a:t>
            </a:r>
          </a:p>
          <a:p>
            <a:pPr lvl="2">
              <a:defRPr/>
            </a:pPr>
            <a:r>
              <a:rPr lang="ja-JP" altLang="en-US"/>
              <a:t>第 3 レベル</a:t>
            </a:r>
          </a:p>
          <a:p>
            <a:pPr lvl="3">
              <a:defRPr/>
            </a:pPr>
            <a:r>
              <a:rPr lang="ja-JP" altLang="en-US"/>
              <a:t>第 4 レベル</a:t>
            </a:r>
          </a:p>
          <a:p>
            <a:pPr lvl="4">
              <a:defRPr/>
            </a:pPr>
            <a:r>
              <a:rPr lang="ja-JP" altLang="en-US"/>
              <a:t>第 5 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表" type="tbl" preserve="1">
  <p:cSld name="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sz="quarter" idx="13"/>
          </p:nvPr>
        </p:nvSpPr>
        <p:spPr>
          <a:xfrm>
            <a:off x="342020" y="2373313"/>
            <a:ext cx="6172199" cy="65364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ja-JP" altLang="en-US"/>
              <a:t>表を追加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つのコンテンツ" type="fourObj" preserve="1">
  <p:cSld name="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42899" y="2311400"/>
            <a:ext cx="3028949" cy="31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  <a:p>
            <a:pPr lvl="1">
              <a:defRPr/>
            </a:pPr>
            <a:r>
              <a:rPr lang="ja-JP" altLang="en-US"/>
              <a:t>第 2 レベル</a:t>
            </a:r>
          </a:p>
          <a:p>
            <a:pPr lvl="2">
              <a:defRPr/>
            </a:pPr>
            <a:r>
              <a:rPr lang="ja-JP" altLang="en-US"/>
              <a:t>第 3 レベル</a:t>
            </a:r>
          </a:p>
          <a:p>
            <a:pPr lvl="3">
              <a:defRPr/>
            </a:pPr>
            <a:r>
              <a:rPr lang="ja-JP" altLang="en-US"/>
              <a:t>第 4 レベル</a:t>
            </a:r>
          </a:p>
          <a:p>
            <a:pPr lvl="4">
              <a:defRPr/>
            </a:pPr>
            <a:r>
              <a:rPr lang="ja-JP" altLang="en-US"/>
              <a:t>第 5 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486149" y="2311400"/>
            <a:ext cx="3028949" cy="31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  <a:p>
            <a:pPr lvl="1">
              <a:defRPr/>
            </a:pPr>
            <a:r>
              <a:rPr lang="ja-JP" altLang="en-US"/>
              <a:t>第 2 レベル</a:t>
            </a:r>
          </a:p>
          <a:p>
            <a:pPr lvl="2">
              <a:defRPr/>
            </a:pPr>
            <a:r>
              <a:rPr lang="ja-JP" altLang="en-US"/>
              <a:t>第 3 レベル</a:t>
            </a:r>
          </a:p>
          <a:p>
            <a:pPr lvl="3">
              <a:defRPr/>
            </a:pPr>
            <a:r>
              <a:rPr lang="ja-JP" altLang="en-US"/>
              <a:t>第 4 レベル</a:t>
            </a:r>
          </a:p>
          <a:p>
            <a:pPr lvl="4">
              <a:defRPr/>
            </a:pPr>
            <a:r>
              <a:rPr lang="ja-JP" altLang="en-US"/>
              <a:t>第 5 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42020" y="5754984"/>
            <a:ext cx="3028949" cy="31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  <a:p>
            <a:pPr lvl="1">
              <a:defRPr/>
            </a:pPr>
            <a:r>
              <a:rPr lang="ja-JP" altLang="en-US"/>
              <a:t>第 2 レベル</a:t>
            </a:r>
          </a:p>
          <a:p>
            <a:pPr lvl="2">
              <a:defRPr/>
            </a:pPr>
            <a:r>
              <a:rPr lang="ja-JP" altLang="en-US"/>
              <a:t>第 3 レベル</a:t>
            </a:r>
          </a:p>
          <a:p>
            <a:pPr lvl="3">
              <a:defRPr/>
            </a:pPr>
            <a:r>
              <a:rPr lang="ja-JP" altLang="en-US"/>
              <a:t>第 4 レベル</a:t>
            </a:r>
          </a:p>
          <a:p>
            <a:pPr lvl="4">
              <a:defRPr/>
            </a:pPr>
            <a:r>
              <a:rPr lang="ja-JP" altLang="en-US"/>
              <a:t>第 5 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5270" y="5754984"/>
            <a:ext cx="3028949" cy="31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  <a:p>
            <a:pPr lvl="1">
              <a:defRPr/>
            </a:pPr>
            <a:r>
              <a:rPr lang="ja-JP" altLang="en-US"/>
              <a:t>第 2 レベル</a:t>
            </a:r>
          </a:p>
          <a:p>
            <a:pPr lvl="2">
              <a:defRPr/>
            </a:pPr>
            <a:r>
              <a:rPr lang="ja-JP" altLang="en-US"/>
              <a:t>第 3 レベル</a:t>
            </a:r>
          </a:p>
          <a:p>
            <a:pPr lvl="3">
              <a:defRPr/>
            </a:pPr>
            <a:r>
              <a:rPr lang="ja-JP" altLang="en-US"/>
              <a:t>第 4 レベル</a:t>
            </a:r>
          </a:p>
          <a:p>
            <a:pPr lvl="4">
              <a:defRPr/>
            </a:pPr>
            <a:r>
              <a:rPr lang="ja-JP" altLang="en-US"/>
              <a:t>第 5 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5" y="6934200"/>
            <a:ext cx="4114799" cy="818621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5" y="885119"/>
            <a:ext cx="4114799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5" y="7752821"/>
            <a:ext cx="4114799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ransition/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hinkfree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899" y="396699"/>
            <a:ext cx="6172199" cy="1651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ja-JP" altLang="en-US"/>
              <a:t>クリックしてマスター タイトルのスタイルを編集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899" y="2311400"/>
            <a:ext cx="6172199" cy="653750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ja-JP" altLang="en-US"/>
              <a:t>クリックしてマスター テキストのスタイルを編集</a:t>
            </a:r>
          </a:p>
          <a:p>
            <a:pPr lvl="1">
              <a:defRPr/>
            </a:pPr>
            <a:r>
              <a:rPr lang="ja-JP" altLang="en-US"/>
              <a:t>第 2 レベル</a:t>
            </a:r>
          </a:p>
          <a:p>
            <a:pPr lvl="2">
              <a:defRPr/>
            </a:pPr>
            <a:r>
              <a:rPr lang="ja-JP" altLang="en-US"/>
              <a:t>第 3 レベル</a:t>
            </a:r>
          </a:p>
          <a:p>
            <a:pPr lvl="3">
              <a:defRPr/>
            </a:pPr>
            <a:r>
              <a:rPr lang="ja-JP" altLang="en-US"/>
              <a:t>第 4 レベル</a:t>
            </a:r>
          </a:p>
          <a:p>
            <a:pPr lvl="4">
              <a:defRPr/>
            </a:pPr>
            <a:r>
              <a:rPr lang="ja-JP" altLang="en-US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899" y="9181395"/>
            <a:ext cx="1600199" cy="52740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ja-JP" altLang="en-US"/>
              <a:pPr lvl="0">
                <a:defRPr/>
              </a:pPr>
              <a:t>2025/8/6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49" y="9181395"/>
            <a:ext cx="2171699" cy="52740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899" y="9181395"/>
            <a:ext cx="1600199" cy="527402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ja-JP" altLang="en-US"/>
              <a:pPr lvl="0"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jpeg" />
  <Relationship Id="rId2" Type="http://schemas.openxmlformats.org/officeDocument/2006/relationships/image" Target="../media/image1.jpe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5.jpeg" />
  <Relationship Id="rId5" Type="http://schemas.openxmlformats.org/officeDocument/2006/relationships/image" Target="../media/image4.jpeg" />
  <Relationship Id="rId4" Type="http://schemas.openxmlformats.org/officeDocument/2006/relationships/image" Target="../media/image3.jpeg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6.png" />
  <Relationship Id="rId1" Type="http://schemas.openxmlformats.org/officeDocument/2006/relationships/slideLayout" Target="../slideLayouts/slideLayout3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jpeg" />
  <Relationship Id="rId2" Type="http://schemas.openxmlformats.org/officeDocument/2006/relationships/image" Target="../media/image6.jpeg" />
  <Relationship Id="rId1" Type="http://schemas.openxmlformats.org/officeDocument/2006/relationships/slideLayout" Target="../slideLayouts/slideLayout1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jpeg" />
  <Relationship Id="rId2" Type="http://schemas.openxmlformats.org/officeDocument/2006/relationships/image" Target="../media/image8.jpeg" />
  <Relationship Id="rId1" Type="http://schemas.openxmlformats.org/officeDocument/2006/relationships/slideLayout" Target="../slideLayouts/slideLayout1.xml" />
  <Relationship Id="rId5" Type="http://schemas.openxmlformats.org/officeDocument/2006/relationships/image" Target="../media/image11.jpeg" />
  <Relationship Id="rId4" Type="http://schemas.openxmlformats.org/officeDocument/2006/relationships/image" Target="../media/image10.jpeg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jpeg" />
  <Relationship Id="rId2" Type="http://schemas.openxmlformats.org/officeDocument/2006/relationships/image" Target="../media/image12.jpeg" />
  <Relationship Id="rId1" Type="http://schemas.openxmlformats.org/officeDocument/2006/relationships/slideLayout" Target="../slideLayouts/slideLayout1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jpeg" />
  <Relationship Id="rId2" Type="http://schemas.openxmlformats.org/officeDocument/2006/relationships/image" Target="../media/image14.jpeg" />
  <Relationship Id="rId1" Type="http://schemas.openxmlformats.org/officeDocument/2006/relationships/slideLayout" Target="../slideLayouts/slideLayout1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jpeg" />
  <Relationship Id="rId2" Type="http://schemas.openxmlformats.org/officeDocument/2006/relationships/image" Target="../media/image16.jpeg" />
  <Relationship Id="rId1" Type="http://schemas.openxmlformats.org/officeDocument/2006/relationships/slideLayout" Target="../slideLayouts/slideLayout1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jpeg" />
  <Relationship Id="rId7" Type="http://schemas.openxmlformats.org/officeDocument/2006/relationships/image" Target="../media/image23.jpeg" />
  <Relationship Id="rId2" Type="http://schemas.openxmlformats.org/officeDocument/2006/relationships/image" Target="../media/image18.jpe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22.jpeg" />
  <Relationship Id="rId5" Type="http://schemas.openxmlformats.org/officeDocument/2006/relationships/image" Target="../media/image21.jpeg" />
  <Relationship Id="rId4" Type="http://schemas.openxmlformats.org/officeDocument/2006/relationships/image" Target="../media/image20.jpeg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4.jpeg" />
  <Relationship Id="rId1" Type="http://schemas.openxmlformats.org/officeDocument/2006/relationships/slideLayout" Target="../slideLayouts/slideLayout1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5.png" />
  <Relationship Id="rId1" Type="http://schemas.openxmlformats.org/officeDocument/2006/relationships/slideLayout" Target="../slideLayouts/slideLayout3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/>
          <p:cNvSpPr>
            <a:spLocks noGrp="1"/>
          </p:cNvSpPr>
          <p:nvPr>
            <p:ph type="ctrTitle"/>
          </p:nvPr>
        </p:nvSpPr>
        <p:spPr>
          <a:xfrm>
            <a:off x="298323" y="548640"/>
            <a:ext cx="6281547" cy="1061684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rPr lang="ja-JP" altLang="en-US" sz="3600"/>
              <a:t>ケガをしたら</a:t>
            </a:r>
          </a:p>
        </p:txBody>
      </p:sp>
      <p:grpSp>
        <p:nvGrpSpPr>
          <p:cNvPr id="179" name="グループ化 178"/>
          <p:cNvGrpSpPr/>
          <p:nvPr/>
        </p:nvGrpSpPr>
        <p:grpSpPr>
          <a:xfrm>
            <a:off x="536700" y="6160774"/>
            <a:ext cx="2865501" cy="724658"/>
            <a:chOff x="536700" y="5874642"/>
            <a:chExt cx="2865501" cy="724658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536700" y="5898642"/>
              <a:ext cx="1641347" cy="700658"/>
              <a:chOff x="298323" y="2168652"/>
              <a:chExt cx="1641347" cy="700658"/>
            </a:xfrm>
          </p:grpSpPr>
          <p:sp>
            <p:nvSpPr>
              <p:cNvPr id="123" name="正方形/長方形 122"/>
              <p:cNvSpPr/>
              <p:nvPr/>
            </p:nvSpPr>
            <p:spPr>
              <a:xfrm>
                <a:off x="298323" y="2227326"/>
                <a:ext cx="573024" cy="57302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accent1">
                    <a:shade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r>
                  <a:rPr lang="ja-JP" altLang="en-US" sz="4000" b="1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124" name="テキスト ボックス 123"/>
              <p:cNvSpPr txBox="1"/>
              <p:nvPr/>
            </p:nvSpPr>
            <p:spPr>
              <a:xfrm>
                <a:off x="871346" y="2168652"/>
                <a:ext cx="1068324" cy="700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4000">
                    <a:ln w="12700" cap="flat" cmpd="sng" algn="ctr">
                      <a:solidFill>
                        <a:schemeClr val="accent1"/>
                      </a:solidFill>
                      <a:prstDash val="solid"/>
                      <a:round/>
                    </a:ln>
                    <a:solidFill>
                      <a:schemeClr val="tx1"/>
                    </a:solidFill>
                  </a:rPr>
                  <a:t>est</a:t>
                </a:r>
              </a:p>
            </p:txBody>
          </p:sp>
        </p:grpSp>
        <p:sp>
          <p:nvSpPr>
            <p:cNvPr id="166" name="テキスト ボックス 165"/>
            <p:cNvSpPr txBox="1"/>
            <p:nvPr/>
          </p:nvSpPr>
          <p:spPr>
            <a:xfrm>
              <a:off x="2187193" y="5874642"/>
              <a:ext cx="1215008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4000">
                  <a:ln w="9525">
                    <a:solidFill>
                      <a:schemeClr val="accent2"/>
                    </a:solidFill>
                  </a:ln>
                  <a:solidFill>
                    <a:schemeClr val="accent2"/>
                  </a:solidFill>
                </a:rPr>
                <a:t>安静</a:t>
              </a:r>
            </a:p>
          </p:txBody>
        </p:sp>
      </p:grpSp>
      <p:grpSp>
        <p:nvGrpSpPr>
          <p:cNvPr id="180" name="グループ化 179"/>
          <p:cNvGrpSpPr/>
          <p:nvPr/>
        </p:nvGrpSpPr>
        <p:grpSpPr>
          <a:xfrm>
            <a:off x="536700" y="7117455"/>
            <a:ext cx="2856356" cy="706758"/>
            <a:chOff x="536700" y="6858000"/>
            <a:chExt cx="2856356" cy="706758"/>
          </a:xfrm>
        </p:grpSpPr>
        <p:grpSp>
          <p:nvGrpSpPr>
            <p:cNvPr id="126" name="グループ化 125"/>
            <p:cNvGrpSpPr/>
            <p:nvPr/>
          </p:nvGrpSpPr>
          <p:grpSpPr>
            <a:xfrm>
              <a:off x="536700" y="6858000"/>
              <a:ext cx="1353311" cy="700281"/>
              <a:chOff x="298323" y="2168652"/>
              <a:chExt cx="1353311" cy="700281"/>
            </a:xfrm>
          </p:grpSpPr>
          <p:sp>
            <p:nvSpPr>
              <p:cNvPr id="127" name="正方形/長方形 126"/>
              <p:cNvSpPr/>
              <p:nvPr/>
            </p:nvSpPr>
            <p:spPr>
              <a:xfrm>
                <a:off x="298323" y="2227326"/>
                <a:ext cx="573024" cy="57302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accent1">
                    <a:shade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r>
                  <a:rPr lang="ja-JP" altLang="en-US" sz="4000" b="1">
                    <a:solidFill>
                      <a:schemeClr val="tx1"/>
                    </a:solidFill>
                  </a:rPr>
                  <a:t>I</a:t>
                </a: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871346" y="2168652"/>
                <a:ext cx="780288" cy="700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4000">
                    <a:ln w="12700" cap="flat" cmpd="sng" algn="ctr">
                      <a:solidFill>
                        <a:schemeClr val="accent1"/>
                      </a:solidFill>
                      <a:prstDash val="solid"/>
                      <a:round/>
                    </a:ln>
                    <a:solidFill>
                      <a:schemeClr val="tx1"/>
                    </a:solidFill>
                  </a:rPr>
                  <a:t>ce</a:t>
                </a:r>
              </a:p>
            </p:txBody>
          </p:sp>
        </p:grpSp>
        <p:sp>
          <p:nvSpPr>
            <p:cNvPr id="167" name="テキスト ボックス 166"/>
            <p:cNvSpPr txBox="1"/>
            <p:nvPr/>
          </p:nvSpPr>
          <p:spPr>
            <a:xfrm>
              <a:off x="2178048" y="6863718"/>
              <a:ext cx="1215008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4000">
                  <a:ln w="9525">
                    <a:solidFill>
                      <a:schemeClr val="accent2"/>
                    </a:solidFill>
                  </a:ln>
                  <a:solidFill>
                    <a:schemeClr val="accent2"/>
                  </a:solidFill>
                </a:rPr>
                <a:t>冷却</a:t>
              </a:r>
            </a:p>
          </p:txBody>
        </p:sp>
      </p:grpSp>
      <p:grpSp>
        <p:nvGrpSpPr>
          <p:cNvPr id="181" name="グループ化 180"/>
          <p:cNvGrpSpPr/>
          <p:nvPr/>
        </p:nvGrpSpPr>
        <p:grpSpPr>
          <a:xfrm>
            <a:off x="536700" y="8037576"/>
            <a:ext cx="4800600" cy="707886"/>
            <a:chOff x="536700" y="7792212"/>
            <a:chExt cx="4800600" cy="707886"/>
          </a:xfrm>
        </p:grpSpPr>
        <p:grpSp>
          <p:nvGrpSpPr>
            <p:cNvPr id="129" name="グループ化 128"/>
            <p:cNvGrpSpPr/>
            <p:nvPr/>
          </p:nvGrpSpPr>
          <p:grpSpPr>
            <a:xfrm>
              <a:off x="536700" y="7792212"/>
              <a:ext cx="3585591" cy="707886"/>
              <a:chOff x="298323" y="2168652"/>
              <a:chExt cx="3585591" cy="707886"/>
            </a:xfrm>
          </p:grpSpPr>
          <p:sp>
            <p:nvSpPr>
              <p:cNvPr id="130" name="正方形/長方形 129"/>
              <p:cNvSpPr/>
              <p:nvPr/>
            </p:nvSpPr>
            <p:spPr>
              <a:xfrm>
                <a:off x="298323" y="2227326"/>
                <a:ext cx="573024" cy="57302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accent1">
                    <a:shade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r>
                  <a:rPr lang="ja-JP" altLang="en-US" sz="40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31" name="テキスト ボックス 130"/>
              <p:cNvSpPr txBox="1"/>
              <p:nvPr/>
            </p:nvSpPr>
            <p:spPr>
              <a:xfrm>
                <a:off x="871347" y="2168652"/>
                <a:ext cx="301256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4000" dirty="0">
                    <a:ln w="12700" cap="flat" cmpd="sng" algn="ctr">
                      <a:solidFill>
                        <a:schemeClr val="accent1"/>
                      </a:solidFill>
                      <a:prstDash val="solid"/>
                      <a:round/>
                    </a:ln>
                    <a:solidFill>
                      <a:schemeClr val="tx1"/>
                    </a:solidFill>
                  </a:rPr>
                  <a:t>ompressio</a:t>
                </a:r>
              </a:p>
            </p:txBody>
          </p:sp>
        </p:grpSp>
        <p:sp>
          <p:nvSpPr>
            <p:cNvPr id="168" name="テキスト ボックス 167"/>
            <p:cNvSpPr txBox="1"/>
            <p:nvPr/>
          </p:nvSpPr>
          <p:spPr>
            <a:xfrm>
              <a:off x="4122292" y="7792212"/>
              <a:ext cx="1215008" cy="697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4000">
                  <a:ln w="9525">
                    <a:solidFill>
                      <a:schemeClr val="accent2"/>
                    </a:solidFill>
                  </a:ln>
                  <a:solidFill>
                    <a:schemeClr val="accent2"/>
                  </a:solidFill>
                </a:rPr>
                <a:t>圧迫</a:t>
              </a:r>
            </a:p>
          </p:txBody>
        </p:sp>
      </p:grpSp>
      <p:grpSp>
        <p:nvGrpSpPr>
          <p:cNvPr id="182" name="グループ化 181"/>
          <p:cNvGrpSpPr/>
          <p:nvPr/>
        </p:nvGrpSpPr>
        <p:grpSpPr>
          <a:xfrm>
            <a:off x="521841" y="8920734"/>
            <a:ext cx="4095368" cy="701040"/>
            <a:chOff x="521841" y="8735952"/>
            <a:chExt cx="4095368" cy="701040"/>
          </a:xfrm>
        </p:grpSpPr>
        <p:grpSp>
          <p:nvGrpSpPr>
            <p:cNvPr id="132" name="グループ化 131"/>
            <p:cNvGrpSpPr/>
            <p:nvPr/>
          </p:nvGrpSpPr>
          <p:grpSpPr>
            <a:xfrm>
              <a:off x="521841" y="8735952"/>
              <a:ext cx="2629281" cy="701040"/>
              <a:chOff x="298323" y="2168652"/>
              <a:chExt cx="2629281" cy="701040"/>
            </a:xfrm>
          </p:grpSpPr>
          <p:sp>
            <p:nvSpPr>
              <p:cNvPr id="133" name="正方形/長方形 132"/>
              <p:cNvSpPr/>
              <p:nvPr/>
            </p:nvSpPr>
            <p:spPr>
              <a:xfrm>
                <a:off x="298323" y="2227326"/>
                <a:ext cx="573024" cy="573024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accent1">
                    <a:shade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r>
                  <a:rPr lang="ja-JP" altLang="en-US" sz="4000" b="1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134" name="テキスト ボックス 133"/>
              <p:cNvSpPr txBox="1"/>
              <p:nvPr/>
            </p:nvSpPr>
            <p:spPr>
              <a:xfrm>
                <a:off x="871347" y="2168652"/>
                <a:ext cx="2056257" cy="70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4000" dirty="0">
                    <a:ln w="12700" cap="flat" cmpd="sng" algn="ctr">
                      <a:solidFill>
                        <a:schemeClr val="accent1"/>
                      </a:solidFill>
                      <a:prstDash val="solid"/>
                      <a:round/>
                    </a:ln>
                    <a:solidFill>
                      <a:schemeClr val="tx1"/>
                    </a:solidFill>
                  </a:rPr>
                  <a:t>levatio</a:t>
                </a:r>
              </a:p>
            </p:txBody>
          </p:sp>
        </p:grpSp>
        <p:sp>
          <p:nvSpPr>
            <p:cNvPr id="169" name="テキスト ボックス 168"/>
            <p:cNvSpPr txBox="1"/>
            <p:nvPr/>
          </p:nvSpPr>
          <p:spPr>
            <a:xfrm>
              <a:off x="3402201" y="8735952"/>
              <a:ext cx="1215009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4000">
                  <a:ln w="9525">
                    <a:solidFill>
                      <a:schemeClr val="accent2"/>
                    </a:solidFill>
                  </a:ln>
                  <a:solidFill>
                    <a:schemeClr val="accent2"/>
                  </a:solidFill>
                </a:rPr>
                <a:t>挙上</a:t>
              </a:r>
            </a:p>
          </p:txBody>
        </p:sp>
      </p:grpSp>
      <p:pic>
        <p:nvPicPr>
          <p:cNvPr id="170" name="図 16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2203" y="7892697"/>
            <a:ext cx="1327594" cy="843253"/>
          </a:xfrm>
          <a:prstGeom prst="rect">
            <a:avLst/>
          </a:prstGeom>
        </p:spPr>
      </p:pic>
      <p:pic>
        <p:nvPicPr>
          <p:cNvPr id="171" name="図 17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9796" y="8735952"/>
            <a:ext cx="1230250" cy="921054"/>
          </a:xfrm>
          <a:prstGeom prst="rect">
            <a:avLst/>
          </a:prstGeom>
        </p:spPr>
      </p:pic>
      <p:pic>
        <p:nvPicPr>
          <p:cNvPr id="172" name="図 17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485834" y="5833112"/>
            <a:ext cx="751078" cy="1379982"/>
          </a:xfrm>
          <a:prstGeom prst="rect">
            <a:avLst/>
          </a:prstGeom>
        </p:spPr>
      </p:pic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4263" y="6858000"/>
            <a:ext cx="1114621" cy="1216530"/>
          </a:xfrm>
          <a:prstGeom prst="rect">
            <a:avLst/>
          </a:prstGeom>
        </p:spPr>
      </p:pic>
      <p:grpSp>
        <p:nvGrpSpPr>
          <p:cNvPr id="177" name="グループ化 176"/>
          <p:cNvGrpSpPr/>
          <p:nvPr/>
        </p:nvGrpSpPr>
        <p:grpSpPr>
          <a:xfrm>
            <a:off x="715428" y="5157216"/>
            <a:ext cx="5380571" cy="758190"/>
            <a:chOff x="298323" y="4437126"/>
            <a:chExt cx="5695161" cy="758190"/>
          </a:xfrm>
        </p:grpSpPr>
        <p:sp>
          <p:nvSpPr>
            <p:cNvPr id="174" name="フローチャート: 端子 173"/>
            <p:cNvSpPr/>
            <p:nvPr/>
          </p:nvSpPr>
          <p:spPr>
            <a:xfrm>
              <a:off x="298323" y="4437126"/>
              <a:ext cx="2162937" cy="720090"/>
            </a:xfrm>
            <a:prstGeom prst="flowChartTerminator">
              <a:avLst/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400"/>
                <a:t>手当の基本</a:t>
              </a:r>
            </a:p>
          </p:txBody>
        </p:sp>
        <p:sp>
          <p:nvSpPr>
            <p:cNvPr id="175" name="山形 174"/>
            <p:cNvSpPr/>
            <p:nvPr/>
          </p:nvSpPr>
          <p:spPr>
            <a:xfrm>
              <a:off x="2623881" y="4437126"/>
              <a:ext cx="492951" cy="720090"/>
            </a:xfrm>
            <a:prstGeom prst="chevron">
              <a:avLst>
                <a:gd name="adj" fmla="val 50000"/>
              </a:avLst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>
              <a:off x="3212110" y="4437126"/>
              <a:ext cx="2781373" cy="758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4400">
                  <a:ln w="19050" cap="flat" cmpd="sng" algn="ctr">
                    <a:solidFill>
                      <a:schemeClr val="accent3"/>
                    </a:solidFill>
                    <a:prstDash val="solid"/>
                    <a:round/>
                  </a:ln>
                  <a:solidFill>
                    <a:schemeClr val="accent3"/>
                  </a:solidFill>
                  <a:effectLst>
                    <a:outerShdw blurRad="76200" dist="76200" algn="ctr" rotWithShape="0">
                      <a:srgbClr val="000000">
                        <a:alpha val="50000"/>
                      </a:srgbClr>
                    </a:outerShdw>
                  </a:effectLst>
                </a:rPr>
                <a:t>RICE処置</a:t>
              </a:r>
            </a:p>
          </p:txBody>
        </p:sp>
      </p:grpSp>
      <p:sp>
        <p:nvSpPr>
          <p:cNvPr id="183" name="正方形/長方形 182"/>
          <p:cNvSpPr/>
          <p:nvPr/>
        </p:nvSpPr>
        <p:spPr>
          <a:xfrm>
            <a:off x="298323" y="2047222"/>
            <a:ext cx="6281546" cy="2893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pic>
        <p:nvPicPr>
          <p:cNvPr id="178" name="図 17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2765" y="1079482"/>
            <a:ext cx="2368295" cy="1935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FE97129-235C-D274-B911-08D4952C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0"/>
            <a:ext cx="6497442" cy="93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851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/>
          <p:cNvSpPr>
            <a:spLocks noGrp="1"/>
          </p:cNvSpPr>
          <p:nvPr>
            <p:ph type="ctrTitle"/>
          </p:nvPr>
        </p:nvSpPr>
        <p:spPr>
          <a:xfrm>
            <a:off x="298323" y="548640"/>
            <a:ext cx="6281547" cy="1061684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rPr lang="ja-JP" altLang="en-US" sz="3600"/>
              <a:t>インフルエンザについて</a:t>
            </a:r>
          </a:p>
        </p:txBody>
      </p:sp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811" y="2779395"/>
            <a:ext cx="2264664" cy="2017776"/>
          </a:xfrm>
          <a:prstGeom prst="rect">
            <a:avLst/>
          </a:prstGeom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21636" y="5317236"/>
            <a:ext cx="2139695" cy="1289304"/>
          </a:xfrm>
          <a:prstGeom prst="rect">
            <a:avLst/>
          </a:prstGeom>
        </p:spPr>
      </p:pic>
      <p:sp>
        <p:nvSpPr>
          <p:cNvPr id="194" name="テキスト ボックス 193"/>
          <p:cNvSpPr txBox="1"/>
          <p:nvPr/>
        </p:nvSpPr>
        <p:spPr>
          <a:xfrm>
            <a:off x="141162" y="1844802"/>
            <a:ext cx="6818946" cy="103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10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</a:rPr>
              <a:t>インフルエンザは発病前日から</a:t>
            </a:r>
          </a:p>
          <a:p>
            <a:pPr>
              <a:defRPr/>
            </a:pPr>
            <a:r>
              <a:rPr lang="ja-JP" altLang="en-US" sz="310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</a:rPr>
              <a:t>発病後３～７日間程度は感染力あり！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/>
          <p:cNvSpPr>
            <a:spLocks noGrp="1"/>
          </p:cNvSpPr>
          <p:nvPr>
            <p:ph type="ctrTitle"/>
          </p:nvPr>
        </p:nvSpPr>
        <p:spPr>
          <a:xfrm>
            <a:off x="298323" y="548640"/>
            <a:ext cx="6281547" cy="1061684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rPr lang="ja-JP" altLang="en-US" sz="3600"/>
              <a:t>ノロウイルスについて</a:t>
            </a:r>
          </a:p>
        </p:txBody>
      </p:sp>
      <p:grpSp>
        <p:nvGrpSpPr>
          <p:cNvPr id="195" name="グループ化 194"/>
          <p:cNvGrpSpPr/>
          <p:nvPr/>
        </p:nvGrpSpPr>
        <p:grpSpPr>
          <a:xfrm>
            <a:off x="298323" y="3036189"/>
            <a:ext cx="6444043" cy="819531"/>
            <a:chOff x="145923" y="1812798"/>
            <a:chExt cx="6444043" cy="819531"/>
          </a:xfrm>
        </p:grpSpPr>
        <p:sp>
          <p:nvSpPr>
            <p:cNvPr id="196" name="動作設定ボタン: 進む/次へ 195">
              <a:hlinkClick r:id="" action="ppaction://noaction" highlightClick="1"/>
            </p:cNvPr>
            <p:cNvSpPr/>
            <p:nvPr/>
          </p:nvSpPr>
          <p:spPr>
            <a:xfrm>
              <a:off x="145923" y="1934371"/>
              <a:ext cx="542476" cy="542476"/>
            </a:xfrm>
            <a:prstGeom prst="actionButtonForwardNex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758952" y="1812798"/>
              <a:ext cx="5831014" cy="819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流行シーズンの11</a:t>
              </a:r>
              <a:r>
                <a:rPr lang="en-US" altLang="ja-JP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~</a:t>
              </a: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2月、激しい腹痛・嘔吐の症状が出たら、お知らせください！</a:t>
              </a:r>
            </a:p>
          </p:txBody>
        </p:sp>
      </p:grpSp>
      <p:grpSp>
        <p:nvGrpSpPr>
          <p:cNvPr id="198" name="グループ化 197"/>
          <p:cNvGrpSpPr/>
          <p:nvPr/>
        </p:nvGrpSpPr>
        <p:grpSpPr>
          <a:xfrm>
            <a:off x="298324" y="4182686"/>
            <a:ext cx="6444042" cy="542476"/>
            <a:chOff x="298323" y="2022416"/>
            <a:chExt cx="6444042" cy="542476"/>
          </a:xfrm>
        </p:grpSpPr>
        <p:sp>
          <p:nvSpPr>
            <p:cNvPr id="199" name="動作設定ボタン: 進む/次へ 198">
              <a:hlinkClick r:id="" action="ppaction://noaction" highlightClick="1"/>
            </p:cNvPr>
            <p:cNvSpPr/>
            <p:nvPr/>
          </p:nvSpPr>
          <p:spPr>
            <a:xfrm>
              <a:off x="298323" y="2022416"/>
              <a:ext cx="542476" cy="542476"/>
            </a:xfrm>
            <a:prstGeom prst="actionButtonForwardNex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00" name="テキスト ボックス 199"/>
            <p:cNvSpPr txBox="1"/>
            <p:nvPr/>
          </p:nvSpPr>
          <p:spPr>
            <a:xfrm>
              <a:off x="911352" y="2060829"/>
              <a:ext cx="5831013" cy="453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便や吐しゃ物を処理する場合</a:t>
              </a:r>
            </a:p>
          </p:txBody>
        </p:sp>
      </p:grpSp>
      <p:pic>
        <p:nvPicPr>
          <p:cNvPr id="201" name="図 20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15028" y="7141465"/>
            <a:ext cx="1264920" cy="1267967"/>
          </a:xfrm>
          <a:prstGeom prst="rect">
            <a:avLst/>
          </a:prstGeom>
        </p:spPr>
      </p:pic>
      <p:pic>
        <p:nvPicPr>
          <p:cNvPr id="202" name="図 20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9298" y="4953000"/>
            <a:ext cx="1911095" cy="1871472"/>
          </a:xfrm>
          <a:prstGeom prst="rect">
            <a:avLst/>
          </a:prstGeom>
        </p:spPr>
      </p:pic>
      <p:pic>
        <p:nvPicPr>
          <p:cNvPr id="204" name="図 20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5641" y="1610324"/>
            <a:ext cx="1266116" cy="1542451"/>
          </a:xfrm>
          <a:prstGeom prst="rect">
            <a:avLst/>
          </a:prstGeom>
        </p:spPr>
      </p:pic>
      <p:sp>
        <p:nvSpPr>
          <p:cNvPr id="205" name="テキスト ボックス 204"/>
          <p:cNvSpPr txBox="1"/>
          <p:nvPr/>
        </p:nvSpPr>
        <p:spPr>
          <a:xfrm>
            <a:off x="190311" y="1856613"/>
            <a:ext cx="4390833" cy="82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</a:rPr>
              <a:t>突発的な激しい吐き気や嘔吐・下痢・悪寒などの症状が特徴</a:t>
            </a:r>
          </a:p>
        </p:txBody>
      </p:sp>
      <p:grpSp>
        <p:nvGrpSpPr>
          <p:cNvPr id="209" name="グループ化 208"/>
          <p:cNvGrpSpPr/>
          <p:nvPr/>
        </p:nvGrpSpPr>
        <p:grpSpPr>
          <a:xfrm>
            <a:off x="3445954" y="4869180"/>
            <a:ext cx="2863405" cy="1596009"/>
            <a:chOff x="3356991" y="4725162"/>
            <a:chExt cx="2863405" cy="1596009"/>
          </a:xfrm>
        </p:grpSpPr>
        <p:pic>
          <p:nvPicPr>
            <p:cNvPr id="203" name="図 20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581399" y="4725162"/>
              <a:ext cx="2514600" cy="1456944"/>
            </a:xfrm>
            <a:prstGeom prst="rect">
              <a:avLst/>
            </a:prstGeom>
          </p:spPr>
        </p:pic>
        <p:sp>
          <p:nvSpPr>
            <p:cNvPr id="206" name="V 字形矢印 205"/>
            <p:cNvSpPr/>
            <p:nvPr/>
          </p:nvSpPr>
          <p:spPr>
            <a:xfrm>
              <a:off x="3356991" y="5097018"/>
              <a:ext cx="576072" cy="35661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07" name="V 字形矢印 206"/>
            <p:cNvSpPr/>
            <p:nvPr/>
          </p:nvSpPr>
          <p:spPr>
            <a:xfrm flipH="1">
              <a:off x="5676138" y="5097018"/>
              <a:ext cx="544258" cy="35661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08" name="V 字形矢印 207"/>
            <p:cNvSpPr/>
            <p:nvPr/>
          </p:nvSpPr>
          <p:spPr>
            <a:xfrm rot="16200000">
              <a:off x="4543425" y="5854827"/>
              <a:ext cx="576072" cy="35661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正方形/長方形 205"/>
          <p:cNvSpPr/>
          <p:nvPr/>
        </p:nvSpPr>
        <p:spPr>
          <a:xfrm>
            <a:off x="298323" y="6393180"/>
            <a:ext cx="6281547" cy="31893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6" name="タイトル 1"/>
          <p:cNvSpPr>
            <a:spLocks noGrp="1"/>
          </p:cNvSpPr>
          <p:nvPr>
            <p:ph type="ctrTitle"/>
          </p:nvPr>
        </p:nvSpPr>
        <p:spPr>
          <a:xfrm>
            <a:off x="298323" y="548640"/>
            <a:ext cx="6281547" cy="1061684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rPr lang="ja-JP" altLang="en-US" sz="3600"/>
              <a:t>高血圧について</a:t>
            </a:r>
          </a:p>
        </p:txBody>
      </p:sp>
      <p:grpSp>
        <p:nvGrpSpPr>
          <p:cNvPr id="192" name="グループ化 191"/>
          <p:cNvGrpSpPr/>
          <p:nvPr/>
        </p:nvGrpSpPr>
        <p:grpSpPr>
          <a:xfrm>
            <a:off x="298323" y="1962218"/>
            <a:ext cx="6444042" cy="542476"/>
            <a:chOff x="298323" y="2022416"/>
            <a:chExt cx="6444042" cy="542476"/>
          </a:xfrm>
        </p:grpSpPr>
        <p:sp>
          <p:nvSpPr>
            <p:cNvPr id="193" name="角丸四角形 192">
              <a:hlinkClick r:id="" action="ppaction://noaction" highlightClick="1"/>
            </p:cNvPr>
            <p:cNvSpPr/>
            <p:nvPr/>
          </p:nvSpPr>
          <p:spPr>
            <a:xfrm>
              <a:off x="298323" y="2022416"/>
              <a:ext cx="542476" cy="54247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3000"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chemeClr val="bg1"/>
                  </a:solidFill>
                </a:rPr>
                <a:t>１</a:t>
              </a:r>
            </a:p>
          </p:txBody>
        </p:sp>
        <p:sp>
          <p:nvSpPr>
            <p:cNvPr id="194" name="テキスト ボックス 193"/>
            <p:cNvSpPr txBox="1"/>
            <p:nvPr/>
          </p:nvSpPr>
          <p:spPr>
            <a:xfrm>
              <a:off x="911352" y="2060829"/>
              <a:ext cx="5831013" cy="483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１８０</a:t>
              </a:r>
              <a:r>
                <a:rPr lang="en-US" altLang="ja-JP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/</a:t>
              </a: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１２０ｍｍHｇ以上⇒</a:t>
              </a:r>
              <a:r>
                <a:rPr lang="ja-JP" altLang="en-US" sz="2600">
                  <a:ln w="19050" cap="flat" cmpd="sng" algn="ctr">
                    <a:solidFill>
                      <a:schemeClr val="accent2"/>
                    </a:solidFill>
                    <a:prstDash val="solid"/>
                    <a:round/>
                  </a:ln>
                  <a:solidFill>
                    <a:schemeClr val="accent2"/>
                  </a:solidFill>
                </a:rPr>
                <a:t>就業禁止</a:t>
              </a:r>
            </a:p>
          </p:txBody>
        </p:sp>
      </p:grpSp>
      <p:sp>
        <p:nvSpPr>
          <p:cNvPr id="197" name="テキスト ボックス 196"/>
          <p:cNvSpPr txBox="1"/>
          <p:nvPr/>
        </p:nvSpPr>
        <p:spPr>
          <a:xfrm>
            <a:off x="2420874" y="4355592"/>
            <a:ext cx="3384423" cy="45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</a:rPr>
              <a:t>日頃から血圧を測ろう！</a:t>
            </a:r>
          </a:p>
        </p:txBody>
      </p:sp>
      <p:grpSp>
        <p:nvGrpSpPr>
          <p:cNvPr id="198" name="グループ化 197"/>
          <p:cNvGrpSpPr/>
          <p:nvPr/>
        </p:nvGrpSpPr>
        <p:grpSpPr>
          <a:xfrm>
            <a:off x="298323" y="3008757"/>
            <a:ext cx="6444042" cy="542476"/>
            <a:chOff x="298323" y="2022416"/>
            <a:chExt cx="6444042" cy="542476"/>
          </a:xfrm>
        </p:grpSpPr>
        <p:sp>
          <p:nvSpPr>
            <p:cNvPr id="199" name="角丸四角形 198">
              <a:hlinkClick r:id="" action="ppaction://noaction" highlightClick="1"/>
            </p:cNvPr>
            <p:cNvSpPr/>
            <p:nvPr/>
          </p:nvSpPr>
          <p:spPr>
            <a:xfrm>
              <a:off x="298323" y="2022416"/>
              <a:ext cx="542476" cy="54247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3000">
                  <a:ln w="19050" cap="flat" cmpd="sng" algn="ctr">
                    <a:solidFill>
                      <a:schemeClr val="bg1"/>
                    </a:solidFill>
                    <a:prstDash val="solid"/>
                    <a:round/>
                  </a:ln>
                  <a:solidFill>
                    <a:schemeClr val="bg1"/>
                  </a:solidFill>
                </a:rPr>
                <a:t>２</a:t>
              </a:r>
            </a:p>
          </p:txBody>
        </p:sp>
        <p:sp>
          <p:nvSpPr>
            <p:cNvPr id="200" name="テキスト ボックス 199"/>
            <p:cNvSpPr txBox="1"/>
            <p:nvPr/>
          </p:nvSpPr>
          <p:spPr>
            <a:xfrm>
              <a:off x="911352" y="2060829"/>
              <a:ext cx="5831013" cy="484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１８０</a:t>
              </a:r>
              <a:r>
                <a:rPr lang="en-US" altLang="ja-JP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/</a:t>
              </a: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１１０ｍｍHｇ以上⇒</a:t>
              </a:r>
              <a:r>
                <a:rPr lang="ja-JP" altLang="en-US" sz="2600">
                  <a:ln w="19050" cap="flat" cmpd="sng" algn="ctr">
                    <a:solidFill>
                      <a:schemeClr val="accent2"/>
                    </a:solidFill>
                    <a:prstDash val="solid"/>
                    <a:round/>
                  </a:ln>
                  <a:solidFill>
                    <a:schemeClr val="accent2"/>
                  </a:solidFill>
                </a:rPr>
                <a:t>就業制限</a:t>
              </a:r>
            </a:p>
          </p:txBody>
        </p:sp>
      </p:grpSp>
      <p:pic>
        <p:nvPicPr>
          <p:cNvPr id="201" name="図 20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8323" y="4016883"/>
            <a:ext cx="2125218" cy="1495523"/>
          </a:xfrm>
          <a:prstGeom prst="rect">
            <a:avLst/>
          </a:prstGeom>
        </p:spPr>
      </p:pic>
      <p:sp>
        <p:nvSpPr>
          <p:cNvPr id="202" name="フローチャート: 端子 201"/>
          <p:cNvSpPr/>
          <p:nvPr/>
        </p:nvSpPr>
        <p:spPr>
          <a:xfrm>
            <a:off x="764667" y="6033135"/>
            <a:ext cx="2983658" cy="720090"/>
          </a:xfrm>
          <a:prstGeom prst="flowChartTerminator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/>
              <a:t>高血圧の基礎知識</a:t>
            </a:r>
          </a:p>
        </p:txBody>
      </p:sp>
      <p:pic>
        <p:nvPicPr>
          <p:cNvPr id="203" name="図 20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29112" y="7494270"/>
            <a:ext cx="2176048" cy="2088261"/>
          </a:xfrm>
          <a:prstGeom prst="rect">
            <a:avLst/>
          </a:prstGeom>
        </p:spPr>
      </p:pic>
      <p:sp>
        <p:nvSpPr>
          <p:cNvPr id="204" name="テキスト ボックス 203"/>
          <p:cNvSpPr txBox="1"/>
          <p:nvPr/>
        </p:nvSpPr>
        <p:spPr>
          <a:xfrm>
            <a:off x="298323" y="6897243"/>
            <a:ext cx="6559676" cy="453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</a:rPr>
              <a:t>高血圧は血管に圧力がかかりすぎている病気</a:t>
            </a: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298324" y="8085391"/>
            <a:ext cx="6559676" cy="453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</a:rPr>
              <a:t>高血圧は動脈硬化を進めます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/>
          <p:cNvSpPr>
            <a:spLocks noGrp="1"/>
          </p:cNvSpPr>
          <p:nvPr>
            <p:ph type="ctrTitle"/>
          </p:nvPr>
        </p:nvSpPr>
        <p:spPr>
          <a:xfrm>
            <a:off x="298323" y="548640"/>
            <a:ext cx="6281547" cy="1061684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rPr lang="ja-JP" altLang="en-US" sz="3600"/>
              <a:t>農薬事故対策　①</a:t>
            </a:r>
          </a:p>
        </p:txBody>
      </p:sp>
      <p:grpSp>
        <p:nvGrpSpPr>
          <p:cNvPr id="195" name="グループ化 194"/>
          <p:cNvGrpSpPr/>
          <p:nvPr/>
        </p:nvGrpSpPr>
        <p:grpSpPr>
          <a:xfrm>
            <a:off x="279845" y="1949810"/>
            <a:ext cx="6248209" cy="610510"/>
            <a:chOff x="145923" y="1934371"/>
            <a:chExt cx="6248209" cy="610510"/>
          </a:xfrm>
        </p:grpSpPr>
        <p:sp>
          <p:nvSpPr>
            <p:cNvPr id="196" name="動作設定ボタン: 進む/次へ 195">
              <a:hlinkClick r:id="" action="ppaction://noaction" highlightClick="1"/>
            </p:cNvPr>
            <p:cNvSpPr/>
            <p:nvPr/>
          </p:nvSpPr>
          <p:spPr>
            <a:xfrm>
              <a:off x="145923" y="1934371"/>
              <a:ext cx="542476" cy="542476"/>
            </a:xfrm>
            <a:prstGeom prst="actionButtonForwardNext">
              <a:avLst/>
            </a:prstGeom>
            <a:solidFill>
              <a:schemeClr val="accent2">
                <a:lumMod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758952" y="1973381"/>
              <a:ext cx="5635180" cy="571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32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農薬がこぼれた！</a:t>
              </a:r>
            </a:p>
          </p:txBody>
        </p:sp>
      </p:grpSp>
      <p:grpSp>
        <p:nvGrpSpPr>
          <p:cNvPr id="198" name="グループ化 197"/>
          <p:cNvGrpSpPr/>
          <p:nvPr/>
        </p:nvGrpSpPr>
        <p:grpSpPr>
          <a:xfrm>
            <a:off x="298324" y="6813423"/>
            <a:ext cx="4605174" cy="542476"/>
            <a:chOff x="298323" y="2022416"/>
            <a:chExt cx="4605174" cy="542476"/>
          </a:xfrm>
        </p:grpSpPr>
        <p:sp>
          <p:nvSpPr>
            <p:cNvPr id="199" name="動作設定ボタン: 進む/次へ 198">
              <a:hlinkClick r:id="" action="ppaction://noaction" highlightClick="1"/>
            </p:cNvPr>
            <p:cNvSpPr/>
            <p:nvPr/>
          </p:nvSpPr>
          <p:spPr>
            <a:xfrm>
              <a:off x="298323" y="2022416"/>
              <a:ext cx="542476" cy="542476"/>
            </a:xfrm>
            <a:prstGeom prst="actionButtonForwardNex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00" name="テキスト ボックス 199"/>
            <p:cNvSpPr txBox="1"/>
            <p:nvPr/>
          </p:nvSpPr>
          <p:spPr>
            <a:xfrm>
              <a:off x="911352" y="2060829"/>
              <a:ext cx="3992145" cy="453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農薬の紛失・盗難！</a:t>
              </a:r>
            </a:p>
          </p:txBody>
        </p:sp>
      </p:grpSp>
      <p:grpSp>
        <p:nvGrpSpPr>
          <p:cNvPr id="205" name="グループ化 204"/>
          <p:cNvGrpSpPr/>
          <p:nvPr/>
        </p:nvGrpSpPr>
        <p:grpSpPr>
          <a:xfrm>
            <a:off x="656683" y="3429000"/>
            <a:ext cx="4071146" cy="693420"/>
            <a:chOff x="623316" y="2924937"/>
            <a:chExt cx="4071146" cy="693420"/>
          </a:xfrm>
        </p:grpSpPr>
        <p:sp>
          <p:nvSpPr>
            <p:cNvPr id="203" name="右矢印 202"/>
            <p:cNvSpPr/>
            <p:nvPr/>
          </p:nvSpPr>
          <p:spPr>
            <a:xfrm>
              <a:off x="623316" y="3068955"/>
              <a:ext cx="616430" cy="513691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3">
                <a:shade val="2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04" name="テキスト ボックス 203"/>
            <p:cNvSpPr txBox="1"/>
            <p:nvPr/>
          </p:nvSpPr>
          <p:spPr>
            <a:xfrm>
              <a:off x="1311755" y="2924937"/>
              <a:ext cx="3382707" cy="693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4000">
                  <a:ln w="19050" cap="flat" cmpd="sng" algn="ctr">
                    <a:solidFill>
                      <a:schemeClr val="accent2"/>
                    </a:solidFill>
                    <a:prstDash val="solid"/>
                    <a:round/>
                  </a:ln>
                  <a:solidFill>
                    <a:srgbClr val="FF0000"/>
                  </a:solidFill>
                </a:rPr>
                <a:t>１１０番</a:t>
              </a:r>
              <a:r>
                <a:rPr lang="ja-JP" altLang="en-US" sz="2800">
                  <a:ln w="19050" cap="flat" cmpd="sng" algn="ctr">
                    <a:solidFill>
                      <a:schemeClr val="accent2"/>
                    </a:solidFill>
                    <a:prstDash val="solid"/>
                    <a:round/>
                  </a:ln>
                  <a:solidFill>
                    <a:srgbClr val="FF0000"/>
                  </a:solidFill>
                </a:rPr>
                <a:t>に通報</a:t>
              </a:r>
            </a:p>
          </p:txBody>
        </p:sp>
      </p:grpSp>
      <p:grpSp>
        <p:nvGrpSpPr>
          <p:cNvPr id="211" name="グループ化 210"/>
          <p:cNvGrpSpPr/>
          <p:nvPr/>
        </p:nvGrpSpPr>
        <p:grpSpPr>
          <a:xfrm>
            <a:off x="298324" y="2671246"/>
            <a:ext cx="6445757" cy="757753"/>
            <a:chOff x="298324" y="2671246"/>
            <a:chExt cx="6445757" cy="757753"/>
          </a:xfrm>
        </p:grpSpPr>
        <p:sp>
          <p:nvSpPr>
            <p:cNvPr id="209" name="円/楕円 208"/>
            <p:cNvSpPr/>
            <p:nvPr/>
          </p:nvSpPr>
          <p:spPr>
            <a:xfrm>
              <a:off x="298324" y="2870100"/>
              <a:ext cx="180022" cy="180022"/>
            </a:xfrm>
            <a:prstGeom prst="ellipse">
              <a:avLst/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10" name="正方形/長方形 209"/>
            <p:cNvSpPr/>
            <p:nvPr/>
          </p:nvSpPr>
          <p:spPr>
            <a:xfrm>
              <a:off x="666750" y="2671246"/>
              <a:ext cx="6077331" cy="7577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2000"/>
                <a:t>大量流出やガスの発生など、人に危害が及ぶ可能性がある場合</a:t>
              </a:r>
            </a:p>
          </p:txBody>
        </p:sp>
      </p:grpSp>
      <p:pic>
        <p:nvPicPr>
          <p:cNvPr id="201" name="図 20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4796" y="3250348"/>
            <a:ext cx="2037588" cy="1058343"/>
          </a:xfrm>
          <a:prstGeom prst="rect">
            <a:avLst/>
          </a:prstGeom>
        </p:spPr>
      </p:pic>
      <p:grpSp>
        <p:nvGrpSpPr>
          <p:cNvPr id="212" name="グループ化 211"/>
          <p:cNvGrpSpPr/>
          <p:nvPr/>
        </p:nvGrpSpPr>
        <p:grpSpPr>
          <a:xfrm>
            <a:off x="656683" y="5266888"/>
            <a:ext cx="3423065" cy="701040"/>
            <a:chOff x="623316" y="2924937"/>
            <a:chExt cx="3423065" cy="701040"/>
          </a:xfrm>
        </p:grpSpPr>
        <p:sp>
          <p:nvSpPr>
            <p:cNvPr id="213" name="右矢印 212"/>
            <p:cNvSpPr/>
            <p:nvPr/>
          </p:nvSpPr>
          <p:spPr>
            <a:xfrm>
              <a:off x="623316" y="3068955"/>
              <a:ext cx="616430" cy="513691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3">
                <a:shade val="2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14" name="テキスト ボックス 213"/>
            <p:cNvSpPr txBox="1"/>
            <p:nvPr/>
          </p:nvSpPr>
          <p:spPr>
            <a:xfrm>
              <a:off x="1311755" y="2924937"/>
              <a:ext cx="2734626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ja-JP" altLang="en-US" sz="400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</a:endParaRPr>
            </a:p>
          </p:txBody>
        </p:sp>
      </p:grpSp>
      <p:grpSp>
        <p:nvGrpSpPr>
          <p:cNvPr id="215" name="グループ化 214"/>
          <p:cNvGrpSpPr/>
          <p:nvPr/>
        </p:nvGrpSpPr>
        <p:grpSpPr>
          <a:xfrm>
            <a:off x="298324" y="4509135"/>
            <a:ext cx="6445757" cy="613735"/>
            <a:chOff x="298324" y="2671246"/>
            <a:chExt cx="6445757" cy="613735"/>
          </a:xfrm>
        </p:grpSpPr>
        <p:sp>
          <p:nvSpPr>
            <p:cNvPr id="216" name="円/楕円 215"/>
            <p:cNvSpPr/>
            <p:nvPr/>
          </p:nvSpPr>
          <p:spPr>
            <a:xfrm>
              <a:off x="298324" y="2870100"/>
              <a:ext cx="180022" cy="180022"/>
            </a:xfrm>
            <a:prstGeom prst="ellipse">
              <a:avLst/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17" name="正方形/長方形 216"/>
            <p:cNvSpPr/>
            <p:nvPr/>
          </p:nvSpPr>
          <p:spPr>
            <a:xfrm>
              <a:off x="666750" y="2671246"/>
              <a:ext cx="6077331" cy="6137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2000"/>
                <a:t>少量で、二次災害の危険性がない場合</a:t>
              </a:r>
            </a:p>
          </p:txBody>
        </p:sp>
      </p:grpSp>
      <p:sp>
        <p:nvSpPr>
          <p:cNvPr id="218" name="テキスト ボックス 217"/>
          <p:cNvSpPr txBox="1"/>
          <p:nvPr/>
        </p:nvSpPr>
        <p:spPr>
          <a:xfrm>
            <a:off x="1345122" y="3429000"/>
            <a:ext cx="3382707" cy="69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000">
                <a:ln w="19050" cap="flat" cmpd="sng" algn="ctr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0000"/>
                </a:solidFill>
              </a:rPr>
              <a:t>１１０番</a:t>
            </a:r>
            <a:r>
              <a:rPr lang="ja-JP" altLang="en-US" sz="2800">
                <a:ln w="19050" cap="flat" cmpd="sng" algn="ctr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0000"/>
                </a:solidFill>
              </a:rPr>
              <a:t>に通報</a:t>
            </a: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1345120" y="5301234"/>
            <a:ext cx="5398961" cy="130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>
                <a:ln w="19050" cap="flat" cmpd="sng" algn="ctr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0000"/>
                </a:solidFill>
              </a:rPr>
              <a:t>防護服、マスク、メガネ、手袋を</a:t>
            </a:r>
          </a:p>
          <a:p>
            <a:pPr>
              <a:defRPr/>
            </a:pPr>
            <a:r>
              <a:rPr lang="ja-JP" altLang="en-US" sz="2000">
                <a:ln w="19050" cap="flat" cmpd="sng" algn="ctr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0000"/>
                </a:solidFill>
              </a:rPr>
              <a:t>着用し、農薬管理責任者を中心</a:t>
            </a:r>
          </a:p>
          <a:p>
            <a:pPr>
              <a:defRPr/>
            </a:pPr>
            <a:r>
              <a:rPr lang="ja-JP" altLang="en-US" sz="2000">
                <a:ln w="19050" cap="flat" cmpd="sng" algn="ctr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0000"/>
                </a:solidFill>
              </a:rPr>
              <a:t>に品質管理担当、メーカーの指</a:t>
            </a:r>
          </a:p>
          <a:p>
            <a:pPr>
              <a:defRPr/>
            </a:pPr>
            <a:r>
              <a:rPr lang="ja-JP" altLang="en-US" sz="2000">
                <a:ln w="19050" cap="flat" cmpd="sng" algn="ctr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0000"/>
                </a:solidFill>
              </a:rPr>
              <a:t>示に従って回収・撤去を行う</a:t>
            </a:r>
          </a:p>
        </p:txBody>
      </p:sp>
      <p:grpSp>
        <p:nvGrpSpPr>
          <p:cNvPr id="220" name="グループ化 219"/>
          <p:cNvGrpSpPr/>
          <p:nvPr/>
        </p:nvGrpSpPr>
        <p:grpSpPr>
          <a:xfrm>
            <a:off x="656683" y="7317486"/>
            <a:ext cx="4071146" cy="700278"/>
            <a:chOff x="623316" y="2924935"/>
            <a:chExt cx="4071146" cy="700278"/>
          </a:xfrm>
        </p:grpSpPr>
        <p:sp>
          <p:nvSpPr>
            <p:cNvPr id="221" name="右矢印 220"/>
            <p:cNvSpPr/>
            <p:nvPr/>
          </p:nvSpPr>
          <p:spPr>
            <a:xfrm>
              <a:off x="623316" y="3068955"/>
              <a:ext cx="616430" cy="513691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3">
                <a:shade val="2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22" name="テキスト ボックス 221"/>
            <p:cNvSpPr txBox="1"/>
            <p:nvPr/>
          </p:nvSpPr>
          <p:spPr>
            <a:xfrm>
              <a:off x="1311755" y="2924935"/>
              <a:ext cx="3382706" cy="700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4000">
                  <a:ln w="19050" cap="flat" cmpd="sng" algn="ctr">
                    <a:solidFill>
                      <a:schemeClr val="accent2"/>
                    </a:solidFill>
                    <a:prstDash val="solid"/>
                    <a:round/>
                  </a:ln>
                  <a:solidFill>
                    <a:srgbClr val="FF0000"/>
                  </a:solidFill>
                </a:rPr>
                <a:t>まずは１１０番</a:t>
              </a:r>
              <a:endParaRPr lang="ja-JP" altLang="en-US" sz="2800">
                <a:ln w="19050" cap="flat" cmpd="sng" algn="ctr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0000"/>
                </a:solidFill>
              </a:endParaRPr>
            </a:p>
          </p:txBody>
        </p:sp>
      </p:grpSp>
      <p:pic>
        <p:nvPicPr>
          <p:cNvPr id="202" name="図 20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3498" y="5335582"/>
            <a:ext cx="1023773" cy="1981903"/>
          </a:xfrm>
          <a:prstGeom prst="rect">
            <a:avLst/>
          </a:prstGeom>
        </p:spPr>
      </p:pic>
      <p:grpSp>
        <p:nvGrpSpPr>
          <p:cNvPr id="223" name="グループ化 222"/>
          <p:cNvGrpSpPr/>
          <p:nvPr/>
        </p:nvGrpSpPr>
        <p:grpSpPr>
          <a:xfrm>
            <a:off x="661973" y="8181594"/>
            <a:ext cx="2193622" cy="613735"/>
            <a:chOff x="298324" y="2671245"/>
            <a:chExt cx="2193622" cy="613735"/>
          </a:xfrm>
        </p:grpSpPr>
        <p:sp>
          <p:nvSpPr>
            <p:cNvPr id="224" name="円/楕円 223"/>
            <p:cNvSpPr/>
            <p:nvPr/>
          </p:nvSpPr>
          <p:spPr>
            <a:xfrm>
              <a:off x="298324" y="2870100"/>
              <a:ext cx="180022" cy="180022"/>
            </a:xfrm>
            <a:prstGeom prst="ellipse">
              <a:avLst/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25" name="正方形/長方形 224"/>
            <p:cNvSpPr/>
            <p:nvPr/>
          </p:nvSpPr>
          <p:spPr>
            <a:xfrm>
              <a:off x="666750" y="2671245"/>
              <a:ext cx="1825196" cy="6137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2000"/>
                <a:t>毒劇物の場合</a:t>
              </a:r>
            </a:p>
          </p:txBody>
        </p:sp>
      </p:grpSp>
      <p:grpSp>
        <p:nvGrpSpPr>
          <p:cNvPr id="231" name="グループ化 230"/>
          <p:cNvGrpSpPr/>
          <p:nvPr/>
        </p:nvGrpSpPr>
        <p:grpSpPr>
          <a:xfrm>
            <a:off x="3259074" y="8181596"/>
            <a:ext cx="2939531" cy="613735"/>
            <a:chOff x="3259074" y="8575985"/>
            <a:chExt cx="2939531" cy="613735"/>
          </a:xfrm>
        </p:grpSpPr>
        <p:sp>
          <p:nvSpPr>
            <p:cNvPr id="228" name="正方形/長方形 227"/>
            <p:cNvSpPr/>
            <p:nvPr/>
          </p:nvSpPr>
          <p:spPr>
            <a:xfrm>
              <a:off x="3608391" y="8575985"/>
              <a:ext cx="2590213" cy="6137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2000"/>
                <a:t>消防法危険物の場合</a:t>
              </a:r>
            </a:p>
          </p:txBody>
        </p:sp>
        <p:sp>
          <p:nvSpPr>
            <p:cNvPr id="229" name="円/楕円 228"/>
            <p:cNvSpPr/>
            <p:nvPr/>
          </p:nvSpPr>
          <p:spPr>
            <a:xfrm>
              <a:off x="3259074" y="8792841"/>
              <a:ext cx="180022" cy="180022"/>
            </a:xfrm>
            <a:prstGeom prst="ellipse">
              <a:avLst/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30" name="正方形/長方形 229"/>
          <p:cNvSpPr/>
          <p:nvPr/>
        </p:nvSpPr>
        <p:spPr>
          <a:xfrm>
            <a:off x="4652812" y="7604693"/>
            <a:ext cx="1351597" cy="36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さらに・・・</a:t>
            </a:r>
          </a:p>
        </p:txBody>
      </p:sp>
      <p:sp>
        <p:nvSpPr>
          <p:cNvPr id="232" name="フローチャート: 組合せ 231"/>
          <p:cNvSpPr/>
          <p:nvPr/>
        </p:nvSpPr>
        <p:spPr>
          <a:xfrm>
            <a:off x="1777176" y="8973693"/>
            <a:ext cx="358329" cy="205458"/>
          </a:xfrm>
          <a:prstGeom prst="flowChartMerge">
            <a:avLst/>
          </a:prstGeom>
          <a:solidFill>
            <a:schemeClr val="accent3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33" name="フローチャート: 組合せ 232"/>
          <p:cNvSpPr/>
          <p:nvPr/>
        </p:nvSpPr>
        <p:spPr>
          <a:xfrm>
            <a:off x="4724333" y="8912252"/>
            <a:ext cx="358329" cy="205458"/>
          </a:xfrm>
          <a:prstGeom prst="flowChartMerge">
            <a:avLst/>
          </a:prstGeom>
          <a:solidFill>
            <a:schemeClr val="accent3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36" name="正方形/長方形 235"/>
          <p:cNvSpPr/>
          <p:nvPr/>
        </p:nvSpPr>
        <p:spPr>
          <a:xfrm>
            <a:off x="1082985" y="9260900"/>
            <a:ext cx="1772609" cy="36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保健所へ届出</a:t>
            </a:r>
          </a:p>
        </p:txBody>
      </p:sp>
      <p:sp>
        <p:nvSpPr>
          <p:cNvPr id="237" name="正方形/長方形 236"/>
          <p:cNvSpPr/>
          <p:nvPr/>
        </p:nvSpPr>
        <p:spPr>
          <a:xfrm>
            <a:off x="4079748" y="9261729"/>
            <a:ext cx="1772609" cy="36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消防署へ届出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/>
          <p:cNvSpPr>
            <a:spLocks noGrp="1"/>
          </p:cNvSpPr>
          <p:nvPr>
            <p:ph type="ctrTitle"/>
          </p:nvPr>
        </p:nvSpPr>
        <p:spPr>
          <a:xfrm>
            <a:off x="298323" y="548640"/>
            <a:ext cx="6281547" cy="1061684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rPr lang="ja-JP" altLang="en-US" sz="3600"/>
              <a:t>農薬事故対策　②</a:t>
            </a:r>
          </a:p>
        </p:txBody>
      </p:sp>
      <p:grpSp>
        <p:nvGrpSpPr>
          <p:cNvPr id="195" name="グループ化 194"/>
          <p:cNvGrpSpPr/>
          <p:nvPr/>
        </p:nvGrpSpPr>
        <p:grpSpPr>
          <a:xfrm>
            <a:off x="279845" y="1949810"/>
            <a:ext cx="6248209" cy="610510"/>
            <a:chOff x="145923" y="1934371"/>
            <a:chExt cx="6248209" cy="610510"/>
          </a:xfrm>
        </p:grpSpPr>
        <p:sp>
          <p:nvSpPr>
            <p:cNvPr id="196" name="動作設定ボタン: 進む/次へ 195">
              <a:hlinkClick r:id="" action="ppaction://noaction" highlightClick="1"/>
            </p:cNvPr>
            <p:cNvSpPr/>
            <p:nvPr/>
          </p:nvSpPr>
          <p:spPr>
            <a:xfrm>
              <a:off x="145923" y="1934371"/>
              <a:ext cx="542476" cy="542476"/>
            </a:xfrm>
            <a:prstGeom prst="actionButtonForwardNext">
              <a:avLst/>
            </a:prstGeom>
            <a:solidFill>
              <a:schemeClr val="accent2">
                <a:lumMod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758952" y="1973381"/>
              <a:ext cx="5635180" cy="571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32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農薬が体に付着・吸飲した！</a:t>
              </a:r>
            </a:p>
          </p:txBody>
        </p:sp>
      </p:grpSp>
      <p:grpSp>
        <p:nvGrpSpPr>
          <p:cNvPr id="205" name="グループ化 204"/>
          <p:cNvGrpSpPr/>
          <p:nvPr/>
        </p:nvGrpSpPr>
        <p:grpSpPr>
          <a:xfrm>
            <a:off x="656683" y="3429000"/>
            <a:ext cx="4425979" cy="693420"/>
            <a:chOff x="623316" y="2924937"/>
            <a:chExt cx="4425979" cy="693420"/>
          </a:xfrm>
        </p:grpSpPr>
        <p:sp>
          <p:nvSpPr>
            <p:cNvPr id="203" name="右矢印 202"/>
            <p:cNvSpPr/>
            <p:nvPr/>
          </p:nvSpPr>
          <p:spPr>
            <a:xfrm>
              <a:off x="623316" y="3068955"/>
              <a:ext cx="616430" cy="513691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3">
                <a:shade val="2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04" name="テキスト ボックス 203"/>
            <p:cNvSpPr txBox="1"/>
            <p:nvPr/>
          </p:nvSpPr>
          <p:spPr>
            <a:xfrm>
              <a:off x="1311755" y="2924937"/>
              <a:ext cx="3737540" cy="693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4000">
                  <a:ln w="19050" cap="flat" cmpd="sng" algn="ctr">
                    <a:solidFill>
                      <a:schemeClr val="accent2"/>
                    </a:solidFill>
                    <a:prstDash val="solid"/>
                    <a:round/>
                  </a:ln>
                  <a:solidFill>
                    <a:srgbClr val="FF0000"/>
                  </a:solidFill>
                </a:rPr>
                <a:t>ただちに１１９番</a:t>
              </a:r>
              <a:endParaRPr lang="ja-JP" altLang="en-US" sz="2800">
                <a:ln w="19050" cap="flat" cmpd="sng" algn="ctr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211" name="グループ化 210"/>
          <p:cNvGrpSpPr/>
          <p:nvPr/>
        </p:nvGrpSpPr>
        <p:grpSpPr>
          <a:xfrm>
            <a:off x="298324" y="2671246"/>
            <a:ext cx="6445757" cy="757753"/>
            <a:chOff x="298324" y="2671246"/>
            <a:chExt cx="6445757" cy="757753"/>
          </a:xfrm>
        </p:grpSpPr>
        <p:sp>
          <p:nvSpPr>
            <p:cNvPr id="209" name="円/楕円 208"/>
            <p:cNvSpPr/>
            <p:nvPr/>
          </p:nvSpPr>
          <p:spPr>
            <a:xfrm>
              <a:off x="298324" y="2870100"/>
              <a:ext cx="180022" cy="180022"/>
            </a:xfrm>
            <a:prstGeom prst="ellipse">
              <a:avLst/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10" name="正方形/長方形 209"/>
            <p:cNvSpPr/>
            <p:nvPr/>
          </p:nvSpPr>
          <p:spPr>
            <a:xfrm>
              <a:off x="666750" y="2671246"/>
              <a:ext cx="6077331" cy="7577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2000"/>
                <a:t>意識がない、麻痺を起こしている、呼吸・脈拍に異常がある場合</a:t>
              </a:r>
            </a:p>
          </p:txBody>
        </p:sp>
      </p:grpSp>
      <p:grpSp>
        <p:nvGrpSpPr>
          <p:cNvPr id="215" name="グループ化 214"/>
          <p:cNvGrpSpPr/>
          <p:nvPr/>
        </p:nvGrpSpPr>
        <p:grpSpPr>
          <a:xfrm>
            <a:off x="298324" y="4615490"/>
            <a:ext cx="6445757" cy="613735"/>
            <a:chOff x="298324" y="2671246"/>
            <a:chExt cx="6445757" cy="613735"/>
          </a:xfrm>
        </p:grpSpPr>
        <p:sp>
          <p:nvSpPr>
            <p:cNvPr id="216" name="円/楕円 215"/>
            <p:cNvSpPr/>
            <p:nvPr/>
          </p:nvSpPr>
          <p:spPr>
            <a:xfrm>
              <a:off x="298324" y="2870100"/>
              <a:ext cx="180022" cy="180022"/>
            </a:xfrm>
            <a:prstGeom prst="ellipse">
              <a:avLst/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17" name="正方形/長方形 216"/>
            <p:cNvSpPr/>
            <p:nvPr/>
          </p:nvSpPr>
          <p:spPr>
            <a:xfrm>
              <a:off x="666750" y="2671246"/>
              <a:ext cx="6077331" cy="61373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2000"/>
                <a:t>意識があり、呼吸・脈拍にも異常がない場合</a:t>
              </a:r>
            </a:p>
          </p:txBody>
        </p:sp>
      </p:grpSp>
      <p:grpSp>
        <p:nvGrpSpPr>
          <p:cNvPr id="238" name="グループ化 237"/>
          <p:cNvGrpSpPr/>
          <p:nvPr/>
        </p:nvGrpSpPr>
        <p:grpSpPr>
          <a:xfrm>
            <a:off x="661973" y="5335582"/>
            <a:ext cx="6298135" cy="1044263"/>
            <a:chOff x="623316" y="2924937"/>
            <a:chExt cx="6298135" cy="1044263"/>
          </a:xfrm>
        </p:grpSpPr>
        <p:sp>
          <p:nvSpPr>
            <p:cNvPr id="239" name="右矢印 238"/>
            <p:cNvSpPr/>
            <p:nvPr/>
          </p:nvSpPr>
          <p:spPr>
            <a:xfrm>
              <a:off x="623316" y="3096988"/>
              <a:ext cx="616430" cy="513691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3">
                <a:shade val="2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40" name="テキスト ボックス 239"/>
            <p:cNvSpPr txBox="1"/>
            <p:nvPr/>
          </p:nvSpPr>
          <p:spPr>
            <a:xfrm>
              <a:off x="1311755" y="2924937"/>
              <a:ext cx="5609696" cy="1044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300">
                  <a:solidFill>
                    <a:schemeClr val="tx1"/>
                  </a:solidFill>
                </a:rPr>
                <a:t>安易に判断せず専門家に相談する。</a:t>
              </a:r>
            </a:p>
            <a:p>
              <a:pPr>
                <a:defRPr/>
              </a:pPr>
              <a:r>
                <a:rPr lang="ja-JP" altLang="en-US" sz="4000">
                  <a:ln w="19050" cap="flat" cmpd="sng" algn="ctr">
                    <a:solidFill>
                      <a:schemeClr val="accent2"/>
                    </a:solidFill>
                    <a:prstDash val="solid"/>
                    <a:round/>
                  </a:ln>
                  <a:solidFill>
                    <a:srgbClr val="FF0000"/>
                  </a:solidFill>
                </a:rPr>
                <a:t>「中毒１１０番」</a:t>
              </a:r>
              <a:r>
                <a:rPr lang="ja-JP" altLang="en-US" sz="2500">
                  <a:ln w="19050" cap="flat" cmpd="sng" algn="ctr">
                    <a:solidFill>
                      <a:schemeClr val="accent2"/>
                    </a:solidFill>
                    <a:prstDash val="solid"/>
                    <a:round/>
                  </a:ln>
                  <a:solidFill>
                    <a:srgbClr val="FF0000"/>
                  </a:solidFill>
                </a:rPr>
                <a:t>など</a:t>
              </a:r>
            </a:p>
          </p:txBody>
        </p:sp>
      </p:grpSp>
      <p:pic>
        <p:nvPicPr>
          <p:cNvPr id="201" name="図 20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966053" y="3429000"/>
            <a:ext cx="1674818" cy="1058342"/>
          </a:xfrm>
          <a:prstGeom prst="rect">
            <a:avLst/>
          </a:prstGeom>
        </p:spPr>
      </p:pic>
      <p:graphicFrame>
        <p:nvGraphicFramePr>
          <p:cNvPr id="241" name="表 240"/>
          <p:cNvGraphicFramePr>
            <a:graphicFrameLocks noGrp="1"/>
          </p:cNvGraphicFramePr>
          <p:nvPr/>
        </p:nvGraphicFramePr>
        <p:xfrm>
          <a:off x="778854" y="6493167"/>
          <a:ext cx="5749199" cy="1472398"/>
        </p:xfrm>
        <a:graphic>
          <a:graphicData uri="http://schemas.openxmlformats.org/drawingml/2006/table">
            <a:tbl>
              <a:tblPr firstRow="1" bandRow="1">
                <a:tableStyleId>{1F423C0B-24CF-4C3C-8A59-7768EA0501B5}</a:tableStyleId>
              </a:tblPr>
              <a:tblGrid>
                <a:gridCol w="191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7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中毒１１０番</a:t>
                      </a:r>
                    </a:p>
                    <a:p>
                      <a:pPr algn="ctr">
                        <a:defRPr/>
                      </a:pPr>
                      <a:r>
                        <a:rPr lang="ja-JP" altLang="en-US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一般専用電話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受付時間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電話番号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>
                          <a:solidFill>
                            <a:schemeClr val="tx1"/>
                          </a:solidFill>
                        </a:rPr>
                        <a:t>大阪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>
                          <a:solidFill>
                            <a:schemeClr val="tx1"/>
                          </a:solidFill>
                        </a:rPr>
                        <a:t>２４時間対応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>
                          <a:solidFill>
                            <a:schemeClr val="tx1"/>
                          </a:solidFill>
                        </a:rPr>
                        <a:t>072-727-2499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>
                          <a:solidFill>
                            <a:schemeClr val="tx1"/>
                          </a:solidFill>
                        </a:rPr>
                        <a:t>つくば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>
                          <a:solidFill>
                            <a:schemeClr val="tx1"/>
                          </a:solidFill>
                        </a:rPr>
                        <a:t>９～２１時対応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>
                          <a:solidFill>
                            <a:schemeClr val="tx1"/>
                          </a:solidFill>
                        </a:rPr>
                        <a:t>029-852-9999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2" name="図 24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59883" y="8263884"/>
            <a:ext cx="1628672" cy="1357890"/>
          </a:xfrm>
          <a:prstGeom prst="rect">
            <a:avLst/>
          </a:prstGeom>
        </p:spPr>
      </p:pic>
      <p:sp>
        <p:nvSpPr>
          <p:cNvPr id="243" name="四角形吹き出し 242"/>
          <p:cNvSpPr/>
          <p:nvPr/>
        </p:nvSpPr>
        <p:spPr>
          <a:xfrm>
            <a:off x="778854" y="8613648"/>
            <a:ext cx="4187199" cy="1080135"/>
          </a:xfrm>
          <a:prstGeom prst="wedgeRectCallout">
            <a:avLst>
              <a:gd name="adj1" fmla="val 59039"/>
              <a:gd name="adj2" fmla="val -34270"/>
            </a:avLst>
          </a:prstGeom>
          <a:solidFill>
            <a:schemeClr val="bg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>
            <a:noAutofit/>
          </a:bodyPr>
          <a:lstStyle/>
          <a:p>
            <a:pPr marL="257040" indent="-257040">
              <a:buFont typeface="Wingdings"/>
              <a:buChar char="u"/>
              <a:defRPr/>
            </a:pPr>
            <a:r>
              <a:rPr lang="ja-JP" altLang="en-US" sz="1500">
                <a:solidFill>
                  <a:schemeClr val="tx1"/>
                </a:solidFill>
              </a:rPr>
              <a:t>事故時の状況。（調合中、散布中、散布後等）</a:t>
            </a:r>
          </a:p>
          <a:p>
            <a:pPr marL="257040" indent="-257040">
              <a:buFont typeface="Wingdings"/>
              <a:buChar char="u"/>
              <a:defRPr/>
            </a:pPr>
            <a:r>
              <a:rPr lang="ja-JP" altLang="en-US" sz="1500">
                <a:solidFill>
                  <a:schemeClr val="tx1"/>
                </a:solidFill>
              </a:rPr>
              <a:t>農薬の種類、類型、濃度及び摂取量。</a:t>
            </a:r>
          </a:p>
          <a:p>
            <a:pPr marL="257040" indent="-257040">
              <a:buFont typeface="Wingdings"/>
              <a:buNone/>
              <a:defRPr/>
            </a:pPr>
            <a:r>
              <a:rPr lang="ja-JP" altLang="en-US" sz="1500">
                <a:solidFill>
                  <a:schemeClr val="tx1"/>
                </a:solidFill>
              </a:rPr>
              <a:t>　　（農薬の容器、ラベルを手元に用意）</a:t>
            </a:r>
          </a:p>
        </p:txBody>
      </p:sp>
      <p:sp>
        <p:nvSpPr>
          <p:cNvPr id="244" name="フローチャート: 端子 243"/>
          <p:cNvSpPr/>
          <p:nvPr/>
        </p:nvSpPr>
        <p:spPr>
          <a:xfrm>
            <a:off x="537544" y="8397620"/>
            <a:ext cx="2983658" cy="360045"/>
          </a:xfrm>
          <a:prstGeom prst="flowChartTerminator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900"/>
              <a:t>電話での対応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角丸四角形吹き出し 210"/>
          <p:cNvSpPr/>
          <p:nvPr/>
        </p:nvSpPr>
        <p:spPr>
          <a:xfrm>
            <a:off x="2245995" y="3988273"/>
            <a:ext cx="4138041" cy="3545239"/>
          </a:xfrm>
          <a:prstGeom prst="wedgeRoundRectCallout">
            <a:avLst>
              <a:gd name="adj1" fmla="val -68191"/>
              <a:gd name="adj2" fmla="val -1757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6" name="タイトル 1"/>
          <p:cNvSpPr>
            <a:spLocks noGrp="1"/>
          </p:cNvSpPr>
          <p:nvPr>
            <p:ph type="ctrTitle"/>
          </p:nvPr>
        </p:nvSpPr>
        <p:spPr>
          <a:xfrm>
            <a:off x="298323" y="548640"/>
            <a:ext cx="6281547" cy="1061684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rPr lang="ja-JP" altLang="en-US" sz="3600"/>
              <a:t>遠隔ほ場への移動</a:t>
            </a:r>
          </a:p>
        </p:txBody>
      </p:sp>
      <p:grpSp>
        <p:nvGrpSpPr>
          <p:cNvPr id="194" name="グループ化 193"/>
          <p:cNvGrpSpPr/>
          <p:nvPr/>
        </p:nvGrpSpPr>
        <p:grpSpPr>
          <a:xfrm>
            <a:off x="298323" y="1886712"/>
            <a:ext cx="6444042" cy="816483"/>
            <a:chOff x="298323" y="1886712"/>
            <a:chExt cx="6444042" cy="816483"/>
          </a:xfrm>
        </p:grpSpPr>
        <p:sp>
          <p:nvSpPr>
            <p:cNvPr id="192" name="動作設定ボタン: 進む/次へ 191">
              <a:hlinkClick r:id="" action="ppaction://noaction" highlightClick="1"/>
            </p:cNvPr>
            <p:cNvSpPr/>
            <p:nvPr/>
          </p:nvSpPr>
          <p:spPr>
            <a:xfrm>
              <a:off x="298323" y="2022416"/>
              <a:ext cx="542476" cy="542476"/>
            </a:xfrm>
            <a:prstGeom prst="actionButtonForwardNex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93" name="テキスト ボックス 192"/>
            <p:cNvSpPr txBox="1"/>
            <p:nvPr/>
          </p:nvSpPr>
          <p:spPr>
            <a:xfrm>
              <a:off x="911352" y="1886712"/>
              <a:ext cx="5831013" cy="816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自転車の移動は運行車両に十分注意してください！</a:t>
              </a:r>
            </a:p>
          </p:txBody>
        </p:sp>
      </p:grpSp>
      <p:grpSp>
        <p:nvGrpSpPr>
          <p:cNvPr id="195" name="グループ化 194"/>
          <p:cNvGrpSpPr/>
          <p:nvPr/>
        </p:nvGrpSpPr>
        <p:grpSpPr>
          <a:xfrm>
            <a:off x="298323" y="3157762"/>
            <a:ext cx="6444043" cy="542476"/>
            <a:chOff x="145923" y="1934371"/>
            <a:chExt cx="6444043" cy="542476"/>
          </a:xfrm>
        </p:grpSpPr>
        <p:sp>
          <p:nvSpPr>
            <p:cNvPr id="196" name="動作設定ボタン: 進む/次へ 195">
              <a:hlinkClick r:id="" action="ppaction://noaction" highlightClick="1"/>
            </p:cNvPr>
            <p:cNvSpPr/>
            <p:nvPr/>
          </p:nvSpPr>
          <p:spPr>
            <a:xfrm>
              <a:off x="145923" y="1934371"/>
              <a:ext cx="542476" cy="542476"/>
            </a:xfrm>
            <a:prstGeom prst="actionButtonForwardNex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758952" y="1989582"/>
              <a:ext cx="5831014" cy="452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移動車両には次のものを掲載しましょう！</a:t>
              </a:r>
            </a:p>
          </p:txBody>
        </p:sp>
      </p:grpSp>
      <p:grpSp>
        <p:nvGrpSpPr>
          <p:cNvPr id="198" name="グループ化 197"/>
          <p:cNvGrpSpPr/>
          <p:nvPr/>
        </p:nvGrpSpPr>
        <p:grpSpPr>
          <a:xfrm>
            <a:off x="298324" y="7788783"/>
            <a:ext cx="6444042" cy="824865"/>
            <a:chOff x="298323" y="1916811"/>
            <a:chExt cx="6444042" cy="824865"/>
          </a:xfrm>
        </p:grpSpPr>
        <p:sp>
          <p:nvSpPr>
            <p:cNvPr id="199" name="動作設定ボタン: 進む/次へ 198">
              <a:hlinkClick r:id="" action="ppaction://noaction" highlightClick="1"/>
            </p:cNvPr>
            <p:cNvSpPr/>
            <p:nvPr/>
          </p:nvSpPr>
          <p:spPr>
            <a:xfrm>
              <a:off x="298323" y="2022416"/>
              <a:ext cx="542476" cy="542476"/>
            </a:xfrm>
            <a:prstGeom prst="actionButtonForwardNex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200" name="テキスト ボックス 199"/>
            <p:cNvSpPr txBox="1"/>
            <p:nvPr/>
          </p:nvSpPr>
          <p:spPr>
            <a:xfrm>
              <a:off x="911352" y="1916811"/>
              <a:ext cx="5831013" cy="824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400">
                  <a:ln w="19050" cap="flat" cmpd="sng" algn="ctr">
                    <a:solidFill>
                      <a:schemeClr val="accent1">
                        <a:shade val="20000"/>
                      </a:schemeClr>
                    </a:solidFill>
                    <a:prstDash val="solid"/>
                    <a:round/>
                  </a:ln>
                  <a:solidFill>
                    <a:schemeClr val="accent1"/>
                  </a:solidFill>
                </a:rPr>
                <a:t>携帯電話は代表して一人が持っていきましょう！</a:t>
              </a:r>
            </a:p>
          </p:txBody>
        </p:sp>
      </p:grpSp>
      <p:pic>
        <p:nvPicPr>
          <p:cNvPr id="205" name="図 20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91" y="5335766"/>
            <a:ext cx="2121004" cy="1333638"/>
          </a:xfrm>
          <a:prstGeom prst="rect">
            <a:avLst/>
          </a:prstGeom>
        </p:spPr>
      </p:pic>
      <p:grpSp>
        <p:nvGrpSpPr>
          <p:cNvPr id="217" name="グループ化 216"/>
          <p:cNvGrpSpPr/>
          <p:nvPr/>
        </p:nvGrpSpPr>
        <p:grpSpPr>
          <a:xfrm>
            <a:off x="2802359" y="3988273"/>
            <a:ext cx="1205380" cy="1312960"/>
            <a:chOff x="2474031" y="3988273"/>
            <a:chExt cx="1205380" cy="1312960"/>
          </a:xfrm>
        </p:grpSpPr>
        <p:pic>
          <p:nvPicPr>
            <p:cNvPr id="206" name="図 205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474031" y="3988273"/>
              <a:ext cx="1205380" cy="1053462"/>
            </a:xfrm>
            <a:prstGeom prst="rect">
              <a:avLst/>
            </a:prstGeom>
          </p:spPr>
        </p:pic>
        <p:sp>
          <p:nvSpPr>
            <p:cNvPr id="212" name="テキスト ボックス 211"/>
            <p:cNvSpPr txBox="1"/>
            <p:nvPr/>
          </p:nvSpPr>
          <p:spPr>
            <a:xfrm>
              <a:off x="2633098" y="4935266"/>
              <a:ext cx="887247" cy="365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800"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</a:ln>
                  <a:solidFill>
                    <a:schemeClr val="tx1"/>
                  </a:solidFill>
                </a:rPr>
                <a:t>救急箱</a:t>
              </a:r>
            </a:p>
          </p:txBody>
        </p:sp>
      </p:grpSp>
      <p:grpSp>
        <p:nvGrpSpPr>
          <p:cNvPr id="220" name="グループ化 219"/>
          <p:cNvGrpSpPr/>
          <p:nvPr/>
        </p:nvGrpSpPr>
        <p:grpSpPr>
          <a:xfrm>
            <a:off x="3597353" y="6234645"/>
            <a:ext cx="2642665" cy="1250100"/>
            <a:chOff x="3703436" y="6156119"/>
            <a:chExt cx="2642665" cy="1250100"/>
          </a:xfrm>
        </p:grpSpPr>
        <p:pic>
          <p:nvPicPr>
            <p:cNvPr id="209" name="図 208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4643729" y="6156119"/>
              <a:ext cx="762079" cy="1018596"/>
            </a:xfrm>
            <a:prstGeom prst="rect">
              <a:avLst/>
            </a:prstGeom>
          </p:spPr>
        </p:pic>
        <p:sp>
          <p:nvSpPr>
            <p:cNvPr id="213" name="テキスト ボックス 212"/>
            <p:cNvSpPr txBox="1"/>
            <p:nvPr/>
          </p:nvSpPr>
          <p:spPr>
            <a:xfrm>
              <a:off x="3703436" y="7040600"/>
              <a:ext cx="2642665" cy="365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800"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</a:ln>
                  <a:solidFill>
                    <a:schemeClr val="tx1"/>
                  </a:solidFill>
                </a:rPr>
                <a:t>消毒用ウエットティッシュ</a:t>
              </a:r>
            </a:p>
          </p:txBody>
        </p:sp>
      </p:grpSp>
      <p:grpSp>
        <p:nvGrpSpPr>
          <p:cNvPr id="219" name="グループ化 218"/>
          <p:cNvGrpSpPr/>
          <p:nvPr/>
        </p:nvGrpSpPr>
        <p:grpSpPr>
          <a:xfrm>
            <a:off x="2398072" y="5271637"/>
            <a:ext cx="1560606" cy="1768963"/>
            <a:chOff x="2398072" y="5271637"/>
            <a:chExt cx="1560606" cy="1768963"/>
          </a:xfrm>
        </p:grpSpPr>
        <p:pic>
          <p:nvPicPr>
            <p:cNvPr id="207" name="図 206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398072" y="5271637"/>
              <a:ext cx="1357298" cy="1461897"/>
            </a:xfrm>
            <a:prstGeom prst="rect">
              <a:avLst/>
            </a:prstGeom>
          </p:spPr>
        </p:pic>
        <p:sp>
          <p:nvSpPr>
            <p:cNvPr id="214" name="テキスト ボックス 213"/>
            <p:cNvSpPr txBox="1"/>
            <p:nvPr/>
          </p:nvSpPr>
          <p:spPr>
            <a:xfrm>
              <a:off x="2474031" y="6675399"/>
              <a:ext cx="1484647" cy="365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800"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</a:ln>
                  <a:solidFill>
                    <a:schemeClr val="tx1"/>
                  </a:solidFill>
                </a:rPr>
                <a:t>使い捨手袋</a:t>
              </a:r>
            </a:p>
          </p:txBody>
        </p:sp>
      </p:grpSp>
      <p:grpSp>
        <p:nvGrpSpPr>
          <p:cNvPr id="218" name="グループ化 217"/>
          <p:cNvGrpSpPr/>
          <p:nvPr/>
        </p:nvGrpSpPr>
        <p:grpSpPr>
          <a:xfrm>
            <a:off x="3912591" y="4797171"/>
            <a:ext cx="887247" cy="1396365"/>
            <a:chOff x="3800067" y="4490100"/>
            <a:chExt cx="887247" cy="1396365"/>
          </a:xfrm>
        </p:grpSpPr>
        <p:pic>
          <p:nvPicPr>
            <p:cNvPr id="208" name="図 207"/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3904304" y="4490100"/>
              <a:ext cx="677403" cy="1103271"/>
            </a:xfrm>
            <a:prstGeom prst="rect">
              <a:avLst/>
            </a:prstGeom>
          </p:spPr>
        </p:pic>
        <p:sp>
          <p:nvSpPr>
            <p:cNvPr id="215" name="テキスト ボックス 214"/>
            <p:cNvSpPr txBox="1"/>
            <p:nvPr/>
          </p:nvSpPr>
          <p:spPr>
            <a:xfrm>
              <a:off x="3800067" y="5521435"/>
              <a:ext cx="887247" cy="365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800"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</a:ln>
                  <a:solidFill>
                    <a:schemeClr val="tx1"/>
                  </a:solidFill>
                </a:rPr>
                <a:t>消毒液</a:t>
              </a:r>
            </a:p>
          </p:txBody>
        </p:sp>
      </p:grpSp>
      <p:grpSp>
        <p:nvGrpSpPr>
          <p:cNvPr id="221" name="グループ化 220"/>
          <p:cNvGrpSpPr/>
          <p:nvPr/>
        </p:nvGrpSpPr>
        <p:grpSpPr>
          <a:xfrm>
            <a:off x="5064735" y="4403595"/>
            <a:ext cx="887247" cy="1480949"/>
            <a:chOff x="5024769" y="4403595"/>
            <a:chExt cx="887247" cy="1480949"/>
          </a:xfrm>
        </p:grpSpPr>
        <p:pic>
          <p:nvPicPr>
            <p:cNvPr id="210" name="図 20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163312" y="4403595"/>
              <a:ext cx="610161" cy="1205380"/>
            </a:xfrm>
            <a:prstGeom prst="rect">
              <a:avLst/>
            </a:prstGeom>
          </p:spPr>
        </p:pic>
        <p:sp>
          <p:nvSpPr>
            <p:cNvPr id="216" name="テキスト ボックス 215"/>
            <p:cNvSpPr txBox="1"/>
            <p:nvPr/>
          </p:nvSpPr>
          <p:spPr>
            <a:xfrm>
              <a:off x="5024769" y="5522595"/>
              <a:ext cx="887247" cy="361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800"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</a:ln>
                  <a:solidFill>
                    <a:schemeClr val="tx1"/>
                  </a:solidFill>
                </a:rPr>
                <a:t>洗浄水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1"/>
          <p:cNvSpPr>
            <a:spLocks noGrp="1"/>
          </p:cNvSpPr>
          <p:nvPr>
            <p:ph type="ctrTitle"/>
          </p:nvPr>
        </p:nvSpPr>
        <p:spPr>
          <a:xfrm>
            <a:off x="298323" y="548640"/>
            <a:ext cx="6281547" cy="1061684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anchor="ctr">
            <a:normAutofit/>
          </a:bodyPr>
          <a:lstStyle/>
          <a:p>
            <a:pPr>
              <a:defRPr/>
            </a:pPr>
            <a:r>
              <a:rPr lang="ja-JP" altLang="en-US" sz="3600"/>
              <a:t>来場者への注意</a:t>
            </a:r>
          </a:p>
        </p:txBody>
      </p:sp>
      <p:pic>
        <p:nvPicPr>
          <p:cNvPr id="243" name="図 24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7334" y="7845171"/>
            <a:ext cx="5319217" cy="1920620"/>
          </a:xfrm>
          <a:prstGeom prst="rect">
            <a:avLst/>
          </a:prstGeom>
        </p:spPr>
      </p:pic>
      <p:sp>
        <p:nvSpPr>
          <p:cNvPr id="246" name="角丸四角形吹き出し 245"/>
          <p:cNvSpPr/>
          <p:nvPr/>
        </p:nvSpPr>
        <p:spPr>
          <a:xfrm>
            <a:off x="298323" y="1988819"/>
            <a:ext cx="6281547" cy="5688711"/>
          </a:xfrm>
          <a:prstGeom prst="wedgeRoundRectCallout">
            <a:avLst>
              <a:gd name="adj1" fmla="val -29536"/>
              <a:gd name="adj2" fmla="val 541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47" name="テキスト ボックス 246"/>
          <p:cNvSpPr txBox="1"/>
          <p:nvPr/>
        </p:nvSpPr>
        <p:spPr>
          <a:xfrm>
            <a:off x="451580" y="2420874"/>
            <a:ext cx="5975031" cy="117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60" indent="-456960">
              <a:buFont typeface="Wingdings"/>
              <a:buChar char="l"/>
              <a:defRPr/>
            </a:pPr>
            <a:r>
              <a:rPr lang="ja-JP" altLang="en-US" sz="240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</a:rPr>
              <a:t>本日はご来場いただきありがとうございます</a:t>
            </a:r>
          </a:p>
          <a:p>
            <a:pPr marL="456960" indent="-456960">
              <a:buFont typeface="Wingdings"/>
              <a:buChar char="l"/>
              <a:defRPr/>
            </a:pPr>
            <a:r>
              <a:rPr lang="ja-JP" altLang="en-US" sz="240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</a:rPr>
              <a:t>怪我をする恐れのある機械や・・・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19F7A23-6144-4F1B-C692-5FC61752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3" y="372069"/>
            <a:ext cx="6327531" cy="91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327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ＭＳ Ｐゴシック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ＭＳ Ｐゴシック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>
        <a:spAutoFit/>
      </a:bodyPr>
      <a:lstStyle>
        <a:defPPr>
          <a:defRPr lang="ja-JP" altLang="en-US" sz="5400">
            <a:ln w="12700" cap="flat" cmpd="sng" algn="ctr">
              <a:solidFill>
                <a:schemeClr val="accent1"/>
              </a:solidFill>
              <a:prstDash val="solid"/>
              <a:round/>
            </a:ln>
            <a:noFill/>
            <a:effectLst>
              <a:reflection blurRad="6350" stA="50000" endA="300" endPos="50000" dist="50800" dir="5400000" sy="-100000" algn="bl" rotWithShape="0"/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419</Words>
  <Application>Microsoft Office PowerPoint</Application>
  <PresentationFormat>A4 210 x 297 mm</PresentationFormat>
  <Paragraphs>81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HCR Dotum</vt:lpstr>
      <vt:lpstr>Arial</vt:lpstr>
      <vt:lpstr>Calibri</vt:lpstr>
      <vt:lpstr>Wingdings</vt:lpstr>
      <vt:lpstr>Thinkfree Office</vt:lpstr>
      <vt:lpstr>ケガをしたら</vt:lpstr>
      <vt:lpstr>インフルエンザについて</vt:lpstr>
      <vt:lpstr>ノロウイルスについて</vt:lpstr>
      <vt:lpstr>高血圧について</vt:lpstr>
      <vt:lpstr>農薬事故対策　①</vt:lpstr>
      <vt:lpstr>農薬事故対策　②</vt:lpstr>
      <vt:lpstr>遠隔ほ場への移動</vt:lpstr>
      <vt:lpstr>来場者への注意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農薬散布時の服装</dc:title>
  <dc:creator>michi</dc:creator>
  <cp:lastModifiedBy>昭雄 赤井</cp:lastModifiedBy>
  <cp:revision>138</cp:revision>
  <cp:lastPrinted>2018-03-19T10:13:05Z</cp:lastPrinted>
  <dcterms:created xsi:type="dcterms:W3CDTF">2018-02-08T07:45:51Z</dcterms:created>
  <dcterms:modified xsi:type="dcterms:W3CDTF">2025-08-06T10:06:27Z</dcterms:modified>
  <cp:version>0906.0100.01</cp:version>
</cp:coreProperties>
</file>