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
<Relationships xmlns="http://schemas.openxmlformats.org/package/2006/relationships">
  <Relationship Id="rId1" Type="http://schemas.openxmlformats.org/officeDocument/2006/relationships/officeDocument" Target="ppt/presentation.xml" />
  <Relationship Id="rId2" Type="http://schemas.openxmlformats.org/package/2006/relationships/metadata/thumbnail" Target="docProps/thumbnail.jpeg" />
  <Relationship Id="rId3" Type="http://schemas.openxmlformats.org/package/2006/relationships/metadata/core-properties" Target="docProps/core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ja-JP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vertBarState="maximized">
    <p:restoredLeft sz="13235"/>
    <p:restoredTop sz="95100"/>
  </p:normalViewPr>
  <p:slideViewPr>
    <p:cSldViewPr snapToObjects="1">
      <p:cViewPr>
        <p:scale>
          <a:sx n="70" d="100"/>
          <a:sy n="70" d="100"/>
        </p:scale>
        <p:origin x="0" y="0"/>
      </p:cViewPr>
      <p:guideLst>
        <p:guide orient="horz" pos="3116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slideMasters/slideMaster1.xml" />
  <Relationship Id="rId10" Type="http://schemas.openxmlformats.org/officeDocument/2006/relationships/tableStyles" Target="tableStyles.xml" />
  <Relationship Id="rId2" Type="http://schemas.openxmlformats.org/officeDocument/2006/relationships/slide" Target="slides/slide1.xml" />
  <Relationship Id="rId3" Type="http://schemas.openxmlformats.org/officeDocument/2006/relationships/slide" Target="slides/slide2.xml" />
  <Relationship Id="rId4" Type="http://schemas.openxmlformats.org/officeDocument/2006/relationships/slide" Target="slides/slide3.xml" />
  <Relationship Id="rId5" Type="http://schemas.openxmlformats.org/officeDocument/2006/relationships/slide" Target="slides/slide4.xml" />
  <Relationship Id="rId6" Type="http://schemas.openxmlformats.org/officeDocument/2006/relationships/slide" Target="slides/slide5.xml" />
  <Relationship Id="rId7" Type="http://schemas.openxmlformats.org/officeDocument/2006/relationships/presProps" Target="presProps.xml" />
  <Relationship Id="rId8" Type="http://schemas.openxmlformats.org/officeDocument/2006/relationships/viewProps" Target="viewProps.xml" />
  <Relationship Id="rId9" Type="http://schemas.openxmlformats.org/officeDocument/2006/relationships/theme" Target="theme/theme1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 スライド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49" y="3077280"/>
            <a:ext cx="5829299" cy="2123369"/>
          </a:xfrm>
        </p:spPr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699" y="5613400"/>
            <a:ext cx="4800599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サブタイトルのスタイルを編集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挿入" type="objOnly" preserve="1">
  <p:cSld name="挿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0" y="3077280"/>
            <a:ext cx="6858000" cy="2123369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目次" type="clipArtAndTx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607330" y="3198813"/>
            <a:ext cx="3643324" cy="464343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ja-JP" altLang="en-US"/>
              <a:t>序文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1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2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3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結論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縦書きタイトルと縦書きテキスト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 idx="0"/>
          </p:nvPr>
        </p:nvSpPr>
        <p:spPr>
          <a:xfrm>
            <a:off x="4972049" y="396699"/>
            <a:ext cx="15430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899" y="396699"/>
            <a:ext cx="45148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とコンテンツ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ブランク" type="blank" preserve="1">
  <p:cSld name="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セクション見出し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541734" y="6365522"/>
            <a:ext cx="5829299" cy="196744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4" y="4198585"/>
            <a:ext cx="5829299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2 つのコンテンツ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89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4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のみ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表" type="tbl" preserve="1">
  <p:cSld name="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sz="quarter" idx="13"/>
          </p:nvPr>
        </p:nvSpPr>
        <p:spPr>
          <a:xfrm>
            <a:off x="342020" y="2373313"/>
            <a:ext cx="6172199" cy="65364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ja-JP" altLang="en-US"/>
              <a:t>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4 つのコンテンツ" type="fourObj" preserve="1">
  <p:cSld name="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89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48614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02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527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付きの図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1344215" y="6934200"/>
            <a:ext cx="4114799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19"/>
            <a:ext cx="4114799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ja-JP" altLang="en-US"/>
              <a:t>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1"/>
            <a:ext cx="4114799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10" Type="http://schemas.openxmlformats.org/officeDocument/2006/relationships/slideLayout" Target="../slideLayouts/slideLayout10.xml" />
  <Relationship Id="rId11" Type="http://schemas.openxmlformats.org/officeDocument/2006/relationships/slideLayout" Target="../slideLayouts/slideLayout11.xml" />
  <Relationship Id="rId12" Type="http://schemas.openxmlformats.org/officeDocument/2006/relationships/slideLayout" Target="../slideLayouts/slideLayout12.xml" />
  <Relationship Id="rId13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3" Type="http://schemas.openxmlformats.org/officeDocument/2006/relationships/slideLayout" Target="../slideLayouts/slideLayout3.xml" />
  <Relationship Id="rId4" Type="http://schemas.openxmlformats.org/officeDocument/2006/relationships/slideLayout" Target="../slideLayouts/slideLayout4.xml" />
  <Relationship Id="rId5" Type="http://schemas.openxmlformats.org/officeDocument/2006/relationships/slideLayout" Target="../slideLayouts/slideLayout5.xml" />
  <Relationship Id="rId6" Type="http://schemas.openxmlformats.org/officeDocument/2006/relationships/slideLayout" Target="../slideLayouts/slideLayout6.xml" />
  <Relationship Id="rId7" Type="http://schemas.openxmlformats.org/officeDocument/2006/relationships/slideLayout" Target="../slideLayouts/slideLayout7.xml" />
  <Relationship Id="rId8" Type="http://schemas.openxmlformats.org/officeDocument/2006/relationships/slideLayout" Target="../slideLayouts/slideLayout8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Thinkfree Off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899" y="2311400"/>
            <a:ext cx="6172199" cy="653750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49" y="9181395"/>
            <a:ext cx="21716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1.jpeg" />
  <Relationship Id="rId3" Type="http://schemas.openxmlformats.org/officeDocument/2006/relationships/image" Target="../media/image2.jpeg" />
  <Relationship Id="rId4" Type="http://schemas.openxmlformats.org/officeDocument/2006/relationships/image" Target="../media/image3.jpeg" />
  <Relationship Id="rId5" Type="http://schemas.openxmlformats.org/officeDocument/2006/relationships/image" Target="../media/image4.jpeg" />
  <Relationship Id="rId6" Type="http://schemas.openxmlformats.org/officeDocument/2006/relationships/image" Target="../media/image5.jpeg" />
  <Relationship Id="rId7" Type="http://schemas.openxmlformats.org/officeDocument/2006/relationships/image" Target="../media/image6.jpeg" />
  <Relationship Id="rId8" Type="http://schemas.openxmlformats.org/officeDocument/2006/relationships/image" Target="../media/image7.jpeg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8.jpeg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9.jpeg" />
  <Relationship Id="rId3" Type="http://schemas.openxmlformats.org/officeDocument/2006/relationships/image" Target="../media/image10.jpeg" />
  <Relationship Id="rId4" Type="http://schemas.openxmlformats.org/officeDocument/2006/relationships/image" Target="../media/image11.jpeg" />
  <Relationship Id="rId5" Type="http://schemas.openxmlformats.org/officeDocument/2006/relationships/image" Target="../media/image12.jpeg" />
  <Relationship Id="rId6" Type="http://schemas.openxmlformats.org/officeDocument/2006/relationships/image" Target="../media/image13.jpeg" />
  <Relationship Id="rId7" Type="http://schemas.openxmlformats.org/officeDocument/2006/relationships/image" Target="../media/image14.jpeg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  <Relationship Id="rId2" Type="http://schemas.openxmlformats.org/officeDocument/2006/relationships/image" Target="../media/image15.jpeg" />
  <Relationship Id="rId3" Type="http://schemas.openxmlformats.org/officeDocument/2006/relationships/image" Target="../media/image16.jpeg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17.jpeg" />
  <Relationship Id="rId3" Type="http://schemas.openxmlformats.org/officeDocument/2006/relationships/image" Target="../media/image18.jpeg" />
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3600"/>
              <a:t>手をきれいに！</a:t>
            </a:r>
            <a:endParaRPr lang="ja-JP" altLang="en-US" sz="3600"/>
          </a:p>
        </p:txBody>
      </p:sp>
      <p:sp>
        <p:nvSpPr>
          <p:cNvPr id="25" name=""/>
          <p:cNvSpPr/>
          <p:nvPr/>
        </p:nvSpPr>
        <p:spPr>
          <a:xfrm>
            <a:off x="764667" y="1852000"/>
            <a:ext cx="2983658" cy="720090"/>
          </a:xfrm>
          <a:prstGeom prst="flowChartTerminator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/>
              <a:t>手洗いの手順</a:t>
            </a:r>
            <a:endParaRPr lang="ja-JP" altLang="en-US" sz="2400"/>
          </a:p>
        </p:txBody>
      </p:sp>
      <p:grpSp>
        <p:nvGrpSpPr>
          <p:cNvPr id="28" name=""/>
          <p:cNvGrpSpPr/>
          <p:nvPr/>
        </p:nvGrpSpPr>
        <p:grpSpPr>
          <a:xfrm rot="0">
            <a:off x="341174" y="3017706"/>
            <a:ext cx="3087826" cy="1494207"/>
            <a:chOff x="751331" y="3360499"/>
            <a:chExt cx="3087826" cy="1494207"/>
          </a:xfrm>
        </p:grpSpPr>
        <p:grpSp>
          <p:nvGrpSpPr>
            <p:cNvPr id="24" name=""/>
            <p:cNvGrpSpPr/>
            <p:nvPr/>
          </p:nvGrpSpPr>
          <p:grpSpPr>
            <a:xfrm rot="0">
              <a:off x="751331" y="3360499"/>
              <a:ext cx="1669542" cy="1494207"/>
              <a:chOff x="2594228" y="1889757"/>
              <a:chExt cx="1669542" cy="1494207"/>
            </a:xfrm>
          </p:grpSpPr>
          <p:pic>
            <p:nvPicPr>
              <p:cNvPr id="7" name=""/>
              <p:cNvPicPr>
                <a:picLocks noChangeAspect="1"/>
              </p:cNvPicPr>
              <p:nvPr/>
            </p:nvPicPr>
            <p:blipFill rotWithShape="1">
              <a:blip r:embed="rId2"/>
              <a:srcRect/>
              <a:stretch>
                <a:fillRect/>
              </a:stretch>
            </p:blipFill>
            <p:spPr>
              <a:xfrm>
                <a:off x="2648732" y="2227670"/>
                <a:ext cx="1500356" cy="853095"/>
              </a:xfrm>
              <a:prstGeom prst="rect">
                <a:avLst/>
              </a:prstGeom>
            </p:spPr>
          </p:pic>
          <p:sp>
            <p:nvSpPr>
              <p:cNvPr id="18" name=""/>
              <p:cNvSpPr/>
              <p:nvPr/>
            </p:nvSpPr>
            <p:spPr>
              <a:xfrm>
                <a:off x="2594228" y="1889757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26" name=""/>
            <p:cNvSpPr/>
            <p:nvPr/>
          </p:nvSpPr>
          <p:spPr>
            <a:xfrm>
              <a:off x="2626041" y="3360499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１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27" name=""/>
            <p:cNvSpPr txBox="1"/>
            <p:nvPr/>
          </p:nvSpPr>
          <p:spPr>
            <a:xfrm>
              <a:off x="2482022" y="3800854"/>
              <a:ext cx="1357135" cy="642753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ja-JP" altLang="en-US"/>
                <a:t>手のひらをよくこする</a:t>
              </a:r>
              <a:endParaRPr lang="ja-JP" altLang="en-US"/>
            </a:p>
          </p:txBody>
        </p:sp>
      </p:grpSp>
      <p:grpSp>
        <p:nvGrpSpPr>
          <p:cNvPr id="43" name=""/>
          <p:cNvGrpSpPr/>
          <p:nvPr/>
        </p:nvGrpSpPr>
        <p:grpSpPr>
          <a:xfrm rot="0">
            <a:off x="341174" y="4860148"/>
            <a:ext cx="3130677" cy="1494207"/>
            <a:chOff x="3428999" y="3180457"/>
            <a:chExt cx="3130677" cy="1494207"/>
          </a:xfrm>
        </p:grpSpPr>
        <p:grpSp>
          <p:nvGrpSpPr>
            <p:cNvPr id="23" name=""/>
            <p:cNvGrpSpPr/>
            <p:nvPr/>
          </p:nvGrpSpPr>
          <p:grpSpPr>
            <a:xfrm rot="0">
              <a:off x="3428999" y="3180457"/>
              <a:ext cx="1669542" cy="1494207"/>
              <a:chOff x="4516967" y="2965701"/>
              <a:chExt cx="1669542" cy="1494207"/>
            </a:xfrm>
          </p:grpSpPr>
          <p:pic>
            <p:nvPicPr>
              <p:cNvPr id="8" name=""/>
              <p:cNvPicPr>
                <a:picLocks noChangeAspect="1"/>
              </p:cNvPicPr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4674107" y="3161117"/>
                <a:ext cx="1511808" cy="1103376"/>
              </a:xfrm>
              <a:prstGeom prst="rect">
                <a:avLst/>
              </a:prstGeom>
            </p:spPr>
          </p:pic>
          <p:sp>
            <p:nvSpPr>
              <p:cNvPr id="17" name=""/>
              <p:cNvSpPr/>
              <p:nvPr/>
            </p:nvSpPr>
            <p:spPr>
              <a:xfrm>
                <a:off x="4516967" y="2965701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29" name=""/>
            <p:cNvSpPr/>
            <p:nvPr/>
          </p:nvSpPr>
          <p:spPr>
            <a:xfrm>
              <a:off x="5263407" y="3180457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２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30" name=""/>
            <p:cNvSpPr txBox="1"/>
            <p:nvPr/>
          </p:nvSpPr>
          <p:spPr>
            <a:xfrm>
              <a:off x="5157216" y="3606293"/>
              <a:ext cx="1402460" cy="9086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/>
                <a:t>手の甲を伸ばすようにこする</a:t>
              </a:r>
              <a:endParaRPr lang="ja-JP" altLang="en-US"/>
            </a:p>
          </p:txBody>
        </p:sp>
      </p:grpSp>
      <p:grpSp>
        <p:nvGrpSpPr>
          <p:cNvPr id="42" name=""/>
          <p:cNvGrpSpPr/>
          <p:nvPr/>
        </p:nvGrpSpPr>
        <p:grpSpPr>
          <a:xfrm rot="0">
            <a:off x="298322" y="6642391"/>
            <a:ext cx="3087825" cy="1494207"/>
            <a:chOff x="341174" y="5259017"/>
            <a:chExt cx="3087825" cy="1494207"/>
          </a:xfrm>
        </p:grpSpPr>
        <p:grpSp>
          <p:nvGrpSpPr>
            <p:cNvPr id="22" name=""/>
            <p:cNvGrpSpPr/>
            <p:nvPr/>
          </p:nvGrpSpPr>
          <p:grpSpPr>
            <a:xfrm rot="0">
              <a:off x="341174" y="5259017"/>
              <a:ext cx="1669542" cy="1494207"/>
              <a:chOff x="4712969" y="4610549"/>
              <a:chExt cx="1669542" cy="1494207"/>
            </a:xfrm>
          </p:grpSpPr>
          <p:pic>
            <p:nvPicPr>
              <p:cNvPr id="11" name=""/>
              <p:cNvPicPr>
                <a:picLocks noChangeAspect="1"/>
              </p:cNvPicPr>
              <p:nvPr/>
            </p:nvPicPr>
            <p:blipFill rotWithShape="1">
              <a:blip r:embed="rId4"/>
              <a:srcRect/>
              <a:stretch>
                <a:fillRect/>
              </a:stretch>
            </p:blipFill>
            <p:spPr>
              <a:xfrm>
                <a:off x="4884419" y="4871507"/>
                <a:ext cx="1459228" cy="1000385"/>
              </a:xfrm>
              <a:prstGeom prst="rect">
                <a:avLst/>
              </a:prstGeom>
            </p:spPr>
          </p:pic>
          <p:sp>
            <p:nvSpPr>
              <p:cNvPr id="16" name=""/>
              <p:cNvSpPr/>
              <p:nvPr/>
            </p:nvSpPr>
            <p:spPr>
              <a:xfrm>
                <a:off x="4712969" y="4610549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31" name=""/>
            <p:cNvSpPr/>
            <p:nvPr/>
          </p:nvSpPr>
          <p:spPr>
            <a:xfrm>
              <a:off x="2132731" y="5259017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３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32" name=""/>
            <p:cNvSpPr txBox="1"/>
            <p:nvPr/>
          </p:nvSpPr>
          <p:spPr>
            <a:xfrm>
              <a:off x="2026539" y="5684852"/>
              <a:ext cx="1402460" cy="90991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/>
                <a:t>指先、爪の間を念入りにこする</a:t>
              </a:r>
              <a:endParaRPr lang="ja-JP" altLang="en-US"/>
            </a:p>
          </p:txBody>
        </p:sp>
      </p:grpSp>
      <p:grpSp>
        <p:nvGrpSpPr>
          <p:cNvPr id="41" name=""/>
          <p:cNvGrpSpPr/>
          <p:nvPr/>
        </p:nvGrpSpPr>
        <p:grpSpPr>
          <a:xfrm rot="0">
            <a:off x="3618535" y="4319621"/>
            <a:ext cx="3130677" cy="1494207"/>
            <a:chOff x="3428999" y="5259017"/>
            <a:chExt cx="3130677" cy="1494207"/>
          </a:xfrm>
        </p:grpSpPr>
        <p:grpSp>
          <p:nvGrpSpPr>
            <p:cNvPr id="21" name=""/>
            <p:cNvGrpSpPr/>
            <p:nvPr/>
          </p:nvGrpSpPr>
          <p:grpSpPr>
            <a:xfrm rot="0">
              <a:off x="3428999" y="5259017"/>
              <a:ext cx="1669542" cy="1494207"/>
              <a:chOff x="4634102" y="4205896"/>
              <a:chExt cx="1669542" cy="1494207"/>
            </a:xfrm>
          </p:grpSpPr>
          <p:pic>
            <p:nvPicPr>
              <p:cNvPr id="6" name=""/>
              <p:cNvPicPr>
                <a:picLocks noChangeAspect="1"/>
              </p:cNvPicPr>
              <p:nvPr/>
            </p:nvPicPr>
            <p:blipFill rotWithShape="1">
              <a:blip r:embed="rId5"/>
              <a:srcRect/>
              <a:stretch>
                <a:fillRect/>
              </a:stretch>
            </p:blipFill>
            <p:spPr>
              <a:xfrm>
                <a:off x="4797171" y="4445508"/>
                <a:ext cx="1365504" cy="1014984"/>
              </a:xfrm>
              <a:prstGeom prst="rect">
                <a:avLst/>
              </a:prstGeom>
            </p:spPr>
          </p:pic>
          <p:sp>
            <p:nvSpPr>
              <p:cNvPr id="15" name=""/>
              <p:cNvSpPr/>
              <p:nvPr/>
            </p:nvSpPr>
            <p:spPr>
              <a:xfrm>
                <a:off x="4634102" y="4205896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33" name=""/>
            <p:cNvSpPr/>
            <p:nvPr/>
          </p:nvSpPr>
          <p:spPr>
            <a:xfrm>
              <a:off x="5263407" y="5360812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４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34" name=""/>
            <p:cNvSpPr txBox="1"/>
            <p:nvPr/>
          </p:nvSpPr>
          <p:spPr>
            <a:xfrm>
              <a:off x="5157216" y="5786647"/>
              <a:ext cx="1402460" cy="6437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/>
                <a:t>指の間を洗う</a:t>
              </a:r>
              <a:endParaRPr lang="ja-JP" altLang="en-US"/>
            </a:p>
          </p:txBody>
        </p:sp>
      </p:grpSp>
      <p:grpSp>
        <p:nvGrpSpPr>
          <p:cNvPr id="40" name=""/>
          <p:cNvGrpSpPr/>
          <p:nvPr/>
        </p:nvGrpSpPr>
        <p:grpSpPr>
          <a:xfrm rot="0">
            <a:off x="3618535" y="6057288"/>
            <a:ext cx="3087826" cy="1494207"/>
            <a:chOff x="341174" y="7419287"/>
            <a:chExt cx="3087826" cy="1494207"/>
          </a:xfrm>
        </p:grpSpPr>
        <p:grpSp>
          <p:nvGrpSpPr>
            <p:cNvPr id="20" name=""/>
            <p:cNvGrpSpPr/>
            <p:nvPr/>
          </p:nvGrpSpPr>
          <p:grpSpPr>
            <a:xfrm rot="0">
              <a:off x="341174" y="7419287"/>
              <a:ext cx="1669542" cy="1494207"/>
              <a:chOff x="4674106" y="5700103"/>
              <a:chExt cx="1669542" cy="1494207"/>
            </a:xfrm>
          </p:grpSpPr>
          <p:pic>
            <p:nvPicPr>
              <p:cNvPr id="10" name=""/>
              <p:cNvPicPr>
                <a:picLocks noChangeAspect="1"/>
              </p:cNvPicPr>
              <p:nvPr/>
            </p:nvPicPr>
            <p:blipFill rotWithShape="1">
              <a:blip r:embed="rId6"/>
              <a:srcRect/>
              <a:stretch>
                <a:fillRect/>
              </a:stretch>
            </p:blipFill>
            <p:spPr>
              <a:xfrm>
                <a:off x="4865369" y="5812918"/>
                <a:ext cx="1359406" cy="1057655"/>
              </a:xfrm>
              <a:prstGeom prst="rect">
                <a:avLst/>
              </a:prstGeom>
            </p:spPr>
          </p:pic>
          <p:sp>
            <p:nvSpPr>
              <p:cNvPr id="14" name=""/>
              <p:cNvSpPr/>
              <p:nvPr/>
            </p:nvSpPr>
            <p:spPr>
              <a:xfrm>
                <a:off x="4674106" y="5700103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2075498" y="7419287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５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36" name=""/>
            <p:cNvSpPr txBox="1"/>
            <p:nvPr/>
          </p:nvSpPr>
          <p:spPr>
            <a:xfrm>
              <a:off x="2026540" y="7845123"/>
              <a:ext cx="1402460" cy="9098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/>
                <a:t>親指と手のひらをねじり洗いする</a:t>
              </a:r>
              <a:endParaRPr lang="ja-JP" altLang="en-US"/>
            </a:p>
          </p:txBody>
        </p:sp>
      </p:grpSp>
      <p:grpSp>
        <p:nvGrpSpPr>
          <p:cNvPr id="39" name=""/>
          <p:cNvGrpSpPr/>
          <p:nvPr/>
        </p:nvGrpSpPr>
        <p:grpSpPr>
          <a:xfrm rot="0">
            <a:off x="3575685" y="7839531"/>
            <a:ext cx="3130676" cy="1494207"/>
            <a:chOff x="3428999" y="7419287"/>
            <a:chExt cx="3130676" cy="1494207"/>
          </a:xfrm>
        </p:grpSpPr>
        <p:grpSp>
          <p:nvGrpSpPr>
            <p:cNvPr id="19" name=""/>
            <p:cNvGrpSpPr/>
            <p:nvPr/>
          </p:nvGrpSpPr>
          <p:grpSpPr>
            <a:xfrm rot="0">
              <a:off x="3428999" y="7419287"/>
              <a:ext cx="1669542" cy="1494207"/>
              <a:chOff x="4769738" y="7392961"/>
              <a:chExt cx="1669542" cy="1494207"/>
            </a:xfrm>
          </p:grpSpPr>
          <p:pic>
            <p:nvPicPr>
              <p:cNvPr id="9" name=""/>
              <p:cNvPicPr>
                <a:picLocks noChangeAspect="1"/>
              </p:cNvPicPr>
              <p:nvPr/>
            </p:nvPicPr>
            <p:blipFill rotWithShape="1">
              <a:blip r:embed="rId7"/>
              <a:srcRect/>
              <a:stretch>
                <a:fillRect/>
              </a:stretch>
            </p:blipFill>
            <p:spPr>
              <a:xfrm>
                <a:off x="4865369" y="7579232"/>
                <a:ext cx="1478280" cy="1121664"/>
              </a:xfrm>
              <a:prstGeom prst="rect">
                <a:avLst/>
              </a:prstGeom>
            </p:spPr>
          </p:pic>
          <p:sp>
            <p:nvSpPr>
              <p:cNvPr id="13" name=""/>
              <p:cNvSpPr/>
              <p:nvPr/>
            </p:nvSpPr>
            <p:spPr>
              <a:xfrm>
                <a:off x="4769738" y="7392961"/>
                <a:ext cx="1669542" cy="1494207"/>
              </a:xfrm>
              <a:prstGeom prst="ellipse">
                <a:avLst/>
              </a:prstGeom>
              <a:noFill/>
              <a:ln w="38100" algn="ctr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p>
                <a:pPr algn="ctr">
                  <a:defRPr/>
                </a:pPr>
                <a:endParaRPr lang="ja-JP" altLang="en-US"/>
              </a:p>
            </p:txBody>
          </p:sp>
        </p:grpSp>
        <p:sp>
          <p:nvSpPr>
            <p:cNvPr id="37" name=""/>
            <p:cNvSpPr/>
            <p:nvPr/>
          </p:nvSpPr>
          <p:spPr>
            <a:xfrm>
              <a:off x="5263407" y="7419287"/>
              <a:ext cx="417385" cy="32404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100">
                  <a:solidFill>
                    <a:schemeClr val="tx1"/>
                  </a:solidFill>
                </a:rPr>
                <a:t>６</a:t>
              </a:r>
              <a:endParaRPr lang="ja-JP" altLang="en-US" sz="2100">
                <a:solidFill>
                  <a:schemeClr val="tx1"/>
                </a:solidFill>
              </a:endParaRPr>
            </a:p>
          </p:txBody>
        </p:sp>
        <p:sp>
          <p:nvSpPr>
            <p:cNvPr id="38" name=""/>
            <p:cNvSpPr txBox="1"/>
            <p:nvPr/>
          </p:nvSpPr>
          <p:spPr>
            <a:xfrm>
              <a:off x="5157215" y="7845123"/>
              <a:ext cx="1402460" cy="642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/>
                <a:t>手首も忘れず洗う</a:t>
              </a:r>
              <a:endParaRPr lang="ja-JP" altLang="en-US"/>
            </a:p>
          </p:txBody>
        </p:sp>
      </p:grpSp>
      <p:grpSp>
        <p:nvGrpSpPr>
          <p:cNvPr id="45" name=""/>
          <p:cNvGrpSpPr/>
          <p:nvPr/>
        </p:nvGrpSpPr>
        <p:grpSpPr>
          <a:xfrm rot="0">
            <a:off x="4383429" y="1844802"/>
            <a:ext cx="2216633" cy="2089594"/>
            <a:chOff x="4015561" y="1987486"/>
            <a:chExt cx="2216633" cy="2089594"/>
          </a:xfrm>
        </p:grpSpPr>
        <p:sp>
          <p:nvSpPr>
            <p:cNvPr id="44" name=""/>
            <p:cNvSpPr/>
            <p:nvPr/>
          </p:nvSpPr>
          <p:spPr>
            <a:xfrm>
              <a:off x="4015561" y="1987486"/>
              <a:ext cx="2017585" cy="2017585"/>
            </a:xfrm>
            <a:prstGeom prst="donut">
              <a:avLst>
                <a:gd name="adj" fmla="val 7031"/>
              </a:avLst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ja-JP" altLang="en-US"/>
            </a:p>
          </p:txBody>
        </p:sp>
        <p:pic>
          <p:nvPicPr>
            <p:cNvPr id="12" name=""/>
            <p:cNvPicPr>
              <a:picLocks noChangeAspect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4151757" y="2164271"/>
              <a:ext cx="2080438" cy="1912809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1127379" y="6858000"/>
            <a:ext cx="4870706" cy="962012"/>
          </a:xfrm>
          <a:prstGeom prst="chord">
            <a:avLst>
              <a:gd name="adj1" fmla="val 21265408"/>
              <a:gd name="adj2" fmla="val 15843303"/>
            </a:avLst>
          </a:prstGeom>
          <a:solidFill>
            <a:schemeClr val="accent2">
              <a:lumMod val="80000"/>
              <a:lumOff val="2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3600"/>
              <a:t>一般作業時の服装</a:t>
            </a:r>
            <a:endParaRPr lang="ja-JP" altLang="en-US" sz="3600"/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249768" y="3429000"/>
            <a:ext cx="2398409" cy="3809406"/>
          </a:xfrm>
          <a:prstGeom prst="rect">
            <a:avLst/>
          </a:prstGeom>
        </p:spPr>
      </p:pic>
      <p:sp>
        <p:nvSpPr>
          <p:cNvPr id="6" name=""/>
          <p:cNvSpPr/>
          <p:nvPr/>
        </p:nvSpPr>
        <p:spPr>
          <a:xfrm>
            <a:off x="263270" y="2272135"/>
            <a:ext cx="3165728" cy="79209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p>
            <a:pPr>
              <a:defRPr/>
            </a:pPr>
            <a:r>
              <a:rPr lang="ja-JP" altLang="en-US" sz="2000"/>
              <a:t>髪が落ちないよう帽子をかぶり長い髪は束ねる</a:t>
            </a:r>
            <a:endParaRPr lang="ja-JP" altLang="en-US" sz="2000"/>
          </a:p>
        </p:txBody>
      </p:sp>
      <p:sp>
        <p:nvSpPr>
          <p:cNvPr id="7" name=""/>
          <p:cNvSpPr/>
          <p:nvPr/>
        </p:nvSpPr>
        <p:spPr>
          <a:xfrm>
            <a:off x="4323016" y="4365117"/>
            <a:ext cx="2421064" cy="79209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爪は短く衛生的、マニキュアは付けない</a:t>
            </a:r>
            <a:endParaRPr lang="ja-JP" altLang="en-US" sz="2000"/>
          </a:p>
        </p:txBody>
      </p:sp>
      <p:sp>
        <p:nvSpPr>
          <p:cNvPr id="8" name=""/>
          <p:cNvSpPr/>
          <p:nvPr/>
        </p:nvSpPr>
        <p:spPr>
          <a:xfrm>
            <a:off x="4079748" y="6065901"/>
            <a:ext cx="2376297" cy="79209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半ズボンははかない</a:t>
            </a:r>
            <a:endParaRPr lang="ja-JP" altLang="en-US" sz="2000"/>
          </a:p>
        </p:txBody>
      </p:sp>
      <p:sp>
        <p:nvSpPr>
          <p:cNvPr id="9" name=""/>
          <p:cNvSpPr/>
          <p:nvPr/>
        </p:nvSpPr>
        <p:spPr>
          <a:xfrm>
            <a:off x="0" y="4365117"/>
            <a:ext cx="2581946" cy="1080135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清潔で動きやすい作業着で裾は絞っているものが望ましい</a:t>
            </a:r>
            <a:endParaRPr lang="ja-JP" altLang="en-US" sz="2000"/>
          </a:p>
        </p:txBody>
      </p:sp>
      <p:sp>
        <p:nvSpPr>
          <p:cNvPr id="10" name=""/>
          <p:cNvSpPr/>
          <p:nvPr/>
        </p:nvSpPr>
        <p:spPr>
          <a:xfrm>
            <a:off x="223338" y="6366034"/>
            <a:ext cx="2567323" cy="983932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機械類に巻き込まれるものをぶらさげない</a:t>
            </a:r>
            <a:endParaRPr lang="ja-JP" altLang="en-US" sz="2000"/>
          </a:p>
        </p:txBody>
      </p:sp>
      <p:sp>
        <p:nvSpPr>
          <p:cNvPr id="11" name=""/>
          <p:cNvSpPr/>
          <p:nvPr/>
        </p:nvSpPr>
        <p:spPr>
          <a:xfrm>
            <a:off x="3863721" y="2668185"/>
            <a:ext cx="2757105" cy="760815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ピアス、ネックレス等のアクセサリーは外す</a:t>
            </a:r>
            <a:endParaRPr lang="ja-JP" altLang="en-US" sz="2000"/>
          </a:p>
        </p:txBody>
      </p:sp>
      <p:sp>
        <p:nvSpPr>
          <p:cNvPr id="13" name=""/>
          <p:cNvSpPr/>
          <p:nvPr/>
        </p:nvSpPr>
        <p:spPr>
          <a:xfrm>
            <a:off x="4079748" y="7423963"/>
            <a:ext cx="2637092" cy="39604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長靴は汚れたら洗う</a:t>
            </a:r>
            <a:endParaRPr lang="ja-JP" altLang="en-US" sz="2000"/>
          </a:p>
        </p:txBody>
      </p:sp>
      <p:sp>
        <p:nvSpPr>
          <p:cNvPr id="14" name=""/>
          <p:cNvSpPr/>
          <p:nvPr/>
        </p:nvSpPr>
        <p:spPr>
          <a:xfrm>
            <a:off x="583220" y="8181594"/>
            <a:ext cx="5800816" cy="792099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>
              <a:defRPr/>
            </a:pPr>
            <a:r>
              <a:rPr lang="ja-JP" altLang="en-US" sz="2000"/>
              <a:t>基本的には私物は所持しない（所持する場合は許可を得ること）</a:t>
            </a:r>
            <a:endParaRPr lang="ja-JP" altLang="en-US" sz="2000"/>
          </a:p>
        </p:txBody>
      </p:sp>
      <p:cxnSp>
        <p:nvCxnSpPr>
          <p:cNvPr id="15" name=""/>
          <p:cNvCxnSpPr/>
          <p:nvPr/>
        </p:nvCxnSpPr>
        <p:spPr>
          <a:xfrm rot="16200000" flipH="1">
            <a:off x="1491313" y="3072844"/>
            <a:ext cx="1300883" cy="1283661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"/>
          <p:cNvCxnSpPr/>
          <p:nvPr/>
        </p:nvCxnSpPr>
        <p:spPr>
          <a:xfrm flipV="1">
            <a:off x="2229794" y="5770785"/>
            <a:ext cx="965797" cy="595249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"/>
          <p:cNvCxnSpPr>
            <a:endCxn id="8" idx="1"/>
          </p:cNvCxnSpPr>
          <p:nvPr/>
        </p:nvCxnSpPr>
        <p:spPr>
          <a:xfrm>
            <a:off x="3573171" y="6133190"/>
            <a:ext cx="506576" cy="328760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"/>
          <p:cNvCxnSpPr>
            <a:stCxn id="9" idx="3"/>
          </p:cNvCxnSpPr>
          <p:nvPr/>
        </p:nvCxnSpPr>
        <p:spPr>
          <a:xfrm rot="16200000" flipH="1">
            <a:off x="2375547" y="5111583"/>
            <a:ext cx="614437" cy="201640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"/>
          <p:cNvCxnSpPr/>
          <p:nvPr/>
        </p:nvCxnSpPr>
        <p:spPr>
          <a:xfrm rot="10800000" flipV="1">
            <a:off x="4509148" y="5157217"/>
            <a:ext cx="362698" cy="325219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"/>
          <p:cNvCxnSpPr/>
          <p:nvPr/>
        </p:nvCxnSpPr>
        <p:spPr>
          <a:xfrm rot="10800000" flipV="1">
            <a:off x="3945437" y="3429000"/>
            <a:ext cx="1127423" cy="720090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"/>
          <p:cNvCxnSpPr>
            <a:endCxn id="13" idx="1"/>
          </p:cNvCxnSpPr>
          <p:nvPr/>
        </p:nvCxnSpPr>
        <p:spPr>
          <a:xfrm rot="16200000" flipH="1">
            <a:off x="3444467" y="6986707"/>
            <a:ext cx="763986" cy="506576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73600" y="2188800"/>
            <a:ext cx="6325200" cy="534471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algn="ctr">
            <a:noFill/>
          </a:ln>
        </p:spPr>
        <p:style>
          <a:lnRef idx="2">
            <a:schemeClr val="accent4">
              <a:shade val="2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/>
            </a:pPr>
            <a:endParaRPr lang="ja-JP" altLang="en-US"/>
          </a:p>
        </p:txBody>
      </p:sp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 fontScale="90000"/>
          </a:bodyPr>
          <a:lstStyle/>
          <a:p>
            <a:pPr>
              <a:defRPr/>
            </a:pPr>
            <a:r>
              <a:rPr lang="ja-JP" altLang="en-US" sz="3600"/>
              <a:t>収穫容器に収穫物以外は入れない</a:t>
            </a:r>
            <a:endParaRPr lang="ja-JP" altLang="en-US" sz="3600"/>
          </a:p>
        </p:txBody>
      </p:sp>
      <p:pic>
        <p:nvPicPr>
          <p:cNvPr id="27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220884" y="7839581"/>
            <a:ext cx="3865625" cy="2142237"/>
          </a:xfrm>
          <a:prstGeom prst="rect">
            <a:avLst/>
          </a:prstGeom>
        </p:spPr>
      </p:pic>
      <p:pic>
        <p:nvPicPr>
          <p:cNvPr id="29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97212" y="2188800"/>
            <a:ext cx="2731786" cy="2162664"/>
          </a:xfrm>
          <a:prstGeom prst="rect">
            <a:avLst/>
          </a:prstGeom>
        </p:spPr>
      </p:pic>
      <p:pic>
        <p:nvPicPr>
          <p:cNvPr id="30" name="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583811" y="3933063"/>
            <a:ext cx="2448293" cy="2295274"/>
          </a:xfrm>
          <a:prstGeom prst="rect">
            <a:avLst/>
          </a:prstGeom>
        </p:spPr>
      </p:pic>
      <p:pic>
        <p:nvPicPr>
          <p:cNvPr id="31" name="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429000" y="1772793"/>
            <a:ext cx="3129224" cy="3002984"/>
          </a:xfrm>
          <a:prstGeom prst="rect">
            <a:avLst/>
          </a:prstGeom>
        </p:spPr>
      </p:pic>
      <p:pic>
        <p:nvPicPr>
          <p:cNvPr id="32" name="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 rot="3394954">
            <a:off x="2176060" y="4602755"/>
            <a:ext cx="3136876" cy="923275"/>
          </a:xfrm>
          <a:prstGeom prst="rect">
            <a:avLst/>
          </a:prstGeom>
        </p:spPr>
      </p:pic>
      <p:sp>
        <p:nvSpPr>
          <p:cNvPr id="33" name=""/>
          <p:cNvSpPr/>
          <p:nvPr/>
        </p:nvSpPr>
        <p:spPr>
          <a:xfrm>
            <a:off x="2437235" y="7098351"/>
            <a:ext cx="1875342" cy="1875342"/>
          </a:xfrm>
          <a:prstGeom prst="mathMultiply">
            <a:avLst>
              <a:gd name="adj1" fmla="val 4685"/>
            </a:avLst>
          </a:prstGeom>
          <a:solidFill>
            <a:srgbClr val="ff0000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34" name=""/>
          <p:cNvSpPr/>
          <p:nvPr/>
        </p:nvSpPr>
        <p:spPr>
          <a:xfrm>
            <a:off x="2811384" y="6465139"/>
            <a:ext cx="1275617" cy="1068374"/>
          </a:xfrm>
          <a:prstGeom prst="downArrow">
            <a:avLst>
              <a:gd name="adj1" fmla="val 46166"/>
              <a:gd name="adj2" fmla="val 34375"/>
            </a:avLst>
          </a:prstGeom>
          <a:solidFill>
            <a:srgbClr val="ff0000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grpSp>
        <p:nvGrpSpPr>
          <p:cNvPr id="37" name=""/>
          <p:cNvGrpSpPr/>
          <p:nvPr/>
        </p:nvGrpSpPr>
        <p:grpSpPr>
          <a:xfrm rot="0">
            <a:off x="406886" y="4365117"/>
            <a:ext cx="3022113" cy="2191988"/>
            <a:chOff x="0" y="4953000"/>
            <a:chExt cx="3022113" cy="2191988"/>
          </a:xfrm>
        </p:grpSpPr>
        <p:pic>
          <p:nvPicPr>
            <p:cNvPr id="28" name=""/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0" y="4953000"/>
              <a:ext cx="3022113" cy="2191988"/>
            </a:xfrm>
            <a:prstGeom prst="rect">
              <a:avLst/>
            </a:prstGeom>
          </p:spPr>
        </p:pic>
        <p:sp>
          <p:nvSpPr>
            <p:cNvPr id="36" name=""/>
            <p:cNvSpPr txBox="1"/>
            <p:nvPr/>
          </p:nvSpPr>
          <p:spPr>
            <a:xfrm rot="20592356">
              <a:off x="27345" y="5018075"/>
              <a:ext cx="1764784" cy="453085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作物残渣</a:t>
              </a:r>
              <a:endParaRPr lang="ja-JP" altLang="en-US" sz="2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363656" y="5895988"/>
            <a:ext cx="4870706" cy="962012"/>
          </a:xfrm>
          <a:prstGeom prst="chord">
            <a:avLst>
              <a:gd name="adj1" fmla="val 21265408"/>
              <a:gd name="adj2" fmla="val 15843303"/>
            </a:avLst>
          </a:prstGeom>
          <a:solidFill>
            <a:schemeClr val="accent2">
              <a:lumMod val="80000"/>
              <a:lumOff val="2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" name=""/>
          <p:cNvSpPr/>
          <p:nvPr/>
        </p:nvSpPr>
        <p:spPr>
          <a:xfrm>
            <a:off x="1341299" y="8665762"/>
            <a:ext cx="4175402" cy="1064514"/>
          </a:xfrm>
          <a:prstGeom prst="donut">
            <a:avLst>
              <a:gd name="adj" fmla="val 12500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2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タイトル 1"/>
          <p:cNvSpPr>
            <a:spLocks noGrp="1"/>
          </p:cNvSpPr>
          <p:nvPr/>
        </p:nvSpPr>
        <p:spPr>
          <a:xfrm>
            <a:off x="298323" y="548640"/>
            <a:ext cx="6301740" cy="1061684"/>
          </a:xfrm>
          <a:prstGeom prst="rect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 fontScale="90000"/>
          </a:bodyPr>
          <a:p>
            <a:pPr algn="ctr" defTabSz="914400" rtl="0" eaLnBrk="1" latinLnBrk="1" hangingPunct="1">
              <a:spcBef>
                <a:spcPct val="0"/>
              </a:spcBef>
              <a:buNone/>
              <a:defRPr/>
            </a:pPr>
            <a:r>
              <a:rPr xmlns:mc="http://schemas.openxmlformats.org/markup-compatibility/2006" xmlns:hp="http://schemas.haansoft.com/office/presentation/8.0" kumimoji="0" lang="ja-JP" altLang="en-US" sz="3600" b="0" i="0" u="none" strike="noStrike" kern="1200" cap="none" normalizeH="0" baseline="0" mc:Ignorable="hp" hp:hslEmbossed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事故を防ぐためのルールを作成</a:t>
            </a:r>
            <a:endParaRPr xmlns:mc="http://schemas.openxmlformats.org/markup-compatibility/2006" xmlns:hp="http://schemas.haansoft.com/office/presentation/8.0" kumimoji="0" lang="ja-JP" altLang="en-US" sz="3600" b="0" i="0" u="none" strike="noStrike" kern="1200" cap="none" normalizeH="0" baseline="0" mc:Ignorable="hp" hp:hslEmbossed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"/>
          <p:cNvSpPr/>
          <p:nvPr/>
        </p:nvSpPr>
        <p:spPr>
          <a:xfrm>
            <a:off x="425446" y="1892617"/>
            <a:ext cx="3568232" cy="720090"/>
          </a:xfrm>
          <a:prstGeom prst="flowChartTerminator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/>
              <a:t>機械作業時の服装</a:t>
            </a:r>
            <a:endParaRPr lang="ja-JP" altLang="en-US" sz="2400"/>
          </a:p>
        </p:txBody>
      </p:sp>
      <p:sp>
        <p:nvSpPr>
          <p:cNvPr id="7" name=""/>
          <p:cNvSpPr/>
          <p:nvPr/>
        </p:nvSpPr>
        <p:spPr>
          <a:xfrm>
            <a:off x="2656891" y="3116580"/>
            <a:ext cx="3439109" cy="39624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spAutoFit/>
          </a:bodyPr>
          <a:lstStyle/>
          <a:p>
            <a:pPr algn="ctr">
              <a:defRPr/>
            </a:pPr>
            <a:r>
              <a:rPr lang="ja-JP" altLang="en-US" sz="2000"/>
              <a:t>ヘルメットの紐をしめる</a:t>
            </a:r>
            <a:endParaRPr lang="ja-JP" altLang="en-US" sz="2000"/>
          </a:p>
        </p:txBody>
      </p:sp>
      <p:sp>
        <p:nvSpPr>
          <p:cNvPr id="8" name=""/>
          <p:cNvSpPr/>
          <p:nvPr/>
        </p:nvSpPr>
        <p:spPr>
          <a:xfrm>
            <a:off x="2614835" y="3872865"/>
            <a:ext cx="3439109" cy="39624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spAutoFit/>
          </a:bodyPr>
          <a:lstStyle/>
          <a:p>
            <a:pPr algn="ctr">
              <a:defRPr/>
            </a:pPr>
            <a:r>
              <a:rPr lang="ja-JP" altLang="en-US" sz="2000"/>
              <a:t>首にタオルなどをまかない</a:t>
            </a:r>
            <a:endParaRPr lang="ja-JP" altLang="en-US" sz="2000"/>
          </a:p>
        </p:txBody>
      </p:sp>
      <p:sp>
        <p:nvSpPr>
          <p:cNvPr id="9" name=""/>
          <p:cNvSpPr/>
          <p:nvPr/>
        </p:nvSpPr>
        <p:spPr>
          <a:xfrm>
            <a:off x="2656891" y="4661421"/>
            <a:ext cx="3439109" cy="39624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spAutoFit/>
          </a:bodyPr>
          <a:lstStyle/>
          <a:p>
            <a:pPr algn="ctr">
              <a:defRPr/>
            </a:pPr>
            <a:r>
              <a:rPr lang="ja-JP" altLang="en-US" sz="2000"/>
              <a:t>袖はしっかりととめる</a:t>
            </a:r>
            <a:endParaRPr lang="ja-JP" altLang="en-US" sz="2000"/>
          </a:p>
        </p:txBody>
      </p:sp>
      <p:sp>
        <p:nvSpPr>
          <p:cNvPr id="10" name=""/>
          <p:cNvSpPr/>
          <p:nvPr/>
        </p:nvSpPr>
        <p:spPr>
          <a:xfrm>
            <a:off x="2639568" y="5420869"/>
            <a:ext cx="3456432" cy="39623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spAutoFit/>
          </a:bodyPr>
          <a:lstStyle/>
          <a:p>
            <a:pPr algn="ctr">
              <a:defRPr/>
            </a:pPr>
            <a:r>
              <a:rPr lang="ja-JP" altLang="en-US" sz="2000"/>
              <a:t>手袋着用</a:t>
            </a:r>
            <a:endParaRPr lang="ja-JP" altLang="en-US" sz="2000"/>
          </a:p>
        </p:txBody>
      </p:sp>
      <p:sp>
        <p:nvSpPr>
          <p:cNvPr id="11" name=""/>
          <p:cNvSpPr/>
          <p:nvPr/>
        </p:nvSpPr>
        <p:spPr>
          <a:xfrm>
            <a:off x="425446" y="6561201"/>
            <a:ext cx="6174616" cy="39624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ctr">
            <a:spAutoFit/>
          </a:bodyPr>
          <a:lstStyle/>
          <a:p>
            <a:pPr>
              <a:defRPr/>
            </a:pPr>
            <a:r>
              <a:rPr lang="ja-JP" altLang="en-US" sz="2000"/>
              <a:t>スリッパは禁止、靴をきちんと履く、紐のない靴が良い</a:t>
            </a:r>
            <a:endParaRPr lang="ja-JP" altLang="en-US" sz="2000"/>
          </a:p>
        </p:txBody>
      </p:sp>
      <p:pic>
        <p:nvPicPr>
          <p:cNvPr id="12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698947" y="8187358"/>
            <a:ext cx="1677498" cy="1233580"/>
          </a:xfrm>
          <a:prstGeom prst="rect">
            <a:avLst/>
          </a:prstGeom>
        </p:spPr>
      </p:pic>
      <p:sp>
        <p:nvSpPr>
          <p:cNvPr id="13" name=""/>
          <p:cNvSpPr/>
          <p:nvPr/>
        </p:nvSpPr>
        <p:spPr>
          <a:xfrm>
            <a:off x="425447" y="7172948"/>
            <a:ext cx="5670553" cy="864628"/>
          </a:xfrm>
          <a:prstGeom prst="flowChartTerminator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/>
              <a:t>作業中は機械の半径３ｍ以内に近づけない、近づかない</a:t>
            </a:r>
            <a:endParaRPr lang="ja-JP" altLang="en-US" sz="2400"/>
          </a:p>
        </p:txBody>
      </p:sp>
      <p:sp>
        <p:nvSpPr>
          <p:cNvPr id="14" name=""/>
          <p:cNvSpPr/>
          <p:nvPr/>
        </p:nvSpPr>
        <p:spPr>
          <a:xfrm rot="121283">
            <a:off x="4012420" y="9147642"/>
            <a:ext cx="1219093" cy="183089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2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5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44610" y="2612707"/>
            <a:ext cx="1593377" cy="3706077"/>
          </a:xfrm>
          <a:prstGeom prst="rect">
            <a:avLst/>
          </a:prstGeom>
        </p:spPr>
      </p:pic>
      <p:cxnSp>
        <p:nvCxnSpPr>
          <p:cNvPr id="16" name=""/>
          <p:cNvCxnSpPr>
            <a:stCxn id="7" idx="1"/>
          </p:cNvCxnSpPr>
          <p:nvPr/>
        </p:nvCxnSpPr>
        <p:spPr>
          <a:xfrm rot="10800000" flipV="1">
            <a:off x="1772793" y="3314700"/>
            <a:ext cx="884098" cy="198120"/>
          </a:xfrm>
          <a:prstGeom prst="line">
            <a:avLst/>
          </a:prstGeom>
          <a:ln w="28575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"/>
          <p:cNvCxnSpPr>
            <a:stCxn id="8" idx="1"/>
          </p:cNvCxnSpPr>
          <p:nvPr/>
        </p:nvCxnSpPr>
        <p:spPr>
          <a:xfrm rot="10800000">
            <a:off x="1772793" y="3872865"/>
            <a:ext cx="842042" cy="198120"/>
          </a:xfrm>
          <a:prstGeom prst="line">
            <a:avLst/>
          </a:prstGeom>
          <a:ln w="28575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"/>
          <p:cNvCxnSpPr>
            <a:stCxn id="10" idx="1"/>
          </p:cNvCxnSpPr>
          <p:nvPr/>
        </p:nvCxnSpPr>
        <p:spPr>
          <a:xfrm rot="10800000">
            <a:off x="1847376" y="5052060"/>
            <a:ext cx="792191" cy="566928"/>
          </a:xfrm>
          <a:prstGeom prst="line">
            <a:avLst/>
          </a:prstGeom>
          <a:ln w="28575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"/>
          <p:cNvCxnSpPr>
            <a:stCxn id="11" idx="0"/>
          </p:cNvCxnSpPr>
          <p:nvPr/>
        </p:nvCxnSpPr>
        <p:spPr>
          <a:xfrm rot="10800000">
            <a:off x="1556766" y="5817108"/>
            <a:ext cx="1955988" cy="744093"/>
          </a:xfrm>
          <a:prstGeom prst="line">
            <a:avLst/>
          </a:prstGeom>
          <a:ln w="28575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"/>
          <p:cNvCxnSpPr>
            <a:stCxn id="9" idx="1"/>
          </p:cNvCxnSpPr>
          <p:nvPr/>
        </p:nvCxnSpPr>
        <p:spPr>
          <a:xfrm rot="10800000">
            <a:off x="1847376" y="4754880"/>
            <a:ext cx="809514" cy="104661"/>
          </a:xfrm>
          <a:prstGeom prst="line">
            <a:avLst/>
          </a:prstGeom>
          <a:ln w="28575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"/>
          <p:cNvSpPr txBox="1"/>
          <p:nvPr/>
        </p:nvSpPr>
        <p:spPr>
          <a:xfrm>
            <a:off x="4334389" y="7893558"/>
            <a:ext cx="1580375" cy="91059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ja-JP" altLang="en-US" sz="5400">
                <a:ln w="19050" cap="flat" cmpd="sng" algn="ctr">
                  <a:solidFill>
                    <a:schemeClr val="accent2">
                      <a:shade val="20000"/>
                    </a:schemeClr>
                  </a:solidFill>
                  <a:prstDash val="solid"/>
                  <a:round/>
                </a:ln>
                <a:solidFill>
                  <a:schemeClr val="accent2"/>
                </a:solidFill>
              </a:rPr>
              <a:t>３ｍ</a:t>
            </a:r>
            <a:endParaRPr lang="ja-JP" altLang="en-US" sz="5400">
              <a:ln w="19050" cap="flat" cmpd="sng" algn="ctr">
                <a:solidFill>
                  <a:schemeClr val="accent2">
                    <a:shade val="20000"/>
                  </a:schemeClr>
                </a:solidFill>
                <a:prstDash val="solid"/>
                <a:round/>
              </a:ln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rmAutofit fontScale="90000"/>
          </a:bodyPr>
          <a:lstStyle/>
          <a:p>
            <a:pPr>
              <a:defRPr/>
            </a:pPr>
            <a:r>
              <a:rPr lang="ja-JP" altLang="en-US" sz="3600"/>
              <a:t>施設内でガラス・プラスチックが</a:t>
            </a:r>
            <a:endParaRPr lang="ja-JP" altLang="en-US" sz="3600"/>
          </a:p>
          <a:p>
            <a:pPr>
              <a:defRPr/>
            </a:pPr>
            <a:r>
              <a:rPr lang="ja-JP" altLang="en-US" sz="3600"/>
              <a:t>割れたら</a:t>
            </a:r>
            <a:endParaRPr lang="ja-JP" altLang="en-US" sz="3600"/>
          </a:p>
        </p:txBody>
      </p:sp>
      <p:grpSp>
        <p:nvGrpSpPr>
          <p:cNvPr id="54" name=""/>
          <p:cNvGrpSpPr/>
          <p:nvPr/>
        </p:nvGrpSpPr>
        <p:grpSpPr>
          <a:xfrm rot="0">
            <a:off x="263271" y="1784604"/>
            <a:ext cx="6235613" cy="4260341"/>
            <a:chOff x="263271" y="1784604"/>
            <a:chExt cx="6235613" cy="4260341"/>
          </a:xfrm>
        </p:grpSpPr>
        <p:sp>
          <p:nvSpPr>
            <p:cNvPr id="53" name=""/>
            <p:cNvSpPr/>
            <p:nvPr/>
          </p:nvSpPr>
          <p:spPr>
            <a:xfrm>
              <a:off x="2780919" y="1956054"/>
              <a:ext cx="3717965" cy="3516630"/>
            </a:xfrm>
            <a:prstGeom prst="rect">
              <a:avLst/>
            </a:prstGeom>
            <a:gradFill flip="xy" rotWithShape="1">
              <a:gsLst>
                <a:gs pos="0">
                  <a:schemeClr val="accent3">
                    <a:lumMod val="60000"/>
                    <a:lumOff val="40000"/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0"/>
              <a:tileRect/>
            </a:gradFill>
            <a:ln algn="ctr">
              <a:noFill/>
            </a:ln>
          </p:spPr>
          <p:style>
            <a:lnRef idx="2">
              <a:schemeClr val="accent2">
                <a:shade val="2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" name=""/>
            <p:cNvSpPr txBox="1"/>
            <p:nvPr/>
          </p:nvSpPr>
          <p:spPr>
            <a:xfrm>
              <a:off x="2492882" y="2070736"/>
              <a:ext cx="3963162" cy="2651759"/>
            </a:xfrm>
            <a:prstGeom prst="rect">
              <a:avLst/>
            </a:prstGeom>
          </p:spPr>
          <p:txBody>
            <a:bodyPr vert="horz" wrap="square" lIns="91440" tIns="45720" rIns="91440" bIns="45720" anchor="t">
              <a:spAutoFit/>
            </a:bodyPr>
            <a:p>
              <a:pPr marL="666000" indent="-333000">
                <a:buAutoNum type="circleNumDbPlain"/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周囲の人に注意を促す</a:t>
              </a:r>
              <a:endParaRPr lang="ja-JP" altLang="en-US" sz="2400">
                <a:solidFill>
                  <a:schemeClr val="tx1"/>
                </a:solidFill>
              </a:endParaRPr>
            </a:p>
            <a:p>
              <a:pPr marL="666000" indent="-333000">
                <a:buAutoNum type="circleNumDbPlain"/>
                <a:defRPr/>
              </a:pPr>
              <a:endParaRPr lang="ja-JP" altLang="en-US" sz="2400">
                <a:solidFill>
                  <a:schemeClr val="tx1"/>
                </a:solidFill>
              </a:endParaRPr>
            </a:p>
            <a:p>
              <a:pPr marL="666000" indent="-333000">
                <a:buAutoNum type="circleNumDbPlain"/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農場主に報告</a:t>
              </a:r>
              <a:endParaRPr lang="ja-JP" altLang="en-US" sz="2400">
                <a:solidFill>
                  <a:schemeClr val="tx1"/>
                </a:solidFill>
              </a:endParaRPr>
            </a:p>
            <a:p>
              <a:pPr marL="666000" indent="-333000">
                <a:buAutoNum type="circleNumDbPlain"/>
                <a:defRPr/>
              </a:pPr>
              <a:endParaRPr lang="ja-JP" altLang="en-US" sz="2400">
                <a:solidFill>
                  <a:schemeClr val="tx1"/>
                </a:solidFill>
              </a:endParaRPr>
            </a:p>
            <a:p>
              <a:pPr marL="666000" indent="-333000">
                <a:buAutoNum type="circleNumDbPlain"/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破片等が混入した場合は、生産物を全て破棄（疑わしいものも）</a:t>
              </a:r>
              <a:endParaRPr lang="ja-JP" altLang="en-US" sz="2400">
                <a:solidFill>
                  <a:schemeClr val="tx1"/>
                </a:solidFill>
              </a:endParaRPr>
            </a:p>
          </p:txBody>
        </p:sp>
        <p:pic>
          <p:nvPicPr>
            <p:cNvPr id="49" name="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263271" y="1784604"/>
              <a:ext cx="2913720" cy="4260341"/>
            </a:xfrm>
            <a:prstGeom prst="rect">
              <a:avLst/>
            </a:prstGeom>
          </p:spPr>
        </p:pic>
      </p:grpSp>
      <p:sp>
        <p:nvSpPr>
          <p:cNvPr id="52" name=""/>
          <p:cNvSpPr/>
          <p:nvPr/>
        </p:nvSpPr>
        <p:spPr>
          <a:xfrm>
            <a:off x="298323" y="6813423"/>
            <a:ext cx="6301740" cy="2880360"/>
          </a:xfrm>
          <a:prstGeom prst="rect">
            <a:avLst/>
          </a:prstGeom>
          <a:solidFill>
            <a:schemeClr val="bg1"/>
          </a:solidFill>
          <a:ln algn="ctr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anchor="t" anchorCtr="1">
            <a:noAutofit/>
          </a:bodyPr>
          <a:p>
            <a:pPr marL="333000" indent="-333000">
              <a:buAutoNum type="circleNumDbPlain"/>
              <a:defRPr/>
            </a:pP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手に軍手（＋ビニール手袋）をはめる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大きめの紙を用意し、その上に大きな破片を拾い置く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ガムテープで細かな破片を粘着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掃除機でさらに微細な破片を吸い取る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ウエットティシュや濡らした雑巾で拭き取る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r>
              <a:rPr lang="ja-JP" altLang="en-US" sz="2000"/>
              <a:t>上記の破片等のゴミを紙にくるみ、ガムテープで巻きつけ丈夫な袋に入れ、ゴミの分別規則に従い保管・破棄</a:t>
            </a:r>
            <a:endParaRPr lang="ja-JP" altLang="en-US" sz="2000"/>
          </a:p>
          <a:p>
            <a:pPr marL="333000" indent="-333000">
              <a:buAutoNum type="circleNumDbPlain"/>
              <a:defRPr/>
            </a:pPr>
            <a:endParaRPr lang="ja-JP" altLang="en-US" sz="2000"/>
          </a:p>
          <a:p>
            <a:pPr marL="333000" indent="-333000">
              <a:buAutoNum type="circleNumDbPlain"/>
              <a:defRPr/>
            </a:pPr>
            <a:endParaRPr lang="ja-JP" altLang="en-US" sz="2000"/>
          </a:p>
        </p:txBody>
      </p:sp>
      <p:pic>
        <p:nvPicPr>
          <p:cNvPr id="50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973219" y="4874440"/>
            <a:ext cx="2122780" cy="2155009"/>
          </a:xfrm>
          <a:prstGeom prst="rect">
            <a:avLst/>
          </a:prstGeom>
        </p:spPr>
      </p:pic>
      <p:sp>
        <p:nvSpPr>
          <p:cNvPr id="36" name=""/>
          <p:cNvSpPr/>
          <p:nvPr/>
        </p:nvSpPr>
        <p:spPr>
          <a:xfrm>
            <a:off x="520018" y="6309360"/>
            <a:ext cx="2983658" cy="720090"/>
          </a:xfrm>
          <a:prstGeom prst="flowChartTerminator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r>
              <a:rPr lang="ja-JP" altLang="en-US" sz="2400"/>
              <a:t>片付け方法</a:t>
            </a:r>
            <a:endParaRPr lang="ja-JP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Thinkfree Office">
  <a:themeElements>
    <a:clrScheme name="Thinkfree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Thinkfree Office">
      <a:maj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inkfre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61</ep:Words>
  <ep:PresentationFormat>A4 (210x297 mm)</ep:PresentationFormat>
  <ep:Paragraphs>75</ep:Paragraphs>
  <ep:Slides>5</ep:Slides>
  <ep:Notes>0</ep:Notes>
  <ep:TotalTime>0</ep:TotalTime>
  <ep:HiddenSlides>0</ep:HiddenSlides>
  <ep:MMClips>0</ep:MMClips>
  <ep:HeadingPairs>
    <vt:vector size="4" baseType="variant">
      <vt:variant>
        <vt:lpstr>テーマ</vt:lpstr>
      </vt:variant>
      <vt:variant>
        <vt:i4>1</vt:i4>
      </vt:variant>
      <vt:variant>
        <vt:lpstr>スライドのタイトル</vt:lpstr>
      </vt:variant>
      <vt:variant>
        <vt:i4>5</vt:i4>
      </vt:variant>
    </vt:vector>
  </ep:HeadingPairs>
  <ep:TitlesOfParts>
    <vt:vector size="6" baseType="lpstr">
      <vt:lpstr>Thinkfree Office</vt:lpstr>
      <vt:lpstr>手をきれいに！</vt:lpstr>
      <vt:lpstr>一般作業時の服装</vt:lpstr>
      <vt:lpstr>収穫容器に収穫物以外は入れない</vt:lpstr>
      <vt:lpstr>スライド 4</vt:lpstr>
      <vt:lpstr>施設内でガラス・プラスチックが 割れたら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2018-02-08T07:45:51.018</dcterms:created>
  <dc:creator>michi</dc:creator>
  <cp:lastModifiedBy>秀人</cp:lastModifiedBy>
  <dcterms:modified xsi:type="dcterms:W3CDTF">2018-03-02T08:20:33.014</dcterms:modified>
  <cp:revision>74</cp:revision>
  <dc:title>農薬散布時の服装</dc:title>
  <cp:version>0906.0100.01</cp:version>
</cp:coreProperties>
</file>