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
<Relationships xmlns="http://schemas.openxmlformats.org/package/2006/relationships">
  <Relationship Id="rId1" Type="http://schemas.openxmlformats.org/officeDocument/2006/relationships/officeDocument" Target="ppt/presentation.xml" />
  <Relationship Id="rId2" Type="http://schemas.openxmlformats.org/package/2006/relationships/metadata/thumbnail" Target="docProps/thumbnail.jpeg" />
  <Relationship Id="rId3" Type="http://schemas.openxmlformats.org/package/2006/relationships/metadata/core-properties" Target="docProps/core.xml" />
  <Relationship Id="rId4" Type="http://schemas.openxmlformats.org/officeDocument/2006/relationships/extended-properties" Target="docProps/app.xml" />
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aveSubsetFonts="1">
  <p:sldMasterIdLst>
    <p:sldMasterId id="2147483730" r:id="rId1"/>
  </p:sldMasterIdLst>
  <p:sldIdLst>
    <p:sldId id="256" r:id="rId2"/>
    <p:sldId id="257" r:id="rId3"/>
    <p:sldId id="258" r:id="rId4"/>
    <p:sldId id="259" r:id="rId5"/>
    <p:sldId id="260" r:id="rId6"/>
  </p:sldIdLst>
  <p:sldSz cx="6858000" cy="9906000" type="A4"/>
  <p:notesSz cx="6858000" cy="9144000"/>
  <p:defaultTextStyle>
    <a:defPPr>
      <a:defRPr lang="ja-JP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lastView="sldThumbnailView">
  <p:normalViewPr>
    <p:restoredLeft sz="8377"/>
    <p:restoredTop sz="96659"/>
  </p:normalViewPr>
  <p:slideViewPr>
    <p:cSldViewPr snapToObjects="1">
      <p:cViewPr>
        <p:scale>
          <a:sx n="100" d="100"/>
          <a:sy n="100" d="100"/>
        </p:scale>
        <p:origin x="0" y="0"/>
      </p:cViewPr>
      <p:guideLst>
        <p:guide orient="horz" pos="3112"/>
        <p:guide pos="214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7216" cy="73737216"/>
</p:viewPr>
</file>

<file path=ppt/_rels/presentation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slideMasters/slideMaster1.xml" />
  <Relationship Id="rId10" Type="http://schemas.openxmlformats.org/officeDocument/2006/relationships/tableStyles" Target="tableStyles.xml" />
  <Relationship Id="rId2" Type="http://schemas.openxmlformats.org/officeDocument/2006/relationships/slide" Target="slides/slide1.xml" />
  <Relationship Id="rId3" Type="http://schemas.openxmlformats.org/officeDocument/2006/relationships/slide" Target="slides/slide2.xml" />
  <Relationship Id="rId4" Type="http://schemas.openxmlformats.org/officeDocument/2006/relationships/slide" Target="slides/slide3.xml" />
  <Relationship Id="rId5" Type="http://schemas.openxmlformats.org/officeDocument/2006/relationships/slide" Target="slides/slide4.xml" />
  <Relationship Id="rId6" Type="http://schemas.openxmlformats.org/officeDocument/2006/relationships/slide" Target="slides/slide5.xml" />
  <Relationship Id="rId7" Type="http://schemas.openxmlformats.org/officeDocument/2006/relationships/presProps" Target="presProps.xml" />
  <Relationship Id="rId8" Type="http://schemas.openxmlformats.org/officeDocument/2006/relationships/viewProps" Target="viewProps.xml" />
  <Relationship Id="rId9" Type="http://schemas.openxmlformats.org/officeDocument/2006/relationships/theme" Target="theme/theme1.xml" />
</Relationships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タイトル スライド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0"/>
          </p:nvPr>
        </p:nvSpPr>
        <p:spPr>
          <a:xfrm>
            <a:off x="514349" y="3077280"/>
            <a:ext cx="5829299" cy="2123369"/>
          </a:xfrm>
        </p:spPr>
        <p:txBody>
          <a:bodyPr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699" y="5613400"/>
            <a:ext cx="4800599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ja-JP" altLang="en-US"/>
              <a:t>クリックしてマスター サブタイトルのスタイルを編集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40A130E-E3B8-4EBE-931F-81B26B8448AA}" type="datetime1">
              <a:rPr lang="ja-JP" altLang="en-US"/>
              <a:pPr lvl="0">
                <a:defRPr/>
              </a:pPr>
              <a:t>2018/2/8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800C6A38-4290-41DD-B95C-4155372FD4A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挿入" type="objOnly" preserve="1">
  <p:cSld name="挿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0"/>
          </p:nvPr>
        </p:nvSpPr>
        <p:spPr>
          <a:xfrm>
            <a:off x="0" y="3077280"/>
            <a:ext cx="6858000" cy="2123369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CA348888-F454-4AD2-BA62-3AF29D9807C0}" type="datetime1">
              <a:rPr lang="ja-JP" altLang="en-US"/>
              <a:pPr lvl="0">
                <a:defRPr/>
              </a:pPr>
              <a:t>2018/2/9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目次" type="clipArtAndTx" preserve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>
          <a:xfrm>
            <a:off x="342899" y="396699"/>
            <a:ext cx="6172199" cy="1651000"/>
          </a:xfrm>
        </p:spPr>
        <p:txBody>
          <a:bodyPr/>
          <a:lstStyle>
            <a:lvl1pPr>
              <a:defRPr/>
            </a:lvl1pPr>
          </a:lstStyle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4" hasCustomPrompt="1"/>
          </p:nvPr>
        </p:nvSpPr>
        <p:spPr>
          <a:xfrm>
            <a:off x="1607330" y="3198813"/>
            <a:ext cx="3643324" cy="4643436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>
              <a:defRPr/>
            </a:pPr>
            <a:r>
              <a:rPr lang="ja-JP" altLang="en-US"/>
              <a:t>序文</a:t>
            </a:r>
            <a:endParaRPr lang="ja-JP" altLang="en-US"/>
          </a:p>
          <a:p>
            <a:pPr lvl="0">
              <a:defRPr/>
            </a:pPr>
            <a:r>
              <a:rPr lang="ja-JP" altLang="en-US"/>
              <a:t>本文 1</a:t>
            </a:r>
            <a:endParaRPr lang="ja-JP" altLang="en-US"/>
          </a:p>
          <a:p>
            <a:pPr lvl="0">
              <a:defRPr/>
            </a:pPr>
            <a:r>
              <a:rPr lang="ja-JP" altLang="en-US"/>
              <a:t>本文 2</a:t>
            </a:r>
            <a:endParaRPr lang="ja-JP" altLang="en-US"/>
          </a:p>
          <a:p>
            <a:pPr lvl="0">
              <a:defRPr/>
            </a:pPr>
            <a:r>
              <a:rPr lang="ja-JP" altLang="en-US"/>
              <a:t>本文 3</a:t>
            </a:r>
            <a:endParaRPr lang="ja-JP" altLang="en-US"/>
          </a:p>
          <a:p>
            <a:pPr lvl="0">
              <a:defRPr/>
            </a:pPr>
            <a:r>
              <a:rPr lang="ja-JP" altLang="en-US"/>
              <a:t>結論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56FEC12-A4C9-4837-AF94-AD867782C04C}" type="datetime1">
              <a:rPr lang="ja-JP" altLang="en-US"/>
              <a:pPr lvl="0">
                <a:defRPr/>
              </a:pPr>
              <a:t>2018/2/9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縦書きタイトルと縦書きテキスト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 idx="0"/>
          </p:nvPr>
        </p:nvSpPr>
        <p:spPr>
          <a:xfrm>
            <a:off x="4972049" y="396699"/>
            <a:ext cx="1543049" cy="8452203"/>
          </a:xfrm>
        </p:spPr>
        <p:txBody>
          <a:bodyPr vert="eaVert"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899" y="396699"/>
            <a:ext cx="4514849" cy="8452203"/>
          </a:xfrm>
        </p:spPr>
        <p:txBody>
          <a:bodyPr vert="eaVert"/>
          <a:lstStyle/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57F84A3-4F29-4053-ACFD-1BAF2D3F140C}" type="datetime1">
              <a:rPr lang="ja-JP" altLang="en-US"/>
              <a:pPr lvl="0">
                <a:defRPr/>
              </a:pPr>
              <a:t>2018/2/9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タイトルとコンテンツ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4953836A-82A3-4C8B-9D31-CD724F3673ED}" type="datetime1">
              <a:rPr lang="ja-JP" altLang="en-US"/>
              <a:pPr lvl="0">
                <a:defRPr/>
              </a:pPr>
              <a:t>2018/2/9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ブランク" type="blank" preserve="1">
  <p:cSld name="ブラン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AD2EBAF6-36D0-4DD8-B695-D4C1B37E35D6}" type="datetime1">
              <a:rPr lang="ja-JP" altLang="en-US"/>
              <a:pPr lvl="0">
                <a:defRPr/>
              </a:pPr>
              <a:t>2018/2/9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セクション見出し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>
          <a:xfrm>
            <a:off x="541734" y="6365522"/>
            <a:ext cx="5829299" cy="196744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4" y="4198585"/>
            <a:ext cx="5829299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60728D28-603B-4EFC-80F8-17E5E9107035}" type="datetime1">
              <a:rPr lang="ja-JP" altLang="en-US"/>
              <a:pPr lvl="0">
                <a:defRPr/>
              </a:pPr>
              <a:t>2018/2/9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2 つのコンテンツ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899" y="2311400"/>
            <a:ext cx="3028949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49" y="2311400"/>
            <a:ext cx="3028949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A27A1F4E-0809-4239-8034-C38E431DAF92}" type="datetime1">
              <a:rPr lang="ja-JP" altLang="en-US"/>
              <a:pPr lvl="0">
                <a:defRPr/>
              </a:pPr>
              <a:t>2018/2/9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タイトルのみ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E0DA496-7307-4E8B-88DE-CB97B48BAB6F}" type="datetime1">
              <a:rPr lang="ja-JP" altLang="en-US"/>
              <a:pPr lvl="0">
                <a:defRPr/>
              </a:pPr>
              <a:t>2018/2/9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表" type="tbl" preserve="1">
  <p:cSld name="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表プレースホルダー 2"/>
          <p:cNvSpPr>
            <a:spLocks noGrp="1"/>
          </p:cNvSpPr>
          <p:nvPr>
            <p:ph type="tbl" sz="quarter" idx="13"/>
          </p:nvPr>
        </p:nvSpPr>
        <p:spPr>
          <a:xfrm>
            <a:off x="342020" y="2373313"/>
            <a:ext cx="6172199" cy="65364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>
              <a:defRPr/>
            </a:pPr>
            <a:r>
              <a:rPr lang="ja-JP" altLang="en-US"/>
              <a:t>表を追加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8721E90-850C-410B-8B89-8394F580CFDA}" type="datetime1">
              <a:rPr lang="ja-JP" altLang="en-US"/>
              <a:pPr lvl="0">
                <a:defRPr/>
              </a:pPr>
              <a:t>2018/2/9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4 つのコンテンツ" type="fourObj" preserve="1">
  <p:cSld name="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342899" y="2311400"/>
            <a:ext cx="3028949" cy="31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3486149" y="2311400"/>
            <a:ext cx="3028949" cy="31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342020" y="5754984"/>
            <a:ext cx="3028949" cy="31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5270" y="5754984"/>
            <a:ext cx="3028949" cy="31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ACE7E28-9336-4363-8674-B91477D8F243}" type="datetime1">
              <a:rPr lang="ja-JP" altLang="en-US"/>
              <a:pPr lvl="0">
                <a:defRPr/>
              </a:pPr>
              <a:t>2018/2/9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タイトル付きの図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>
          <a:xfrm>
            <a:off x="1344215" y="6934200"/>
            <a:ext cx="4114799" cy="818621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5" y="885119"/>
            <a:ext cx="4114799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/>
            </a:pPr>
            <a:r>
              <a:rPr lang="ja-JP" altLang="en-US"/>
              <a:t>図を追加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5" y="7752821"/>
            <a:ext cx="4114799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ACE7E28-9336-4363-8674-B91477D8F243}" type="datetime1">
              <a:rPr lang="ja-JP" altLang="en-US"/>
              <a:pPr lvl="0">
                <a:defRPr/>
              </a:pPr>
              <a:t>2018/2/9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  <Relationship Id="rId10" Type="http://schemas.openxmlformats.org/officeDocument/2006/relationships/slideLayout" Target="../slideLayouts/slideLayout10.xml" />
  <Relationship Id="rId11" Type="http://schemas.openxmlformats.org/officeDocument/2006/relationships/slideLayout" Target="../slideLayouts/slideLayout11.xml" />
  <Relationship Id="rId12" Type="http://schemas.openxmlformats.org/officeDocument/2006/relationships/slideLayout" Target="../slideLayouts/slideLayout12.xml" />
  <Relationship Id="rId13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3" Type="http://schemas.openxmlformats.org/officeDocument/2006/relationships/slideLayout" Target="../slideLayouts/slideLayout3.xml" />
  <Relationship Id="rId4" Type="http://schemas.openxmlformats.org/officeDocument/2006/relationships/slideLayout" Target="../slideLayouts/slideLayout4.xml" />
  <Relationship Id="rId5" Type="http://schemas.openxmlformats.org/officeDocument/2006/relationships/slideLayout" Target="../slideLayouts/slideLayout5.xml" />
  <Relationship Id="rId6" Type="http://schemas.openxmlformats.org/officeDocument/2006/relationships/slideLayout" Target="../slideLayouts/slideLayout6.xml" />
  <Relationship Id="rId7" Type="http://schemas.openxmlformats.org/officeDocument/2006/relationships/slideLayout" Target="../slideLayouts/slideLayout7.xml" />
  <Relationship Id="rId8" Type="http://schemas.openxmlformats.org/officeDocument/2006/relationships/slideLayout" Target="../slideLayouts/slideLayout8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Thinkfree Offic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 idx="0"/>
          </p:nvPr>
        </p:nvSpPr>
        <p:spPr>
          <a:xfrm>
            <a:off x="342899" y="396699"/>
            <a:ext cx="6172199" cy="1651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899" y="2311400"/>
            <a:ext cx="6172199" cy="6537502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899" y="9181395"/>
            <a:ext cx="1600199" cy="527402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fld id="{D422D86A-5F52-4165-8473-F1B836277586}" type="datetime1">
              <a:rPr lang="ja-JP" altLang="en-US"/>
              <a:pPr lvl="0">
                <a:defRPr/>
              </a:pPr>
              <a:t>2018/2/8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49" y="9181395"/>
            <a:ext cx="2171699" cy="527402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899" y="9181395"/>
            <a:ext cx="1600199" cy="527402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</p:sldLayoutIdLst>
  <p:transition xmlns:mc="http://schemas.openxmlformats.org/markup-compatibility/2006" xmlns:hp="http://schemas.haansoft.com/office/presentation/8.0" mc:Ignorable="hp" hp:hslDur="500"/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  <Relationship Id="rId2" Type="http://schemas.openxmlformats.org/officeDocument/2006/relationships/image" Target="../media/image1.jpeg" />
</Relationships>
</file>

<file path=ppt/slides/_rels/slide2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  <Relationship Id="rId2" Type="http://schemas.openxmlformats.org/officeDocument/2006/relationships/image" Target="../media/image2.jpeg" />
</Relationships>
</file>

<file path=ppt/slides/_rels/slide3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2.xml" />
  <Relationship Id="rId2" Type="http://schemas.openxmlformats.org/officeDocument/2006/relationships/image" Target="../media/image3.jpeg" />
  <Relationship Id="rId3" Type="http://schemas.openxmlformats.org/officeDocument/2006/relationships/image" Target="../media/image3.jpeg" />
</Relationships>
</file>

<file path=ppt/slides/_rels/slide4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  <Relationship Id="rId2" Type="http://schemas.openxmlformats.org/officeDocument/2006/relationships/image" Target="../media/image4.jpeg" />
  <Relationship Id="rId3" Type="http://schemas.openxmlformats.org/officeDocument/2006/relationships/image" Target="../media/image5.jpeg" />
  <Relationship Id="rId4" Type="http://schemas.openxmlformats.org/officeDocument/2006/relationships/image" Target="../media/image6.jpeg" />
  <Relationship Id="rId5" Type="http://schemas.openxmlformats.org/officeDocument/2006/relationships/image" Target="../media/image7.jpeg" />
</Relationships>
</file>

<file path=ppt/slides/_rels/slide5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  <Relationship Id="rId2" Type="http://schemas.openxmlformats.org/officeDocument/2006/relationships/image" Target="../media/image8.jpeg" />
  <Relationship Id="rId3" Type="http://schemas.openxmlformats.org/officeDocument/2006/relationships/image" Target="../media/image9.jpeg" />
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0"/>
          </p:nvPr>
        </p:nvSpPr>
        <p:spPr>
          <a:xfrm>
            <a:off x="514350" y="560450"/>
            <a:ext cx="5829299" cy="1061684"/>
          </a:xfr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3600"/>
              <a:t>農薬のラベルを確認しよう</a:t>
            </a:r>
            <a:endParaRPr lang="ja-JP" altLang="en-US" sz="3600"/>
          </a:p>
        </p:txBody>
      </p:sp>
      <p:sp>
        <p:nvSpPr>
          <p:cNvPr id="6" name=""/>
          <p:cNvSpPr/>
          <p:nvPr/>
        </p:nvSpPr>
        <p:spPr>
          <a:xfrm>
            <a:off x="514349" y="2420873"/>
            <a:ext cx="3188850" cy="5760720"/>
          </a:xfrm>
          <a:prstGeom prst="foldedCorner">
            <a:avLst>
              <a:gd name="adj" fmla="val 16667"/>
            </a:avLst>
          </a:prstGeom>
          <a:ln w="12700" algn="ctr">
            <a:solidFill>
              <a:schemeClr val="tx1"/>
            </a:solidFill>
          </a:ln>
          <a:effectLst>
            <a:outerShdw blurRad="76200" dist="76200" dir="2700000" algn="ctr" rotWithShape="0">
              <a:srgbClr val="000000">
                <a:alpha val="50000"/>
              </a:srgb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2">
            <a:schemeClr val="accent1"/>
          </a:effectRef>
          <a:fontRef idx="minor">
            <a:schemeClr val="dk1"/>
          </a:fontRef>
        </p:style>
        <p:txBody>
          <a:bodyPr vert="horz" wrap="square" lIns="91440" tIns="72000" rIns="91440" bIns="45720" anchor="ctr" anchorCtr="1">
            <a:noAutofit/>
          </a:bodyPr>
          <a:p>
            <a:pPr marL="257040" indent="-257040" algn="just">
              <a:buFont typeface="Wingdings"/>
              <a:buChar char="l"/>
              <a:defRPr/>
            </a:pPr>
            <a:r>
              <a:rPr lang="ja-JP" altLang="en-US" sz="2800">
                <a:solidFill>
                  <a:srgbClr val="ff0000"/>
                </a:solidFill>
              </a:rPr>
              <a:t>希釈倍数</a:t>
            </a:r>
            <a:endParaRPr lang="ja-JP" altLang="en-US" sz="2800">
              <a:solidFill>
                <a:srgbClr val="ff0000"/>
              </a:solidFill>
            </a:endParaRPr>
          </a:p>
          <a:p>
            <a:pPr marL="257040" indent="-257040" algn="just">
              <a:buFont typeface="Wingdings"/>
              <a:buNone/>
              <a:defRPr/>
            </a:pPr>
            <a:endParaRPr lang="ja-JP" altLang="en-US" sz="2800">
              <a:solidFill>
                <a:srgbClr val="ff0000"/>
              </a:solidFill>
            </a:endParaRPr>
          </a:p>
          <a:p>
            <a:pPr marL="257040" indent="-257040" algn="just">
              <a:buFont typeface="Wingdings"/>
              <a:buChar char="l"/>
              <a:defRPr/>
            </a:pPr>
            <a:r>
              <a:rPr lang="ja-JP" altLang="en-US" sz="2800">
                <a:solidFill>
                  <a:srgbClr val="ff0000"/>
                </a:solidFill>
              </a:rPr>
              <a:t>使用量</a:t>
            </a:r>
            <a:endParaRPr lang="ja-JP" altLang="en-US" sz="2800">
              <a:solidFill>
                <a:srgbClr val="ff0000"/>
              </a:solidFill>
            </a:endParaRPr>
          </a:p>
          <a:p>
            <a:pPr marL="257040" indent="-257040" algn="just">
              <a:buFont typeface="Wingdings"/>
              <a:buNone/>
              <a:defRPr/>
            </a:pPr>
            <a:endParaRPr lang="ja-JP" altLang="en-US" sz="2800">
              <a:solidFill>
                <a:srgbClr val="ff0000"/>
              </a:solidFill>
            </a:endParaRPr>
          </a:p>
          <a:p>
            <a:pPr marL="257040" indent="-257040" algn="just">
              <a:buFont typeface="Wingdings"/>
              <a:buChar char="l"/>
              <a:defRPr/>
            </a:pPr>
            <a:r>
              <a:rPr lang="ja-JP" altLang="en-US" sz="2800">
                <a:solidFill>
                  <a:srgbClr val="ff0000"/>
                </a:solidFill>
              </a:rPr>
              <a:t>使用回数</a:t>
            </a:r>
            <a:endParaRPr lang="ja-JP" altLang="en-US" sz="2800">
              <a:solidFill>
                <a:srgbClr val="ff0000"/>
              </a:solidFill>
            </a:endParaRPr>
          </a:p>
          <a:p>
            <a:pPr marL="257040" indent="-257040" algn="just">
              <a:buFont typeface="Wingdings"/>
              <a:buNone/>
              <a:defRPr/>
            </a:pPr>
            <a:endParaRPr lang="ja-JP" altLang="en-US" sz="2800">
              <a:solidFill>
                <a:srgbClr val="ff0000"/>
              </a:solidFill>
            </a:endParaRPr>
          </a:p>
          <a:p>
            <a:pPr marL="257040" indent="-257040" algn="just">
              <a:buFont typeface="Wingdings"/>
              <a:buChar char="l"/>
              <a:defRPr/>
            </a:pPr>
            <a:r>
              <a:rPr lang="ja-JP" altLang="en-US" sz="2800">
                <a:solidFill>
                  <a:srgbClr val="ff0000"/>
                </a:solidFill>
              </a:rPr>
              <a:t>使用方法</a:t>
            </a:r>
            <a:endParaRPr lang="ja-JP" altLang="en-US" sz="2800">
              <a:solidFill>
                <a:srgbClr val="ff0000"/>
              </a:solidFill>
            </a:endParaRPr>
          </a:p>
          <a:p>
            <a:pPr marL="257040" indent="-257040" algn="just">
              <a:buFont typeface="Wingdings"/>
              <a:buNone/>
              <a:defRPr/>
            </a:pPr>
            <a:endParaRPr lang="ja-JP" altLang="en-US" sz="2800">
              <a:solidFill>
                <a:srgbClr val="ff0000"/>
              </a:solidFill>
            </a:endParaRPr>
          </a:p>
          <a:p>
            <a:pPr marL="257040" indent="-257040" algn="just">
              <a:buFont typeface="Wingdings"/>
              <a:buChar char="l"/>
              <a:defRPr/>
            </a:pPr>
            <a:r>
              <a:rPr lang="ja-JP" altLang="en-US" sz="2800">
                <a:solidFill>
                  <a:srgbClr val="ff0000"/>
                </a:solidFill>
              </a:rPr>
              <a:t>収穫前日数</a:t>
            </a:r>
            <a:endParaRPr lang="ja-JP" altLang="en-US" sz="2800">
              <a:solidFill>
                <a:srgbClr val="ff0000"/>
              </a:solidFill>
            </a:endParaRPr>
          </a:p>
        </p:txBody>
      </p:sp>
      <p:sp>
        <p:nvSpPr>
          <p:cNvPr id="8" name=""/>
          <p:cNvSpPr/>
          <p:nvPr/>
        </p:nvSpPr>
        <p:spPr>
          <a:xfrm>
            <a:off x="3935771" y="7473221"/>
            <a:ext cx="2784016" cy="72008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softEdge rad="254000"/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endParaRPr lang="ja-JP" altLang="en-US"/>
          </a:p>
        </p:txBody>
      </p:sp>
      <p:pic>
        <p:nvPicPr>
          <p:cNvPr id="5" name="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3934971" y="2708909"/>
            <a:ext cx="2784015" cy="5184647"/>
          </a:xfrm>
          <a:prstGeom prst="rect">
            <a:avLst/>
          </a:prstGeom>
        </p:spPr>
      </p:pic>
      <p:cxnSp>
        <p:nvCxnSpPr>
          <p:cNvPr id="7" name=""/>
          <p:cNvCxnSpPr>
            <a:stCxn id="6" idx="3"/>
          </p:cNvCxnSpPr>
          <p:nvPr/>
        </p:nvCxnSpPr>
        <p:spPr>
          <a:xfrm flipV="1">
            <a:off x="3703200" y="4581144"/>
            <a:ext cx="808602" cy="720086"/>
          </a:xfrm>
          <a:prstGeom prst="line">
            <a:avLst/>
          </a:prstGeom>
          <a:ln w="38100" algn="ctr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0"/>
          </p:nvPr>
        </p:nvSpPr>
        <p:spPr>
          <a:xfrm>
            <a:off x="514350" y="560450"/>
            <a:ext cx="5829299" cy="1061684"/>
          </a:xfr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>
              <a:defRPr/>
            </a:pPr>
            <a:r>
              <a:rPr lang="ja-JP" altLang="en-US" sz="3600"/>
              <a:t>農薬散布時の服装</a:t>
            </a:r>
            <a:endParaRPr lang="ja-JP" altLang="en-US" sz="3600"/>
          </a:p>
        </p:txBody>
      </p:sp>
      <p:pic>
        <p:nvPicPr>
          <p:cNvPr id="5" name=""/>
          <p:cNvPicPr>
            <a:picLocks noChangeAspect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2423630" y="2965450"/>
            <a:ext cx="2010738" cy="3892550"/>
          </a:xfrm>
          <a:prstGeom prst="rect">
            <a:avLst/>
          </a:prstGeom>
        </p:spPr>
      </p:pic>
      <p:sp>
        <p:nvSpPr>
          <p:cNvPr id="12" name=""/>
          <p:cNvSpPr/>
          <p:nvPr/>
        </p:nvSpPr>
        <p:spPr>
          <a:xfrm>
            <a:off x="195591" y="7605522"/>
            <a:ext cx="6476481" cy="2080872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70000"/>
                  <a:satMod val="170000"/>
                </a:srgbClr>
              </a:gs>
              <a:gs pos="100000">
                <a:srgbClr val="ffff00">
                  <a:tint val="20000"/>
                  <a:satMod val="170000"/>
                </a:srgbClr>
              </a:gs>
            </a:gsLst>
            <a:path path="rect">
              <a:fillToRect r="100000" b="100000"/>
            </a:path>
            <a:tileRect l="-100000" t="-100000"/>
          </a:gradFill>
          <a:ln>
            <a:noFill/>
          </a:ln>
        </p:spPr>
        <p:style>
          <a:lnRef idx="2">
            <a:schemeClr val="accent2">
              <a:shade val="2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ctr" anchorCtr="1">
            <a:noAutofit/>
          </a:bodyPr>
          <a:p>
            <a:pPr marL="257040" indent="-257040">
              <a:buFont typeface="Wingdings"/>
              <a:buChar char="l"/>
              <a:defRPr/>
            </a:pPr>
            <a:r>
              <a:rPr lang="ja-JP" altLang="en-US" sz="2400" b="1">
                <a:solidFill>
                  <a:srgbClr val="ff0000"/>
                </a:solidFill>
              </a:rPr>
              <a:t>農薬調整から散布、片付けまで着用</a:t>
            </a:r>
            <a:endParaRPr lang="ja-JP" altLang="en-US" sz="2400" b="1">
              <a:solidFill>
                <a:srgbClr val="ff0000"/>
              </a:solidFill>
            </a:endParaRPr>
          </a:p>
          <a:p>
            <a:pPr marL="257040" indent="-257040">
              <a:buFont typeface="Wingdings"/>
              <a:buNone/>
              <a:defRPr/>
            </a:pPr>
            <a:endParaRPr lang="ja-JP" altLang="en-US" sz="2400" b="1">
              <a:solidFill>
                <a:srgbClr val="ff0000"/>
              </a:solidFill>
            </a:endParaRPr>
          </a:p>
          <a:p>
            <a:pPr marL="257040" indent="-257040">
              <a:buFont typeface="Wingdings"/>
              <a:buChar char="l"/>
              <a:defRPr/>
            </a:pPr>
            <a:r>
              <a:rPr lang="ja-JP" altLang="en-US" sz="2400" b="1">
                <a:solidFill>
                  <a:srgbClr val="ff0000"/>
                </a:solidFill>
              </a:rPr>
              <a:t>出荷物、生産物の近くで散布液を調整しない</a:t>
            </a:r>
            <a:endParaRPr lang="ja-JP" altLang="en-US" sz="2400" b="1">
              <a:solidFill>
                <a:srgbClr val="ff0000"/>
              </a:solidFill>
            </a:endParaRPr>
          </a:p>
          <a:p>
            <a:pPr marL="257040" indent="-257040">
              <a:buFont typeface="Wingdings"/>
              <a:buNone/>
              <a:defRPr/>
            </a:pPr>
            <a:endParaRPr lang="ja-JP" altLang="en-US" sz="2400" b="1">
              <a:solidFill>
                <a:srgbClr val="ff0000"/>
              </a:solidFill>
            </a:endParaRPr>
          </a:p>
          <a:p>
            <a:pPr marL="257040" indent="-257040">
              <a:buFont typeface="Wingdings"/>
              <a:buChar char="l"/>
              <a:defRPr/>
            </a:pPr>
            <a:r>
              <a:rPr lang="ja-JP" altLang="en-US" sz="2400" b="1">
                <a:solidFill>
                  <a:srgbClr val="ff0000"/>
                </a:solidFill>
              </a:rPr>
              <a:t>防護服は必ず所定の位置に保管する</a:t>
            </a:r>
            <a:endParaRPr lang="ja-JP" altLang="en-US" sz="2400" b="1">
              <a:solidFill>
                <a:srgbClr val="ff0000"/>
              </a:solidFill>
            </a:endParaRPr>
          </a:p>
        </p:txBody>
      </p:sp>
      <p:grpSp>
        <p:nvGrpSpPr>
          <p:cNvPr id="17" name=""/>
          <p:cNvGrpSpPr/>
          <p:nvPr/>
        </p:nvGrpSpPr>
        <p:grpSpPr>
          <a:xfrm rot="0">
            <a:off x="1051199" y="1837966"/>
            <a:ext cx="1876404" cy="1528254"/>
            <a:chOff x="1051200" y="2332800"/>
            <a:chExt cx="1876404" cy="1528254"/>
          </a:xfrm>
        </p:grpSpPr>
        <p:sp>
          <p:nvSpPr>
            <p:cNvPr id="6" name=""/>
            <p:cNvSpPr/>
            <p:nvPr/>
          </p:nvSpPr>
          <p:spPr>
            <a:xfrm>
              <a:off x="1051200" y="2332800"/>
              <a:ext cx="1609200" cy="792000"/>
            </a:xfrm>
            <a:prstGeom prst="rect">
              <a:avLst/>
            </a:prstGeom>
            <a:solidFill>
              <a:schemeClr val="bg1"/>
            </a:solidFill>
            <a:ln algn="ctr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anchor="ctr">
              <a:noAutofit/>
            </a:bodyPr>
            <a:p>
              <a:pPr>
                <a:defRPr/>
              </a:pPr>
              <a:r>
                <a:rPr lang="ja-JP" altLang="en-US" sz="2000"/>
                <a:t>帽子（フード）をかぶる</a:t>
              </a:r>
              <a:endParaRPr lang="ja-JP" altLang="en-US" sz="2000"/>
            </a:p>
          </p:txBody>
        </p:sp>
        <p:cxnSp>
          <p:nvCxnSpPr>
            <p:cNvPr id="13" name=""/>
            <p:cNvCxnSpPr/>
            <p:nvPr/>
          </p:nvCxnSpPr>
          <p:spPr>
            <a:xfrm>
              <a:off x="1855800" y="3124800"/>
              <a:ext cx="1071804" cy="736254"/>
            </a:xfrm>
            <a:prstGeom prst="line">
              <a:avLst/>
            </a:prstGeom>
            <a:ln w="25400" algn="ctr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"/>
          <p:cNvGrpSpPr/>
          <p:nvPr/>
        </p:nvGrpSpPr>
        <p:grpSpPr>
          <a:xfrm rot="0">
            <a:off x="3791711" y="1774038"/>
            <a:ext cx="2304288" cy="1609432"/>
            <a:chOff x="3791712" y="2268872"/>
            <a:chExt cx="2304288" cy="1609432"/>
          </a:xfrm>
        </p:grpSpPr>
        <p:cxnSp>
          <p:nvCxnSpPr>
            <p:cNvPr id="15" name=""/>
            <p:cNvCxnSpPr/>
            <p:nvPr/>
          </p:nvCxnSpPr>
          <p:spPr>
            <a:xfrm rot="10800000" flipV="1">
              <a:off x="3791712" y="3060873"/>
              <a:ext cx="1203316" cy="817431"/>
            </a:xfrm>
            <a:prstGeom prst="line">
              <a:avLst/>
            </a:prstGeom>
            <a:ln w="25400" algn="ctr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"/>
            <p:cNvSpPr/>
            <p:nvPr/>
          </p:nvSpPr>
          <p:spPr>
            <a:xfrm>
              <a:off x="4219596" y="2268872"/>
              <a:ext cx="1876404" cy="828054"/>
            </a:xfrm>
            <a:prstGeom prst="rect">
              <a:avLst/>
            </a:prstGeom>
            <a:solidFill>
              <a:schemeClr val="bg1"/>
            </a:solidFill>
            <a:ln algn="ctr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 algn="ctr">
                <a:defRPr/>
              </a:pPr>
              <a:r>
                <a:rPr lang="ja-JP" altLang="en-US" sz="2000"/>
                <a:t>ゴーグル着用</a:t>
              </a:r>
              <a:endParaRPr lang="ja-JP" altLang="en-US" sz="2000"/>
            </a:p>
          </p:txBody>
        </p:sp>
      </p:grpSp>
      <p:grpSp>
        <p:nvGrpSpPr>
          <p:cNvPr id="19" name=""/>
          <p:cNvGrpSpPr/>
          <p:nvPr/>
        </p:nvGrpSpPr>
        <p:grpSpPr>
          <a:xfrm rot="0">
            <a:off x="246599" y="4515725"/>
            <a:ext cx="2177031" cy="814021"/>
            <a:chOff x="1184802" y="1518779"/>
            <a:chExt cx="2177031" cy="814021"/>
          </a:xfrm>
        </p:grpSpPr>
        <p:sp>
          <p:nvSpPr>
            <p:cNvPr id="20" name=""/>
            <p:cNvSpPr/>
            <p:nvPr/>
          </p:nvSpPr>
          <p:spPr>
            <a:xfrm>
              <a:off x="1184802" y="1518779"/>
              <a:ext cx="1609200" cy="792000"/>
            </a:xfrm>
            <a:prstGeom prst="rect">
              <a:avLst/>
            </a:prstGeom>
            <a:solidFill>
              <a:schemeClr val="bg1"/>
            </a:solidFill>
            <a:ln algn="ctr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>
                <a:defRPr/>
              </a:pPr>
              <a:r>
                <a:rPr lang="ja-JP" altLang="en-US" sz="2000"/>
                <a:t>厚手で長めの手袋着用</a:t>
              </a:r>
              <a:endParaRPr lang="ja-JP" altLang="en-US" sz="2000"/>
            </a:p>
          </p:txBody>
        </p:sp>
        <p:cxnSp>
          <p:nvCxnSpPr>
            <p:cNvPr id="21" name=""/>
            <p:cNvCxnSpPr/>
            <p:nvPr/>
          </p:nvCxnSpPr>
          <p:spPr>
            <a:xfrm>
              <a:off x="2794002" y="1914779"/>
              <a:ext cx="567831" cy="418021"/>
            </a:xfrm>
            <a:prstGeom prst="line">
              <a:avLst/>
            </a:prstGeom>
            <a:ln w="25400" algn="ctr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"/>
          <p:cNvGrpSpPr/>
          <p:nvPr/>
        </p:nvGrpSpPr>
        <p:grpSpPr>
          <a:xfrm rot="0">
            <a:off x="3791711" y="5526490"/>
            <a:ext cx="2736342" cy="1353386"/>
            <a:chOff x="623316" y="2012834"/>
            <a:chExt cx="2736342" cy="1353386"/>
          </a:xfrm>
        </p:grpSpPr>
        <p:sp>
          <p:nvSpPr>
            <p:cNvPr id="23" name=""/>
            <p:cNvSpPr/>
            <p:nvPr/>
          </p:nvSpPr>
          <p:spPr>
            <a:xfrm>
              <a:off x="1051200" y="2332800"/>
              <a:ext cx="2308458" cy="1033420"/>
            </a:xfrm>
            <a:prstGeom prst="rect">
              <a:avLst/>
            </a:prstGeom>
            <a:solidFill>
              <a:schemeClr val="bg1"/>
            </a:solidFill>
            <a:ln algn="ctr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>
                <a:defRPr/>
              </a:pPr>
              <a:r>
                <a:rPr lang="ja-JP" altLang="en-US" sz="2000"/>
                <a:t>長袖、長ズボンで農薬専用の作業着</a:t>
              </a:r>
              <a:endParaRPr lang="ja-JP" altLang="en-US" sz="2000"/>
            </a:p>
          </p:txBody>
        </p:sp>
        <p:cxnSp>
          <p:nvCxnSpPr>
            <p:cNvPr id="24" name=""/>
            <p:cNvCxnSpPr/>
            <p:nvPr/>
          </p:nvCxnSpPr>
          <p:spPr>
            <a:xfrm rot="16200000" flipV="1">
              <a:off x="418920" y="2217230"/>
              <a:ext cx="836676" cy="427884"/>
            </a:xfrm>
            <a:prstGeom prst="line">
              <a:avLst/>
            </a:prstGeom>
            <a:ln w="25400" algn="ctr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"/>
          <p:cNvGrpSpPr/>
          <p:nvPr/>
        </p:nvGrpSpPr>
        <p:grpSpPr>
          <a:xfrm rot="0">
            <a:off x="3791711" y="3383471"/>
            <a:ext cx="2037084" cy="1204076"/>
            <a:chOff x="623316" y="2332800"/>
            <a:chExt cx="2037084" cy="1204076"/>
          </a:xfrm>
        </p:grpSpPr>
        <p:sp>
          <p:nvSpPr>
            <p:cNvPr id="26" name=""/>
            <p:cNvSpPr/>
            <p:nvPr/>
          </p:nvSpPr>
          <p:spPr>
            <a:xfrm>
              <a:off x="1051200" y="2332800"/>
              <a:ext cx="1609200" cy="792000"/>
            </a:xfrm>
            <a:prstGeom prst="rect">
              <a:avLst/>
            </a:prstGeom>
            <a:solidFill>
              <a:schemeClr val="bg1"/>
            </a:solidFill>
            <a:ln algn="ctr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>
                <a:defRPr/>
              </a:pPr>
              <a:r>
                <a:rPr lang="ja-JP" altLang="en-US" sz="2000"/>
                <a:t>汗を吸う下着</a:t>
              </a:r>
              <a:endParaRPr lang="ja-JP" altLang="en-US" sz="2000"/>
            </a:p>
          </p:txBody>
        </p:sp>
        <p:cxnSp>
          <p:nvCxnSpPr>
            <p:cNvPr id="27" name=""/>
            <p:cNvCxnSpPr/>
            <p:nvPr/>
          </p:nvCxnSpPr>
          <p:spPr>
            <a:xfrm rot="10800000" flipV="1">
              <a:off x="623316" y="3124800"/>
              <a:ext cx="1232484" cy="412076"/>
            </a:xfrm>
            <a:prstGeom prst="line">
              <a:avLst/>
            </a:prstGeom>
            <a:ln w="25400" algn="ctr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"/>
          <p:cNvGrpSpPr/>
          <p:nvPr/>
        </p:nvGrpSpPr>
        <p:grpSpPr>
          <a:xfrm rot="0">
            <a:off x="514349" y="3366220"/>
            <a:ext cx="2701290" cy="792000"/>
            <a:chOff x="1051200" y="2332800"/>
            <a:chExt cx="2701290" cy="792000"/>
          </a:xfrm>
        </p:grpSpPr>
        <p:sp>
          <p:nvSpPr>
            <p:cNvPr id="29" name=""/>
            <p:cNvSpPr/>
            <p:nvPr/>
          </p:nvSpPr>
          <p:spPr>
            <a:xfrm>
              <a:off x="1051200" y="2332800"/>
              <a:ext cx="1609200" cy="792000"/>
            </a:xfrm>
            <a:prstGeom prst="rect">
              <a:avLst/>
            </a:prstGeom>
            <a:solidFill>
              <a:schemeClr val="bg1"/>
            </a:solidFill>
            <a:ln algn="ctr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 algn="ctr">
                <a:defRPr/>
              </a:pPr>
              <a:r>
                <a:rPr lang="ja-JP" altLang="en-US" sz="2000"/>
                <a:t>マスク着用</a:t>
              </a:r>
              <a:endParaRPr lang="ja-JP" altLang="en-US" sz="2000"/>
            </a:p>
          </p:txBody>
        </p:sp>
        <p:cxnSp>
          <p:nvCxnSpPr>
            <p:cNvPr id="30" name=""/>
            <p:cNvCxnSpPr/>
            <p:nvPr/>
          </p:nvCxnSpPr>
          <p:spPr>
            <a:xfrm>
              <a:off x="2660400" y="2728800"/>
              <a:ext cx="1092090" cy="223289"/>
            </a:xfrm>
            <a:prstGeom prst="line">
              <a:avLst/>
            </a:prstGeom>
            <a:ln w="25400" algn="ctr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"/>
          <p:cNvGrpSpPr/>
          <p:nvPr/>
        </p:nvGrpSpPr>
        <p:grpSpPr>
          <a:xfrm rot="0">
            <a:off x="790595" y="6363166"/>
            <a:ext cx="3001116" cy="1033420"/>
            <a:chOff x="2488311" y="2849510"/>
            <a:chExt cx="3001116" cy="1033420"/>
          </a:xfrm>
        </p:grpSpPr>
        <p:sp>
          <p:nvSpPr>
            <p:cNvPr id="32" name=""/>
            <p:cNvSpPr/>
            <p:nvPr/>
          </p:nvSpPr>
          <p:spPr>
            <a:xfrm>
              <a:off x="2488311" y="3344344"/>
              <a:ext cx="3001116" cy="538586"/>
            </a:xfrm>
            <a:prstGeom prst="rect">
              <a:avLst/>
            </a:prstGeom>
            <a:solidFill>
              <a:schemeClr val="bg1"/>
            </a:solidFill>
            <a:ln algn="ctr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 algn="ctr">
                <a:defRPr/>
              </a:pPr>
              <a:r>
                <a:rPr lang="ja-JP" altLang="en-US" sz="2000"/>
                <a:t>足に合った農薬専用の靴</a:t>
              </a:r>
              <a:endParaRPr lang="ja-JP" altLang="en-US" sz="2000"/>
            </a:p>
          </p:txBody>
        </p:sp>
        <p:cxnSp>
          <p:nvCxnSpPr>
            <p:cNvPr id="33" name=""/>
            <p:cNvCxnSpPr/>
            <p:nvPr/>
          </p:nvCxnSpPr>
          <p:spPr>
            <a:xfrm rot="10800000" flipV="1">
              <a:off x="3348768" y="2849510"/>
              <a:ext cx="1276551" cy="494834"/>
            </a:xfrm>
            <a:prstGeom prst="line">
              <a:avLst/>
            </a:prstGeom>
            <a:ln w="25400" algn="ctr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"/>
          <p:cNvGrpSpPr/>
          <p:nvPr/>
        </p:nvGrpSpPr>
        <p:grpSpPr>
          <a:xfrm rot="0">
            <a:off x="0" y="0"/>
            <a:ext cx="6858000" cy="4896612"/>
            <a:chOff x="0" y="237743"/>
            <a:chExt cx="6858000" cy="4896612"/>
          </a:xfrm>
        </p:grpSpPr>
        <p:pic>
          <p:nvPicPr>
            <p:cNvPr id="4" name=""/>
            <p:cNvPicPr>
              <a:picLocks noChangeAspect="1"/>
            </p:cNvPicPr>
            <p:nvPr/>
          </p:nvPicPr>
          <p:blipFill rotWithShape="1">
            <a:blip r:embed="rId2"/>
            <a:srcRect/>
            <a:stretch>
              <a:fillRect/>
            </a:stretch>
          </p:blipFill>
          <p:spPr>
            <a:xfrm>
              <a:off x="404622" y="563117"/>
              <a:ext cx="5172456" cy="4245863"/>
            </a:xfrm>
            <a:prstGeom prst="rect">
              <a:avLst/>
            </a:prstGeom>
          </p:spPr>
        </p:pic>
        <p:sp>
          <p:nvSpPr>
            <p:cNvPr id="6" name=""/>
            <p:cNvSpPr txBox="1"/>
            <p:nvPr/>
          </p:nvSpPr>
          <p:spPr>
            <a:xfrm rot="741183">
              <a:off x="3069503" y="1236151"/>
              <a:ext cx="3380040" cy="1101090"/>
            </a:xfrm>
            <a:prstGeom prst="rect">
              <a:avLst/>
            </a:prstGeom>
          </p:spPr>
          <p:txBody>
            <a:bodyPr vert="horz" wrap="square" lIns="91440" tIns="45720" rIns="91440" bIns="45720" anchor="t">
              <a:prstTxWarp prst="textWave1">
                <a:avLst>
                  <a:gd name="adj1" fmla="val 12500"/>
                  <a:gd name="adj2" fmla="val 0"/>
                </a:avLst>
              </a:prstTxWarp>
              <a:noAutofit/>
            </a:bodyPr>
            <a:p>
              <a:pPr>
                <a:defRPr/>
              </a:pPr>
              <a:r>
                <a:rPr xmlns:mc="http://schemas.openxmlformats.org/markup-compatibility/2006" xmlns:hp="http://schemas.haansoft.com/office/presentation/8.0" lang="ja-JP" altLang="en-US" sz="6600" mc:Ignorable="hp" hp:hslEmbossed="0">
                  <a:ln w="12700" cap="flat" cmpd="sng" algn="ctr">
                    <a:solidFill>
                      <a:schemeClr val="accent1">
                        <a:satMod val="105000"/>
                      </a:schemeClr>
                    </a:solidFill>
                    <a:prstDash val="solid"/>
                    <a:round/>
                  </a:ln>
                  <a:solidFill>
                    <a:srgbClr val="ff0000"/>
                  </a:solidFill>
                  <a:effectLst>
                    <a:outerShdw blurRad="38100" dist="25400" dir="5400000" rotWithShape="0">
                      <a:srgbClr val="000000">
                        <a:alpha val="75000"/>
                      </a:srgbClr>
                    </a:outerShdw>
                  </a:effectLst>
                </a:rPr>
                <a:t>洗浄済</a:t>
              </a:r>
              <a:endParaRPr xmlns:mc="http://schemas.openxmlformats.org/markup-compatibility/2006" xmlns:hp="http://schemas.haansoft.com/office/presentation/8.0" lang="ja-JP" altLang="en-US" sz="6600" mc:Ignorable="hp" hp:hslEmbossed="0">
                <a:ln w="12700" cap="flat" cmpd="sng" algn="ctr">
                  <a:solidFill>
                    <a:schemeClr val="accent1">
                      <a:satMod val="105000"/>
                    </a:schemeClr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outerShdw blurRad="38100" dist="25400" dir="5400000" rotWithShape="0">
                    <a:srgbClr val="000000">
                      <a:alpha val="75000"/>
                    </a:srgbClr>
                  </a:outerShdw>
                </a:effectLst>
              </a:endParaRPr>
            </a:p>
          </p:txBody>
        </p:sp>
        <p:sp>
          <p:nvSpPr>
            <p:cNvPr id="7" name=""/>
            <p:cNvSpPr/>
            <p:nvPr/>
          </p:nvSpPr>
          <p:spPr>
            <a:xfrm>
              <a:off x="0" y="237743"/>
              <a:ext cx="6858000" cy="4896612"/>
            </a:xfrm>
            <a:prstGeom prst="frame">
              <a:avLst>
                <a:gd name="adj1" fmla="val 5273"/>
              </a:avLst>
            </a:prstGeom>
            <a:solidFill>
              <a:srgbClr val="ff0000"/>
            </a:solidFill>
            <a:ln algn="ctr">
              <a:noFill/>
            </a:ln>
          </p:spPr>
          <p:style>
            <a:lnRef idx="2">
              <a:schemeClr val="accent2">
                <a:shade val="2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p>
              <a:pPr algn="ctr">
                <a:defRPr/>
              </a:pPr>
              <a:endParaRPr lang="ja-JP" altLang="en-US"/>
            </a:p>
          </p:txBody>
        </p:sp>
      </p:grpSp>
      <p:grpSp>
        <p:nvGrpSpPr>
          <p:cNvPr id="9" name=""/>
          <p:cNvGrpSpPr/>
          <p:nvPr/>
        </p:nvGrpSpPr>
        <p:grpSpPr>
          <a:xfrm rot="0">
            <a:off x="0" y="5009388"/>
            <a:ext cx="6858000" cy="4896612"/>
            <a:chOff x="0" y="237743"/>
            <a:chExt cx="6858000" cy="4896612"/>
          </a:xfrm>
        </p:grpSpPr>
        <p:pic>
          <p:nvPicPr>
            <p:cNvPr id="10" name=""/>
            <p:cNvPicPr>
              <a:picLocks noChangeAspect="1"/>
            </p:cNvPicPr>
            <p:nvPr/>
          </p:nvPicPr>
          <p:blipFill rotWithShape="1">
            <a:blip r:embed="rId3"/>
            <a:srcRect/>
            <a:stretch>
              <a:fillRect/>
            </a:stretch>
          </p:blipFill>
          <p:spPr>
            <a:xfrm>
              <a:off x="404622" y="563117"/>
              <a:ext cx="5172456" cy="4245863"/>
            </a:xfrm>
            <a:prstGeom prst="rect">
              <a:avLst/>
            </a:prstGeom>
          </p:spPr>
        </p:pic>
        <p:sp>
          <p:nvSpPr>
            <p:cNvPr id="11" name=""/>
            <p:cNvSpPr txBox="1"/>
            <p:nvPr/>
          </p:nvSpPr>
          <p:spPr>
            <a:xfrm rot="900000">
              <a:off x="3069503" y="1236151"/>
              <a:ext cx="3380040" cy="1101090"/>
            </a:xfrm>
            <a:prstGeom prst="rect">
              <a:avLst/>
            </a:prstGeom>
            <a:noFill/>
          </p:spPr>
          <p:txBody>
            <a:bodyPr wrap="square">
              <a:prstTxWarp prst="textWave1">
                <a:avLst>
                  <a:gd name="adj1" fmla="val 12500"/>
                  <a:gd name="adj2" fmla="val 0"/>
                </a:avLst>
              </a:prstTxWarp>
              <a:noAutofit/>
            </a:bodyPr>
            <a:lstStyle/>
            <a:p>
              <a:pPr>
                <a:defRPr/>
              </a:pPr>
              <a:r>
                <a:rPr xmlns:mc="http://schemas.openxmlformats.org/markup-compatibility/2006" xmlns:hp="http://schemas.haansoft.com/office/presentation/8.0" lang="ja-JP" altLang="en-US" sz="6600" mc:Ignorable="hp" hp:hslEmbossed="0">
                  <a:ln w="12700" cap="flat" cmpd="sng" algn="ctr">
                    <a:solidFill>
                      <a:schemeClr val="accent1">
                        <a:satMod val="105000"/>
                      </a:schemeClr>
                    </a:solidFill>
                    <a:prstDash val="solid"/>
                    <a:round/>
                  </a:ln>
                  <a:solidFill>
                    <a:srgbClr val="ff0000"/>
                  </a:solidFill>
                  <a:effectLst>
                    <a:outerShdw blurRad="38100" dist="25400" dir="5400000" rotWithShape="0">
                      <a:srgbClr val="000000">
                        <a:alpha val="75000"/>
                      </a:srgbClr>
                    </a:outerShdw>
                  </a:effectLst>
                </a:rPr>
                <a:t>洗浄済</a:t>
              </a:r>
              <a:endParaRPr xmlns:mc="http://schemas.openxmlformats.org/markup-compatibility/2006" xmlns:hp="http://schemas.haansoft.com/office/presentation/8.0" lang="ja-JP" altLang="en-US" sz="6600" mc:Ignorable="hp" hp:hslEmbossed="0">
                <a:ln w="12700" cap="flat" cmpd="sng" algn="ctr">
                  <a:solidFill>
                    <a:schemeClr val="accent1">
                      <a:satMod val="105000"/>
                    </a:schemeClr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outerShdw blurRad="38100" dist="25400" dir="5400000" rotWithShape="0">
                    <a:srgbClr val="000000">
                      <a:alpha val="75000"/>
                    </a:srgbClr>
                  </a:outerShdw>
                </a:effectLst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0" y="237743"/>
              <a:ext cx="6858000" cy="4896612"/>
            </a:xfrm>
            <a:prstGeom prst="frame">
              <a:avLst>
                <a:gd name="adj1" fmla="val 5273"/>
              </a:avLst>
            </a:prstGeom>
            <a:solidFill>
              <a:srgbClr val="ff0000"/>
            </a:solidFill>
            <a:ln algn="ctr">
              <a:noFill/>
            </a:ln>
          </p:spPr>
          <p:style>
            <a:lnRef idx="2">
              <a:schemeClr val="accent2">
                <a:shade val="2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 algn="ctr">
                <a:defRPr/>
              </a:pPr>
              <a:endParaRPr lang="ja-JP" altLang="en-US"/>
            </a:p>
          </p:txBody>
        </p:sp>
      </p:grpSp>
      <p:cxnSp>
        <p:nvCxnSpPr>
          <p:cNvPr id="13" name=""/>
          <p:cNvCxnSpPr/>
          <p:nvPr/>
        </p:nvCxnSpPr>
        <p:spPr>
          <a:xfrm>
            <a:off x="0" y="4941189"/>
            <a:ext cx="6911502" cy="0"/>
          </a:xfrm>
          <a:prstGeom prst="line">
            <a:avLst/>
          </a:prstGeom>
          <a:ln w="50800" algn="ctr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0"/>
          </p:nvPr>
        </p:nvSpPr>
        <p:spPr>
          <a:xfrm>
            <a:off x="514350" y="560450"/>
            <a:ext cx="5829299" cy="1061684"/>
          </a:xfr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>
              <a:defRPr/>
            </a:pPr>
            <a:r>
              <a:rPr lang="ja-JP" altLang="en-US" sz="3600"/>
              <a:t>収穫物を衛生的に保つ</a:t>
            </a:r>
            <a:endParaRPr lang="ja-JP" altLang="en-US" sz="3600"/>
          </a:p>
          <a:p>
            <a:pPr>
              <a:defRPr/>
            </a:pPr>
            <a:r>
              <a:rPr lang="ja-JP" altLang="en-US" sz="3600"/>
              <a:t>４つの「清潔」</a:t>
            </a:r>
            <a:endParaRPr lang="ja-JP" altLang="en-US" sz="3600"/>
          </a:p>
        </p:txBody>
      </p:sp>
      <p:grpSp>
        <p:nvGrpSpPr>
          <p:cNvPr id="24" name=""/>
          <p:cNvGrpSpPr/>
          <p:nvPr/>
        </p:nvGrpSpPr>
        <p:grpSpPr>
          <a:xfrm rot="0">
            <a:off x="4223766" y="8279756"/>
            <a:ext cx="2119882" cy="1530679"/>
            <a:chOff x="2386703" y="5268031"/>
            <a:chExt cx="3852276" cy="2781569"/>
          </a:xfrm>
        </p:grpSpPr>
        <p:sp>
          <p:nvSpPr>
            <p:cNvPr id="20" name=""/>
            <p:cNvSpPr/>
            <p:nvPr/>
          </p:nvSpPr>
          <p:spPr>
            <a:xfrm>
              <a:off x="3457410" y="5268031"/>
              <a:ext cx="2781569" cy="2781569"/>
            </a:xfrm>
            <a:prstGeom prst="ellipse">
              <a:avLst/>
            </a:prstGeom>
            <a:noFill/>
            <a:ln w="38100">
              <a:solidFill>
                <a:schemeClr val="accent4">
                  <a:lumMod val="70000"/>
                </a:schemeClr>
              </a:solidFill>
            </a:ln>
            <a:effectLst/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pic>
          <p:nvPicPr>
            <p:cNvPr id="14" name=""/>
            <p:cNvPicPr>
              <a:picLocks noChangeAspect="1"/>
            </p:cNvPicPr>
            <p:nvPr/>
          </p:nvPicPr>
          <p:blipFill rotWithShape="1"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>
            <a:xfrm>
              <a:off x="2386703" y="5523876"/>
              <a:ext cx="3438732" cy="2182887"/>
            </a:xfrm>
            <a:prstGeom prst="rect">
              <a:avLst/>
            </a:prstGeom>
          </p:spPr>
        </p:pic>
      </p:grpSp>
      <p:sp>
        <p:nvSpPr>
          <p:cNvPr id="27" name=""/>
          <p:cNvSpPr/>
          <p:nvPr/>
        </p:nvSpPr>
        <p:spPr>
          <a:xfrm>
            <a:off x="371228" y="1977771"/>
            <a:ext cx="3057771" cy="504063"/>
          </a:xfrm>
          <a:prstGeom prst="flowChartTerminator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p>
            <a:pPr algn="ctr">
              <a:defRPr/>
            </a:pPr>
            <a:r>
              <a:rPr lang="ja-JP" altLang="en-US" sz="2400">
                <a:solidFill>
                  <a:schemeClr val="tx1"/>
                </a:solidFill>
              </a:rPr>
              <a:t>１　清潔な作業着</a:t>
            </a:r>
            <a:endParaRPr lang="ja-JP" altLang="en-US" sz="2400">
              <a:solidFill>
                <a:schemeClr val="tx1"/>
              </a:solidFill>
            </a:endParaRPr>
          </a:p>
        </p:txBody>
      </p:sp>
      <p:sp>
        <p:nvSpPr>
          <p:cNvPr id="28" name=""/>
          <p:cNvSpPr txBox="1"/>
          <p:nvPr/>
        </p:nvSpPr>
        <p:spPr>
          <a:xfrm>
            <a:off x="461620" y="2708910"/>
            <a:ext cx="2898038" cy="1184910"/>
          </a:xfrm>
          <a:prstGeom prst="rect">
            <a:avLst/>
          </a:prstGeom>
        </p:spPr>
        <p:txBody>
          <a:bodyPr wrap="square">
            <a:spAutoFit/>
          </a:bodyPr>
          <a:p>
            <a:pPr marL="257040" indent="-257040">
              <a:buFont typeface="Arial"/>
              <a:buChar char="•"/>
              <a:defRPr/>
            </a:pPr>
            <a:r>
              <a:rPr lang="ja-JP" altLang="en-US" b="1"/>
              <a:t>身だしなみとマスク着用</a:t>
            </a:r>
            <a:endParaRPr lang="ja-JP" altLang="en-US" b="1"/>
          </a:p>
          <a:p>
            <a:pPr marL="257040" indent="-257040">
              <a:buFont typeface="Arial"/>
              <a:buChar char="•"/>
              <a:defRPr/>
            </a:pPr>
            <a:r>
              <a:rPr lang="ja-JP" altLang="en-US" b="1"/>
              <a:t>手洗い</a:t>
            </a:r>
            <a:endParaRPr lang="ja-JP" altLang="en-US" b="1"/>
          </a:p>
          <a:p>
            <a:pPr marL="257040" indent="-257040">
              <a:buFont typeface="Arial"/>
              <a:buChar char="•"/>
              <a:defRPr/>
            </a:pPr>
            <a:r>
              <a:rPr lang="ja-JP" altLang="en-US" b="1"/>
              <a:t>トイレのルール</a:t>
            </a:r>
            <a:endParaRPr lang="ja-JP" altLang="en-US" b="1"/>
          </a:p>
          <a:p>
            <a:pPr marL="257040" indent="-257040">
              <a:buFont typeface="Arial"/>
              <a:buChar char="•"/>
              <a:defRPr/>
            </a:pPr>
            <a:r>
              <a:rPr lang="ja-JP" altLang="en-US" b="1"/>
              <a:t>体調のチェック</a:t>
            </a:r>
            <a:endParaRPr lang="ja-JP" altLang="en-US" b="1"/>
          </a:p>
        </p:txBody>
      </p:sp>
      <p:sp>
        <p:nvSpPr>
          <p:cNvPr id="29" name=""/>
          <p:cNvSpPr/>
          <p:nvPr/>
        </p:nvSpPr>
        <p:spPr>
          <a:xfrm>
            <a:off x="3597547" y="1977771"/>
            <a:ext cx="3057771" cy="504063"/>
          </a:xfrm>
          <a:prstGeom prst="flowChartTerminator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>
                <a:solidFill>
                  <a:schemeClr val="tx1"/>
                </a:solidFill>
              </a:rPr>
              <a:t>２　清潔な器具</a:t>
            </a:r>
            <a:endParaRPr lang="ja-JP" altLang="en-US" sz="2400">
              <a:solidFill>
                <a:schemeClr val="tx1"/>
              </a:solidFill>
            </a:endParaRPr>
          </a:p>
        </p:txBody>
      </p:sp>
      <p:sp>
        <p:nvSpPr>
          <p:cNvPr id="30" name=""/>
          <p:cNvSpPr txBox="1"/>
          <p:nvPr/>
        </p:nvSpPr>
        <p:spPr>
          <a:xfrm>
            <a:off x="3855013" y="2708910"/>
            <a:ext cx="2897776" cy="1184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040" indent="-257040">
              <a:buFont typeface="Arial"/>
              <a:buChar char="•"/>
              <a:defRPr/>
            </a:pPr>
            <a:r>
              <a:rPr lang="ja-JP" altLang="en-US" b="1"/>
              <a:t>包丁・ハサミ・はかり</a:t>
            </a:r>
            <a:endParaRPr lang="ja-JP" altLang="en-US" b="1"/>
          </a:p>
          <a:p>
            <a:pPr marL="257040" indent="-257040">
              <a:buFont typeface="Arial"/>
              <a:buNone/>
              <a:defRPr/>
            </a:pPr>
            <a:r>
              <a:rPr lang="ja-JP" altLang="en-US" b="1"/>
              <a:t>　（使用とは消毒して保管）</a:t>
            </a:r>
            <a:endParaRPr lang="ja-JP" altLang="en-US" b="1"/>
          </a:p>
          <a:p>
            <a:pPr marL="257040" indent="-257040">
              <a:buFont typeface="Arial"/>
              <a:buChar char="•"/>
              <a:defRPr/>
            </a:pPr>
            <a:r>
              <a:rPr lang="ja-JP" altLang="en-US" b="1"/>
              <a:t>タオル</a:t>
            </a:r>
            <a:endParaRPr lang="ja-JP" altLang="en-US" b="1"/>
          </a:p>
          <a:p>
            <a:pPr marL="257040" indent="-257040">
              <a:buFont typeface="Arial"/>
              <a:buChar char="•"/>
              <a:defRPr/>
            </a:pPr>
            <a:r>
              <a:rPr lang="ja-JP" altLang="en-US" b="1"/>
              <a:t>運搬車両</a:t>
            </a:r>
            <a:endParaRPr lang="ja-JP" altLang="en-US" b="1"/>
          </a:p>
        </p:txBody>
      </p:sp>
      <p:sp>
        <p:nvSpPr>
          <p:cNvPr id="36" name=""/>
          <p:cNvSpPr/>
          <p:nvPr/>
        </p:nvSpPr>
        <p:spPr>
          <a:xfrm>
            <a:off x="335280" y="5879831"/>
            <a:ext cx="3057769" cy="504063"/>
          </a:xfrm>
          <a:prstGeom prst="flowChartTerminator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>
                <a:solidFill>
                  <a:schemeClr val="tx1"/>
                </a:solidFill>
              </a:rPr>
              <a:t>３　清潔な容器</a:t>
            </a:r>
            <a:endParaRPr lang="ja-JP" altLang="en-US" sz="2400">
              <a:solidFill>
                <a:schemeClr val="tx1"/>
              </a:solidFill>
            </a:endParaRPr>
          </a:p>
        </p:txBody>
      </p:sp>
      <p:sp>
        <p:nvSpPr>
          <p:cNvPr id="37" name=""/>
          <p:cNvSpPr txBox="1"/>
          <p:nvPr/>
        </p:nvSpPr>
        <p:spPr>
          <a:xfrm>
            <a:off x="459060" y="6597396"/>
            <a:ext cx="2810208" cy="1186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040" indent="-257040">
              <a:buFont typeface="Arial"/>
              <a:buChar char="•"/>
              <a:defRPr/>
            </a:pPr>
            <a:r>
              <a:rPr lang="ja-JP" altLang="en-US" b="1"/>
              <a:t>地面に直置きしない</a:t>
            </a:r>
            <a:endParaRPr lang="ja-JP" altLang="en-US" b="1"/>
          </a:p>
          <a:p>
            <a:pPr marL="257040" indent="-257040">
              <a:buFont typeface="Arial"/>
              <a:buChar char="•"/>
              <a:defRPr/>
            </a:pPr>
            <a:r>
              <a:rPr lang="ja-JP" altLang="en-US" b="1"/>
              <a:t>収穫以外に使わない</a:t>
            </a:r>
            <a:endParaRPr lang="ja-JP" altLang="en-US" b="1"/>
          </a:p>
          <a:p>
            <a:pPr marL="257040" lvl="0" indent="-257040">
              <a:buFont typeface="Arial"/>
              <a:buChar char="•"/>
              <a:defRPr/>
            </a:pPr>
            <a:r>
              <a:rPr lang="ja-JP" altLang="en-US" b="1"/>
              <a:t>保管ルールを守る</a:t>
            </a:r>
            <a:endParaRPr lang="ja-JP" altLang="en-US" b="1"/>
          </a:p>
          <a:p>
            <a:pPr marL="257040" indent="-257040">
              <a:buFont typeface="Arial"/>
              <a:buChar char="•"/>
              <a:defRPr/>
            </a:pPr>
            <a:r>
              <a:rPr lang="ja-JP" altLang="en-US" b="1"/>
              <a:t>破損したものを使わない</a:t>
            </a:r>
            <a:endParaRPr lang="ja-JP" altLang="en-US" b="1"/>
          </a:p>
        </p:txBody>
      </p:sp>
      <p:sp>
        <p:nvSpPr>
          <p:cNvPr id="38" name=""/>
          <p:cNvSpPr/>
          <p:nvPr/>
        </p:nvSpPr>
        <p:spPr>
          <a:xfrm>
            <a:off x="3547735" y="5881356"/>
            <a:ext cx="3107583" cy="504063"/>
          </a:xfrm>
          <a:prstGeom prst="flowChartTerminator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>
                <a:solidFill>
                  <a:schemeClr val="tx1"/>
                </a:solidFill>
              </a:rPr>
              <a:t>４　清潔な保管場所</a:t>
            </a:r>
            <a:endParaRPr lang="ja-JP" altLang="en-US" sz="2400">
              <a:solidFill>
                <a:schemeClr val="tx1"/>
              </a:solidFill>
            </a:endParaRPr>
          </a:p>
        </p:txBody>
      </p:sp>
      <p:sp>
        <p:nvSpPr>
          <p:cNvPr id="39" name=""/>
          <p:cNvSpPr txBox="1"/>
          <p:nvPr/>
        </p:nvSpPr>
        <p:spPr>
          <a:xfrm>
            <a:off x="3695703" y="6597396"/>
            <a:ext cx="3057086" cy="1186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040" indent="-257040">
              <a:buFont typeface="Arial"/>
              <a:buChar char="•"/>
              <a:defRPr/>
            </a:pPr>
            <a:r>
              <a:rPr lang="ja-JP" altLang="en-US" b="1"/>
              <a:t>定期的な清掃</a:t>
            </a:r>
            <a:endParaRPr lang="ja-JP" altLang="en-US" b="1"/>
          </a:p>
          <a:p>
            <a:pPr marL="257040" indent="-257040">
              <a:buFont typeface="Arial"/>
              <a:buChar char="•"/>
              <a:defRPr/>
            </a:pPr>
            <a:r>
              <a:rPr lang="ja-JP" altLang="en-US" b="1"/>
              <a:t>温度チェック</a:t>
            </a:r>
            <a:endParaRPr lang="ja-JP" altLang="en-US" b="1"/>
          </a:p>
          <a:p>
            <a:pPr marL="257040" indent="-257040">
              <a:buFont typeface="Arial"/>
              <a:buChar char="•"/>
              <a:defRPr/>
            </a:pPr>
            <a:r>
              <a:rPr lang="ja-JP" altLang="en-US" b="1"/>
              <a:t>害獣モニタリング</a:t>
            </a:r>
            <a:endParaRPr lang="ja-JP" altLang="en-US" b="1"/>
          </a:p>
          <a:p>
            <a:pPr marL="257040" indent="-257040">
              <a:buFont typeface="Arial"/>
              <a:buChar char="•"/>
              <a:defRPr/>
            </a:pPr>
            <a:r>
              <a:rPr lang="ja-JP" altLang="en-US" b="1"/>
              <a:t>飲食禁止</a:t>
            </a:r>
            <a:endParaRPr lang="ja-JP" altLang="en-US" b="1"/>
          </a:p>
        </p:txBody>
      </p:sp>
      <p:grpSp>
        <p:nvGrpSpPr>
          <p:cNvPr id="51" name=""/>
          <p:cNvGrpSpPr/>
          <p:nvPr/>
        </p:nvGrpSpPr>
        <p:grpSpPr>
          <a:xfrm rot="0">
            <a:off x="1681647" y="3593313"/>
            <a:ext cx="2110064" cy="1714075"/>
            <a:chOff x="1728787" y="3475658"/>
            <a:chExt cx="2110064" cy="1714075"/>
          </a:xfrm>
        </p:grpSpPr>
        <p:grpSp>
          <p:nvGrpSpPr>
            <p:cNvPr id="21" name=""/>
            <p:cNvGrpSpPr/>
            <p:nvPr/>
          </p:nvGrpSpPr>
          <p:grpSpPr>
            <a:xfrm rot="0">
              <a:off x="2023613" y="3475658"/>
              <a:ext cx="1512608" cy="1714075"/>
              <a:chOff x="312120" y="1483776"/>
              <a:chExt cx="2781569" cy="3152050"/>
            </a:xfrm>
          </p:grpSpPr>
          <p:sp>
            <p:nvSpPr>
              <p:cNvPr id="17" name=""/>
              <p:cNvSpPr/>
              <p:nvPr/>
            </p:nvSpPr>
            <p:spPr>
              <a:xfrm>
                <a:off x="312120" y="1795231"/>
                <a:ext cx="2781569" cy="2781569"/>
              </a:xfrm>
              <a:prstGeom prst="ellipse">
                <a:avLst/>
              </a:prstGeom>
              <a:noFill/>
              <a:ln w="38100" algn="ctr">
                <a:solidFill>
                  <a:schemeClr val="accent4">
                    <a:lumMod val="70000"/>
                  </a:schemeClr>
                </a:solidFill>
              </a:ln>
              <a:effectLst/>
            </p:spPr>
            <p:style>
              <a:lnRef idx="2">
                <a:schemeClr val="accent1">
                  <a:shade val="2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anchor="ctr">
                <a:noAutofit/>
              </a:bodyPr>
              <a:p>
                <a:pPr algn="ctr">
                  <a:defRPr/>
                </a:pPr>
                <a:endParaRPr lang="ja-JP" altLang="en-US"/>
              </a:p>
            </p:txBody>
          </p:sp>
          <p:pic>
            <p:nvPicPr>
              <p:cNvPr id="15" name=""/>
              <p:cNvPicPr>
                <a:picLocks noChangeAspect="1"/>
              </p:cNvPicPr>
              <p:nvPr/>
            </p:nvPicPr>
            <p:blipFill rotWithShape="1"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>
              <a:xfrm>
                <a:off x="480187" y="1483776"/>
                <a:ext cx="2375501" cy="3152049"/>
              </a:xfrm>
              <a:prstGeom prst="rect">
                <a:avLst/>
              </a:prstGeom>
            </p:spPr>
          </p:pic>
        </p:grpSp>
        <p:sp>
          <p:nvSpPr>
            <p:cNvPr id="34" name=""/>
            <p:cNvSpPr/>
            <p:nvPr/>
          </p:nvSpPr>
          <p:spPr>
            <a:xfrm>
              <a:off x="3419235" y="3559469"/>
              <a:ext cx="419616" cy="709802"/>
            </a:xfrm>
            <a:prstGeom prst="star4">
              <a:avLst>
                <a:gd name="adj" fmla="val 12500"/>
              </a:avLst>
            </a:prstGeom>
            <a:gradFill flip="none" rotWithShape="1">
              <a:gsLst>
                <a:gs pos="0">
                  <a:srgbClr val="ff6600">
                    <a:tint val="70000"/>
                    <a:satMod val="170000"/>
                  </a:srgbClr>
                </a:gs>
                <a:gs pos="100000">
                  <a:srgbClr val="ff6600">
                    <a:tint val="20000"/>
                    <a:satMod val="170000"/>
                  </a:srgbClr>
                </a:gs>
              </a:gsLst>
              <a:path path="rect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44" name=""/>
            <p:cNvSpPr/>
            <p:nvPr/>
          </p:nvSpPr>
          <p:spPr>
            <a:xfrm>
              <a:off x="1728787" y="4396674"/>
              <a:ext cx="419616" cy="709802"/>
            </a:xfrm>
            <a:prstGeom prst="star4">
              <a:avLst>
                <a:gd name="adj" fmla="val 12500"/>
              </a:avLst>
            </a:prstGeom>
            <a:gradFill flip="none" rotWithShape="1">
              <a:gsLst>
                <a:gs pos="0">
                  <a:srgbClr val="ff6600">
                    <a:tint val="70000"/>
                    <a:satMod val="170000"/>
                  </a:srgbClr>
                </a:gs>
                <a:gs pos="100000">
                  <a:srgbClr val="ff6600">
                    <a:tint val="20000"/>
                    <a:satMod val="170000"/>
                  </a:srgbClr>
                </a:gs>
              </a:gsLst>
              <a:path path="rect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sp>
        <p:nvSpPr>
          <p:cNvPr id="46" name=""/>
          <p:cNvSpPr/>
          <p:nvPr/>
        </p:nvSpPr>
        <p:spPr>
          <a:xfrm>
            <a:off x="1444548" y="7801186"/>
            <a:ext cx="419616" cy="709802"/>
          </a:xfrm>
          <a:prstGeom prst="star4">
            <a:avLst>
              <a:gd name="adj" fmla="val 12500"/>
            </a:avLst>
          </a:prstGeom>
          <a:gradFill flip="none" rotWithShape="1">
            <a:gsLst>
              <a:gs pos="0">
                <a:srgbClr val="ff6600">
                  <a:tint val="70000"/>
                  <a:satMod val="170000"/>
                </a:srgbClr>
              </a:gs>
              <a:gs pos="100000">
                <a:srgbClr val="ff6600">
                  <a:tint val="20000"/>
                  <a:satMod val="170000"/>
                </a:srgb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7" name=""/>
          <p:cNvSpPr/>
          <p:nvPr/>
        </p:nvSpPr>
        <p:spPr>
          <a:xfrm>
            <a:off x="6096000" y="8156087"/>
            <a:ext cx="419616" cy="709802"/>
          </a:xfrm>
          <a:prstGeom prst="star4">
            <a:avLst>
              <a:gd name="adj" fmla="val 12500"/>
            </a:avLst>
          </a:prstGeom>
          <a:gradFill flip="none" rotWithShape="1">
            <a:gsLst>
              <a:gs pos="0">
                <a:srgbClr val="ff6600">
                  <a:tint val="70000"/>
                  <a:satMod val="170000"/>
                </a:srgbClr>
              </a:gs>
              <a:gs pos="100000">
                <a:srgbClr val="ff6600">
                  <a:tint val="20000"/>
                  <a:satMod val="170000"/>
                </a:srgb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8" name=""/>
          <p:cNvSpPr/>
          <p:nvPr/>
        </p:nvSpPr>
        <p:spPr>
          <a:xfrm>
            <a:off x="5676384" y="7634530"/>
            <a:ext cx="419616" cy="709802"/>
          </a:xfrm>
          <a:prstGeom prst="star4">
            <a:avLst>
              <a:gd name="adj" fmla="val 12500"/>
            </a:avLst>
          </a:prstGeom>
          <a:gradFill flip="none" rotWithShape="1">
            <a:gsLst>
              <a:gs pos="0">
                <a:srgbClr val="ff6600">
                  <a:tint val="70000"/>
                  <a:satMod val="170000"/>
                </a:srgbClr>
              </a:gs>
              <a:gs pos="100000">
                <a:srgbClr val="ff6600">
                  <a:tint val="20000"/>
                  <a:satMod val="170000"/>
                </a:srgb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"/>
          <p:cNvSpPr/>
          <p:nvPr/>
        </p:nvSpPr>
        <p:spPr>
          <a:xfrm>
            <a:off x="4572040" y="4597586"/>
            <a:ext cx="419616" cy="709802"/>
          </a:xfrm>
          <a:prstGeom prst="star4">
            <a:avLst>
              <a:gd name="adj" fmla="val 12500"/>
            </a:avLst>
          </a:prstGeom>
          <a:gradFill flip="none" rotWithShape="1">
            <a:gsLst>
              <a:gs pos="0">
                <a:srgbClr val="ff6600">
                  <a:tint val="70000"/>
                  <a:satMod val="170000"/>
                </a:srgbClr>
              </a:gs>
              <a:gs pos="100000">
                <a:srgbClr val="ff6600">
                  <a:tint val="20000"/>
                  <a:satMod val="170000"/>
                </a:srgb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pSp>
        <p:nvGrpSpPr>
          <p:cNvPr id="52" name=""/>
          <p:cNvGrpSpPr/>
          <p:nvPr/>
        </p:nvGrpSpPr>
        <p:grpSpPr>
          <a:xfrm rot="0">
            <a:off x="4781848" y="3429000"/>
            <a:ext cx="1733767" cy="1966778"/>
            <a:chOff x="4733665" y="3201734"/>
            <a:chExt cx="1733767" cy="1966778"/>
          </a:xfrm>
        </p:grpSpPr>
        <p:grpSp>
          <p:nvGrpSpPr>
            <p:cNvPr id="22" name=""/>
            <p:cNvGrpSpPr/>
            <p:nvPr/>
          </p:nvGrpSpPr>
          <p:grpSpPr>
            <a:xfrm rot="0">
              <a:off x="4733665" y="3665220"/>
              <a:ext cx="1721328" cy="1503292"/>
              <a:chOff x="2917583" y="2038215"/>
              <a:chExt cx="3185003" cy="2781569"/>
            </a:xfrm>
          </p:grpSpPr>
          <p:sp>
            <p:nvSpPr>
              <p:cNvPr id="18" name=""/>
              <p:cNvSpPr/>
              <p:nvPr/>
            </p:nvSpPr>
            <p:spPr>
              <a:xfrm>
                <a:off x="3314430" y="2038215"/>
                <a:ext cx="2781569" cy="2781569"/>
              </a:xfrm>
              <a:prstGeom prst="ellipse">
                <a:avLst/>
              </a:prstGeom>
              <a:noFill/>
              <a:ln w="38100" algn="ctr">
                <a:solidFill>
                  <a:schemeClr val="accent4">
                    <a:lumMod val="70000"/>
                  </a:schemeClr>
                </a:solidFill>
              </a:ln>
              <a:effectLst/>
            </p:spPr>
            <p:style>
              <a:lnRef idx="2">
                <a:schemeClr val="accent1">
                  <a:shade val="2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anchor="ctr">
                <a:noAutofit/>
              </a:bodyPr>
              <a:lstStyle/>
              <a:p>
                <a:pPr algn="ctr">
                  <a:defRPr/>
                </a:pPr>
                <a:endParaRPr lang="ja-JP" altLang="en-US"/>
              </a:p>
            </p:txBody>
          </p:sp>
          <p:pic>
            <p:nvPicPr>
              <p:cNvPr id="13" name=""/>
              <p:cNvPicPr>
                <a:picLocks noChangeAspect="1"/>
              </p:cNvPicPr>
              <p:nvPr/>
            </p:nvPicPr>
            <p:blipFill rotWithShape="1">
              <a:blip r:embed="rId4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>
              <a:xfrm>
                <a:off x="2917583" y="2204236"/>
                <a:ext cx="3185003" cy="2002658"/>
              </a:xfrm>
              <a:prstGeom prst="rect">
                <a:avLst/>
              </a:prstGeom>
            </p:spPr>
          </p:pic>
        </p:grpSp>
        <p:sp>
          <p:nvSpPr>
            <p:cNvPr id="50" name=""/>
            <p:cNvSpPr/>
            <p:nvPr/>
          </p:nvSpPr>
          <p:spPr>
            <a:xfrm>
              <a:off x="6047817" y="3201734"/>
              <a:ext cx="419616" cy="709802"/>
            </a:xfrm>
            <a:prstGeom prst="star4">
              <a:avLst>
                <a:gd name="adj" fmla="val 12500"/>
              </a:avLst>
            </a:prstGeom>
            <a:gradFill flip="none" rotWithShape="1">
              <a:gsLst>
                <a:gs pos="0">
                  <a:srgbClr val="ff6600">
                    <a:tint val="70000"/>
                    <a:satMod val="170000"/>
                  </a:srgbClr>
                </a:gs>
                <a:gs pos="100000">
                  <a:srgbClr val="ff6600">
                    <a:tint val="20000"/>
                    <a:satMod val="170000"/>
                  </a:srgbClr>
                </a:gs>
              </a:gsLst>
              <a:path path="rect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</p:grpSp>
      <p:grpSp>
        <p:nvGrpSpPr>
          <p:cNvPr id="23" name=""/>
          <p:cNvGrpSpPr/>
          <p:nvPr/>
        </p:nvGrpSpPr>
        <p:grpSpPr>
          <a:xfrm rot="0">
            <a:off x="1444548" y="8279754"/>
            <a:ext cx="1723606" cy="1512608"/>
            <a:chOff x="391182" y="4819783"/>
            <a:chExt cx="3169576" cy="2781569"/>
          </a:xfrm>
        </p:grpSpPr>
        <p:sp>
          <p:nvSpPr>
            <p:cNvPr id="19" name=""/>
            <p:cNvSpPr/>
            <p:nvPr/>
          </p:nvSpPr>
          <p:spPr>
            <a:xfrm>
              <a:off x="514350" y="4819783"/>
              <a:ext cx="2781569" cy="2781569"/>
            </a:xfrm>
            <a:prstGeom prst="ellipse">
              <a:avLst/>
            </a:prstGeom>
            <a:noFill/>
            <a:ln w="38100" algn="ctr">
              <a:solidFill>
                <a:schemeClr val="accent4">
                  <a:lumMod val="70000"/>
                </a:schemeClr>
              </a:solidFill>
            </a:ln>
            <a:effectLst/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 algn="ctr">
                <a:defRPr/>
              </a:pPr>
              <a:endParaRPr lang="ja-JP" altLang="en-US"/>
            </a:p>
          </p:txBody>
        </p:sp>
        <p:pic>
          <p:nvPicPr>
            <p:cNvPr id="16" name=""/>
            <p:cNvPicPr>
              <a:picLocks noChangeAspect="1"/>
            </p:cNvPicPr>
            <p:nvPr/>
          </p:nvPicPr>
          <p:blipFill rotWithShape="1"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>
            <a:xfrm>
              <a:off x="391182" y="4819784"/>
              <a:ext cx="3169576" cy="2333323"/>
            </a:xfrm>
            <a:prstGeom prst="rect">
              <a:avLst/>
            </a:prstGeom>
          </p:spPr>
        </p:pic>
      </p:grpSp>
      <p:sp>
        <p:nvSpPr>
          <p:cNvPr id="45" name=""/>
          <p:cNvSpPr/>
          <p:nvPr/>
        </p:nvSpPr>
        <p:spPr>
          <a:xfrm>
            <a:off x="2811963" y="8109585"/>
            <a:ext cx="419616" cy="709802"/>
          </a:xfrm>
          <a:prstGeom prst="star4">
            <a:avLst>
              <a:gd name="adj" fmla="val 12500"/>
            </a:avLst>
          </a:prstGeom>
          <a:gradFill flip="none" rotWithShape="1">
            <a:gsLst>
              <a:gs pos="0">
                <a:srgbClr val="ff6600">
                  <a:tint val="70000"/>
                  <a:satMod val="170000"/>
                </a:srgbClr>
              </a:gs>
              <a:gs pos="100000">
                <a:srgbClr val="ff6600">
                  <a:tint val="20000"/>
                  <a:satMod val="170000"/>
                </a:srgb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"/>
          <p:cNvSpPr/>
          <p:nvPr/>
        </p:nvSpPr>
        <p:spPr>
          <a:xfrm>
            <a:off x="295200" y="6858000"/>
            <a:ext cx="6375600" cy="2619756"/>
          </a:xfrm>
          <a:prstGeom prst="roundRect">
            <a:avLst>
              <a:gd name="adj" fmla="val 16667"/>
            </a:avLst>
          </a:prstGeom>
          <a:gradFill flip="xy" rotWithShape="1">
            <a:gsLst>
              <a:gs pos="0">
                <a:schemeClr val="accent3">
                  <a:lumMod val="40000"/>
                  <a:lumOff val="60000"/>
                  <a:alpha val="100000"/>
                </a:schemeClr>
              </a:gs>
              <a:gs pos="96000">
                <a:schemeClr val="bg1">
                  <a:alpha val="100000"/>
                </a:schemeClr>
              </a:gs>
            </a:gsLst>
            <a:lin ang="5400000" scaled="0"/>
            <a:tileRect/>
          </a:gradFill>
          <a:ln algn="ctr">
            <a:noFill/>
          </a:ln>
        </p:spPr>
        <p:style>
          <a:lnRef idx="2">
            <a:schemeClr val="accent2">
              <a:shade val="2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p>
            <a:pPr algn="ctr">
              <a:defRPr/>
            </a:pPr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ctrTitle" idx="0"/>
          </p:nvPr>
        </p:nvSpPr>
        <p:spPr>
          <a:xfrm>
            <a:off x="514350" y="560450"/>
            <a:ext cx="5829299" cy="1670877"/>
          </a:xfr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rmAutofit/>
          </a:bodyPr>
          <a:lstStyle/>
          <a:p>
            <a:pPr>
              <a:defRPr/>
            </a:pPr>
            <a:r>
              <a:rPr lang="ja-JP" altLang="en-US" sz="3600"/>
              <a:t>収穫に係る作業者の衛生</a:t>
            </a:r>
            <a:endParaRPr lang="ja-JP" altLang="en-US" sz="3600"/>
          </a:p>
          <a:p>
            <a:pPr>
              <a:defRPr/>
            </a:pPr>
            <a:r>
              <a:rPr lang="ja-JP" altLang="en-US" sz="3600"/>
              <a:t>管理に関するルール</a:t>
            </a:r>
            <a:endParaRPr lang="ja-JP" altLang="en-US" sz="3600"/>
          </a:p>
        </p:txBody>
      </p:sp>
      <p:pic>
        <p:nvPicPr>
          <p:cNvPr id="44" name=""/>
          <p:cNvPicPr>
            <a:picLocks noChangeAspect="1"/>
          </p:cNvPicPr>
          <p:nvPr/>
        </p:nvPicPr>
        <p:blipFill rotWithShape="1">
          <a:blip r:embed="rId2"/>
          <a:srcRect/>
          <a:stretch>
            <a:fillRect/>
          </a:stretch>
        </p:blipFill>
        <p:spPr>
          <a:xfrm>
            <a:off x="4056148" y="2750117"/>
            <a:ext cx="2761674" cy="3421643"/>
          </a:xfrm>
          <a:prstGeom prst="rect">
            <a:avLst/>
          </a:prstGeom>
        </p:spPr>
      </p:pic>
      <p:pic>
        <p:nvPicPr>
          <p:cNvPr id="45" name="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4056148" y="7561870"/>
            <a:ext cx="2287501" cy="1915885"/>
          </a:xfrm>
          <a:prstGeom prst="rect">
            <a:avLst/>
          </a:prstGeom>
        </p:spPr>
      </p:pic>
      <p:sp>
        <p:nvSpPr>
          <p:cNvPr id="46" name=""/>
          <p:cNvSpPr txBox="1"/>
          <p:nvPr/>
        </p:nvSpPr>
        <p:spPr>
          <a:xfrm>
            <a:off x="446530" y="3044571"/>
            <a:ext cx="3417191" cy="2832735"/>
          </a:xfrm>
          <a:prstGeom prst="rect">
            <a:avLst/>
          </a:prstGeom>
        </p:spPr>
        <p:txBody>
          <a:bodyPr vert="horz" wrap="square" lIns="91440" tIns="45720" rIns="91440" bIns="45720" anchor="ctr" anchorCtr="1">
            <a:spAutoFit/>
          </a:bodyPr>
          <a:p>
            <a:pPr marL="333000" indent="-333000" algn="just">
              <a:buAutoNum type="circleNumDbPlain"/>
              <a:defRPr/>
            </a:pPr>
            <a:r>
              <a:rPr lang="ja-JP" altLang="en-US" sz="2000"/>
              <a:t>喫煙、飲食場所</a:t>
            </a:r>
            <a:endParaRPr lang="ja-JP" altLang="en-US" sz="2000"/>
          </a:p>
          <a:p>
            <a:pPr marL="333000" indent="-333000" algn="just">
              <a:buAutoNum type="circleNumDbPlain"/>
              <a:defRPr/>
            </a:pPr>
            <a:r>
              <a:rPr lang="ja-JP" altLang="en-US" sz="2000"/>
              <a:t>感染症の人は作業禁止</a:t>
            </a:r>
            <a:endParaRPr lang="ja-JP" altLang="en-US" sz="2000"/>
          </a:p>
          <a:p>
            <a:pPr marL="333000" indent="-333000" algn="just">
              <a:buAutoNum type="circleNumDbPlain"/>
              <a:defRPr/>
            </a:pPr>
            <a:r>
              <a:rPr lang="ja-JP" altLang="en-US" sz="2000"/>
              <a:t>手足に傷等がある場合適切処置</a:t>
            </a:r>
            <a:endParaRPr lang="ja-JP" altLang="en-US" sz="2000"/>
          </a:p>
          <a:p>
            <a:pPr marL="333000" indent="-333000" algn="just">
              <a:buAutoNum type="circleNumDbPlain"/>
              <a:defRPr/>
            </a:pPr>
            <a:r>
              <a:rPr lang="ja-JP" altLang="en-US" sz="2000"/>
              <a:t>作業前に手洗い</a:t>
            </a:r>
            <a:endParaRPr lang="ja-JP" altLang="en-US" sz="2000"/>
          </a:p>
          <a:p>
            <a:pPr marL="333000" indent="-333000" algn="just">
              <a:buAutoNum type="circleNumDbPlain"/>
              <a:defRPr/>
            </a:pPr>
            <a:r>
              <a:rPr lang="ja-JP" altLang="en-US" sz="2000"/>
              <a:t>作業中装飾具を外す</a:t>
            </a:r>
            <a:endParaRPr lang="ja-JP" altLang="en-US" sz="2000"/>
          </a:p>
          <a:p>
            <a:pPr marL="333000" indent="-333000" algn="just">
              <a:buAutoNum type="circleNumDbPlain"/>
              <a:defRPr/>
            </a:pPr>
            <a:r>
              <a:rPr lang="ja-JP" altLang="en-US" sz="2000"/>
              <a:t>手足の爪を衛生的にする</a:t>
            </a:r>
            <a:endParaRPr lang="ja-JP" altLang="en-US" sz="2000"/>
          </a:p>
          <a:p>
            <a:pPr marL="333000" indent="-333000" algn="just">
              <a:buAutoNum type="circleNumDbPlain"/>
              <a:defRPr/>
            </a:pPr>
            <a:r>
              <a:rPr lang="ja-JP" altLang="en-US" sz="2000"/>
              <a:t>帽子等を着用する</a:t>
            </a:r>
            <a:endParaRPr lang="ja-JP" altLang="en-US" sz="2000"/>
          </a:p>
          <a:p>
            <a:pPr marL="333000" indent="-333000" algn="just">
              <a:buAutoNum type="circleNumDbPlain"/>
              <a:defRPr/>
            </a:pPr>
            <a:r>
              <a:rPr lang="ja-JP" altLang="en-US" sz="2000"/>
              <a:t>清潔な服装をする</a:t>
            </a:r>
            <a:endParaRPr lang="ja-JP" altLang="en-US" sz="2000"/>
          </a:p>
        </p:txBody>
      </p:sp>
      <p:sp>
        <p:nvSpPr>
          <p:cNvPr id="47" name=""/>
          <p:cNvSpPr/>
          <p:nvPr/>
        </p:nvSpPr>
        <p:spPr>
          <a:xfrm>
            <a:off x="294893" y="2609849"/>
            <a:ext cx="3636648" cy="3843529"/>
          </a:xfrm>
          <a:prstGeom prst="rect">
            <a:avLst/>
          </a:prstGeom>
          <a:noFill/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/>
            </a:pPr>
            <a:endParaRPr lang="ja-JP" altLang="en-US"/>
          </a:p>
        </p:txBody>
      </p:sp>
      <p:sp>
        <p:nvSpPr>
          <p:cNvPr id="49" name=""/>
          <p:cNvSpPr txBox="1"/>
          <p:nvPr/>
        </p:nvSpPr>
        <p:spPr>
          <a:xfrm>
            <a:off x="626746" y="7173468"/>
            <a:ext cx="5829299" cy="453007"/>
          </a:xfrm>
          <a:prstGeom prst="rect">
            <a:avLst/>
          </a:prstGeom>
        </p:spPr>
        <p:txBody>
          <a:bodyPr vert="horz" wrap="square" lIns="91440" tIns="45720" rIns="91440" bIns="45720" anchor="t">
            <a:spAutoFit/>
          </a:bodyPr>
          <a:p>
            <a:pPr>
              <a:defRPr/>
            </a:pPr>
            <a:r>
              <a:rPr lang="ja-JP" altLang="en-US" sz="2400" b="1">
                <a:solidFill>
                  <a:schemeClr val="tx1"/>
                </a:solidFill>
              </a:rPr>
              <a:t>以下の症状がある場合は報告してください</a:t>
            </a:r>
            <a:endParaRPr lang="ja-JP" altLang="en-US" sz="2400" b="1">
              <a:solidFill>
                <a:schemeClr val="tx1"/>
              </a:solidFill>
            </a:endParaRPr>
          </a:p>
        </p:txBody>
      </p:sp>
      <p:sp>
        <p:nvSpPr>
          <p:cNvPr id="50" name=""/>
          <p:cNvSpPr txBox="1"/>
          <p:nvPr/>
        </p:nvSpPr>
        <p:spPr>
          <a:xfrm>
            <a:off x="-7657719" y="0"/>
            <a:ext cx="262509" cy="360045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/>
            </a:pPr>
            <a:endParaRPr lang="ja-JP" altLang="en-US"/>
          </a:p>
        </p:txBody>
      </p:sp>
      <p:sp>
        <p:nvSpPr>
          <p:cNvPr id="51" name=""/>
          <p:cNvSpPr/>
          <p:nvPr/>
        </p:nvSpPr>
        <p:spPr>
          <a:xfrm>
            <a:off x="769621" y="7619648"/>
            <a:ext cx="3652407" cy="1858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p>
            <a:pPr>
              <a:defRPr/>
            </a:pPr>
            <a:r>
              <a:rPr lang="ja-JP" altLang="en-US" sz="2000">
                <a:solidFill>
                  <a:schemeClr val="tx1"/>
                </a:solidFill>
              </a:rPr>
              <a:t>①下痢　　②嘔吐（吐気）</a:t>
            </a:r>
            <a:endParaRPr lang="ja-JP" altLang="en-US" sz="200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>
                <a:solidFill>
                  <a:schemeClr val="tx1"/>
                </a:solidFill>
              </a:rPr>
              <a:t>③発熱　　④悪寒　　⑤せき</a:t>
            </a:r>
            <a:endParaRPr lang="ja-JP" altLang="en-US" sz="200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>
                <a:solidFill>
                  <a:schemeClr val="tx1"/>
                </a:solidFill>
              </a:rPr>
              <a:t>⑥頭痛　　⑦腹痛　　⑧めまい</a:t>
            </a:r>
            <a:endParaRPr lang="ja-JP" altLang="en-US" sz="2000">
              <a:solidFill>
                <a:schemeClr val="tx1"/>
              </a:solidFill>
            </a:endParaRPr>
          </a:p>
          <a:p>
            <a:pPr>
              <a:defRPr/>
            </a:pPr>
            <a:r>
              <a:rPr lang="ja-JP" altLang="en-US" sz="2000">
                <a:solidFill>
                  <a:schemeClr val="tx1"/>
                </a:solidFill>
              </a:rPr>
              <a:t>⑨鼻水　　⑩くしゃみ　　　など</a:t>
            </a:r>
            <a:endParaRPr lang="ja-JP" altLang="en-US" sz="2000">
              <a:solidFill>
                <a:schemeClr val="tx1"/>
              </a:solidFill>
            </a:endParaRPr>
          </a:p>
        </p:txBody>
      </p:sp>
      <p:sp>
        <p:nvSpPr>
          <p:cNvPr id="54" name=""/>
          <p:cNvSpPr txBox="1"/>
          <p:nvPr/>
        </p:nvSpPr>
        <p:spPr>
          <a:xfrm>
            <a:off x="4262535" y="2970750"/>
            <a:ext cx="681321" cy="1490188"/>
          </a:xfrm>
          <a:prstGeom prst="rect">
            <a:avLst/>
          </a:prstGeom>
          <a:noFill/>
        </p:spPr>
        <p:txBody>
          <a:bodyPr vert="eaVert" wrap="none" lIns="91440" tIns="45720" rIns="91440" bIns="45720" anchor="t">
            <a:noAutofit/>
          </a:bodyPr>
          <a:p>
            <a:pPr algn="ctr">
              <a:defRPr/>
            </a:pPr>
            <a:r>
              <a:rPr lang="ja-JP" altLang="en-US" sz="3200">
                <a:solidFill>
                  <a:schemeClr val="tx1"/>
                </a:solidFill>
              </a:rPr>
              <a:t>ルール</a:t>
            </a:r>
            <a:endParaRPr lang="ja-JP" altLang="en-US" sz="3200">
              <a:solidFill>
                <a:schemeClr val="tx1"/>
              </a:solidFill>
            </a:endParaRPr>
          </a:p>
        </p:txBody>
      </p:sp>
      <p:cxnSp>
        <p:nvCxnSpPr>
          <p:cNvPr id="55" name=""/>
          <p:cNvCxnSpPr/>
          <p:nvPr/>
        </p:nvCxnSpPr>
        <p:spPr>
          <a:xfrm flipV="1">
            <a:off x="3931541" y="4460939"/>
            <a:ext cx="490487" cy="264222"/>
          </a:xfrm>
          <a:prstGeom prst="line">
            <a:avLst/>
          </a:prstGeom>
          <a:ln w="38100" algn="ctr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"/>
          <p:cNvSpPr/>
          <p:nvPr/>
        </p:nvSpPr>
        <p:spPr>
          <a:xfrm>
            <a:off x="514350" y="7070585"/>
            <a:ext cx="5829299" cy="606946"/>
          </a:xfrm>
          <a:prstGeom prst="rect">
            <a:avLst/>
          </a:prstGeom>
          <a:noFill/>
          <a:ln w="28575" algn="ctr">
            <a:solidFill>
              <a:srgbClr val="ff0000"/>
            </a:solidFill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>
            <a:noAutofit/>
          </a:bodyPr>
          <a:p>
            <a:pPr algn="ctr">
              <a:defRPr/>
            </a:pPr>
            <a:endParaRPr lang="ja-JP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Thinkfree Office">
  <a:themeElements>
    <a:clrScheme name="Thinkfree Office">
      <a:dk1>
        <a:sysClr val="windowText" lastClr="000000"/>
      </a:dk1>
      <a:lt1>
        <a:sysClr val="window" lastClr="ffffff"/>
      </a:lt1>
      <a:dk2>
        <a:srgbClr val="1c3d62"/>
      </a:dk2>
      <a:lt2>
        <a:srgbClr val="e3dcc1"/>
      </a:lt2>
      <a:accent1>
        <a:srgbClr val="315f97"/>
      </a:accent1>
      <a:accent2>
        <a:srgbClr val="c75252"/>
      </a:accent2>
      <a:accent3>
        <a:srgbClr val="e9ae2b"/>
      </a:accent3>
      <a:accent4>
        <a:srgbClr val="699b37"/>
      </a:accent4>
      <a:accent5>
        <a:srgbClr val="358791"/>
      </a:accent5>
      <a:accent6>
        <a:srgbClr val="ca56a7"/>
      </a:accent6>
      <a:hlink>
        <a:srgbClr val="0000ff"/>
      </a:hlink>
      <a:folHlink>
        <a:srgbClr val="800080"/>
      </a:folHlink>
    </a:clrScheme>
    <a:fontScheme name="Thinkfree Office">
      <a:majorFont>
        <a:latin typeface="HCR Dotum"/>
        <a:ea typeface=""/>
        <a:cs typeface="Times New Roman"/>
        <a:font script="Jpan" typeface="ＭＳ Ｐゴシック"/>
        <a:font script="Hang" typeface="HCR Dotum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HCR Dotum"/>
        <a:ea typeface=""/>
        <a:cs typeface="Times New Roman"/>
        <a:font script="Jpan" typeface="ＭＳ Ｐゴシック"/>
        <a:font script="Hang" typeface="HCR Dotum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inkfre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29</ep:Words>
  <ep:PresentationFormat>A4 (210x297 mm)</ep:PresentationFormat>
  <ep:Paragraphs>52</ep:Paragraphs>
  <ep:Slides>5</ep:Slides>
  <ep:Notes>0</ep:Notes>
  <ep:TotalTime>0</ep:TotalTime>
  <ep:HiddenSlides>0</ep:HiddenSlides>
  <ep:MMClips>0</ep:MMClips>
  <ep:HeadingPairs>
    <vt:vector size="4" baseType="variant">
      <vt:variant>
        <vt:lpstr>テーマ</vt:lpstr>
      </vt:variant>
      <vt:variant>
        <vt:i4>1</vt:i4>
      </vt:variant>
      <vt:variant>
        <vt:lpstr>スライドのタイトル</vt:lpstr>
      </vt:variant>
      <vt:variant>
        <vt:i4>5</vt:i4>
      </vt:variant>
    </vt:vector>
  </ep:HeadingPairs>
  <ep:TitlesOfParts>
    <vt:vector size="6" baseType="lpstr">
      <vt:lpstr>Thinkfree Office</vt:lpstr>
      <vt:lpstr>農薬のラベルを確認しよう</vt:lpstr>
      <vt:lpstr>農薬散布時の服装</vt:lpstr>
      <vt:lpstr>スライド 3</vt:lpstr>
      <vt:lpstr>収穫物を衛生的に保つ ４つの「清潔」</vt:lpstr>
      <vt:lpstr>収穫に係る作業者の衛生 管理に関するルール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2018-02-08T07:45:51.018</dcterms:created>
  <dc:creator>michi</dc:creator>
  <cp:lastModifiedBy>秀人</cp:lastModifiedBy>
  <dcterms:modified xsi:type="dcterms:W3CDTF">2018-03-02T08:23:41.901</dcterms:modified>
  <cp:revision>46</cp:revision>
  <dc:title>農薬散布時の服装</dc:title>
  <cp:version>0906.0100.01</cp:version>
</cp:coreProperties>
</file>